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4" r:id="rId15"/>
    <p:sldId id="282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  <p:sldId id="302" r:id="rId25"/>
    <p:sldId id="304" r:id="rId26"/>
    <p:sldId id="306" r:id="rId27"/>
    <p:sldId id="308" r:id="rId28"/>
    <p:sldId id="310" r:id="rId29"/>
    <p:sldId id="312" r:id="rId30"/>
    <p:sldId id="258" r:id="rId3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C32F9-A5E1-4AFA-8536-DF3F2FF5C643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FE1AF-8F66-4B4C-A920-392973DE0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48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33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89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08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88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592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76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001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52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329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9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892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63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549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73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677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591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302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37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248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6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2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70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077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97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346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729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0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hyperlink" Target="https://grant.rscf.ru/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vk.com/konkurs_samara" TargetMode="Externa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219200" y="2133600"/>
            <a:ext cx="6049963" cy="148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Научные гранты: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понятие и виды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211669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Начальник отдела сопровождения конкурсов и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грантов</a:t>
            </a:r>
            <a:r>
              <a:rPr lang="en-US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Плаксина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И.А.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429623" y="1367838"/>
            <a:ext cx="87122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1.</a:t>
            </a:r>
            <a:r>
              <a:rPr lang="ru-RU" altLang="ru-RU" sz="16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Конкурсы грантов Президента РФ</a:t>
            </a:r>
            <a:r>
              <a:rPr lang="ru-RU" altLang="ru-RU" sz="16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для молодых кандидатов (до 35 лет) и докторов наук (до 40 лет),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для ведущих научных школ.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</a:rPr>
              <a:t>Размер гранта для кандидатов – 600 тыс. руб./год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</a:rPr>
              <a:t>Размер гранта для докторов – 1000 тыс. руб./год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u="sng" dirty="0">
                <a:solidFill>
                  <a:schemeClr val="tx1"/>
                </a:solidFill>
                <a:latin typeface="Arial" panose="020B0604020202020204" pitchFamily="34" charset="0"/>
              </a:rPr>
              <a:t>Срок реализации проекта – 2 года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Гранты выделяются на проведение фундаментальных и прикладных научных исследований, направленных на решение конкретных задач в рамках СНТР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Сроки: август – октябрь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.     </a:t>
            </a: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</a:rPr>
              <a:t>Сайт:</a:t>
            </a:r>
            <a:r>
              <a:rPr lang="ru-RU" altLang="ru-RU" sz="1600" b="1" u="sng" dirty="0">
                <a:solidFill>
                  <a:schemeClr val="tx1"/>
                </a:solidFill>
                <a:latin typeface="Arial" panose="020B0604020202020204" pitchFamily="34" charset="0"/>
              </a:rPr>
              <a:t> https://grants.extech.ru/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600" b="1" u="sng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u="sng" dirty="0">
                <a:solidFill>
                  <a:schemeClr val="tx1"/>
                </a:solidFill>
                <a:latin typeface="Arial" panose="020B0604020202020204" pitchFamily="34" charset="0"/>
              </a:rPr>
              <a:t>Особенности: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</a:rPr>
              <a:t>+ заявка подается в электронной форме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</a:rPr>
              <a:t>! должен быть сформирован коллектив соисполнителей из числа молодых ученых, аспирантов и студентов в возрасте до 35 лет (для кандидатов наук – не менее 1 человека, для докторов наук – не менее 3)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</a:rPr>
              <a:t>! </a:t>
            </a:r>
            <a:r>
              <a:rPr lang="ru-RU" altLang="ru-RU" sz="1600" b="1" dirty="0" err="1">
                <a:solidFill>
                  <a:schemeClr val="tx1"/>
                </a:solidFill>
                <a:latin typeface="Arial" panose="020B0604020202020204" pitchFamily="34" charset="0"/>
              </a:rPr>
              <a:t>грантополучателем</a:t>
            </a: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</a:rPr>
              <a:t> является организация (СГЭУ)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716961" y="836025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588B"/>
                </a:solidFill>
                <a:latin typeface="Arial" panose="020B0604020202020204" pitchFamily="34" charset="0"/>
              </a:rPr>
              <a:t>ВИДЫ КОНКУРСОВ ГРАНТОВ</a:t>
            </a:r>
          </a:p>
        </p:txBody>
      </p:sp>
    </p:spTree>
    <p:extLst>
      <p:ext uri="{BB962C8B-B14F-4D97-AF65-F5344CB8AC3E}">
        <p14:creationId xmlns:p14="http://schemas.microsoft.com/office/powerpoint/2010/main" val="3936540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611188" y="12954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588B"/>
                </a:solidFill>
                <a:latin typeface="Arial" panose="020B0604020202020204" pitchFamily="34" charset="0"/>
              </a:rPr>
              <a:t>ВИДЫ КОНКУРСОВ ГРАНТОВ</a:t>
            </a:r>
          </a:p>
        </p:txBody>
      </p:sp>
      <p:sp>
        <p:nvSpPr>
          <p:cNvPr id="16" name="Rectangle 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54063" y="2060575"/>
            <a:ext cx="8424862" cy="2246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solidFill>
                  <a:srgbClr val="336699"/>
                </a:solidFill>
              </a:rPr>
              <a:t>2. </a:t>
            </a:r>
            <a:r>
              <a:rPr lang="ru-RU" altLang="ru-RU" sz="2000" b="1" dirty="0">
                <a:solidFill>
                  <a:srgbClr val="336699"/>
                </a:solidFill>
              </a:rPr>
              <a:t>Конкурсы государственных научных фондов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dirty="0"/>
              <a:t>- Российский научный фонд (РНФ)</a:t>
            </a:r>
          </a:p>
          <a:p>
            <a:pPr marL="285750" indent="-28575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000" dirty="0" smtClean="0"/>
              <a:t>Фонд </a:t>
            </a:r>
            <a:r>
              <a:rPr lang="ru-RU" altLang="ru-RU" sz="2000" dirty="0"/>
              <a:t>«История Отечества»</a:t>
            </a:r>
          </a:p>
          <a:p>
            <a:pPr marL="285750" indent="-28575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000" dirty="0"/>
              <a:t>Фонд «Русский мир»</a:t>
            </a:r>
          </a:p>
          <a:p>
            <a:pPr marL="285750" indent="-28575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000" dirty="0"/>
              <a:t>Фонд содействия инновациям</a:t>
            </a:r>
          </a:p>
        </p:txBody>
      </p:sp>
    </p:spTree>
    <p:extLst>
      <p:ext uri="{BB962C8B-B14F-4D97-AF65-F5344CB8AC3E}">
        <p14:creationId xmlns:p14="http://schemas.microsoft.com/office/powerpoint/2010/main" val="263546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50825" y="19050"/>
            <a:ext cx="8640763" cy="703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588B"/>
                </a:solidFill>
                <a:latin typeface="Arial" panose="020B0604020202020204" pitchFamily="34" charset="0"/>
              </a:rPr>
              <a:t>РОССИЙСКИЙ НАУЧНЫЙ ФОНД</a:t>
            </a:r>
            <a:r>
              <a:rPr lang="ru-RU" altLang="ru-RU" sz="2400" dirty="0">
                <a:solidFill>
                  <a:srgbClr val="00588B"/>
                </a:solidFill>
                <a:latin typeface="Arial" panose="020B0604020202020204" pitchFamily="34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                            </a:t>
            </a:r>
            <a:endParaRPr lang="en-US" altLang="ru-RU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b="1" u="sng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ru-RU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                   </a:t>
            </a:r>
            <a:r>
              <a:rPr lang="ru-RU" altLang="ru-RU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Сайт </a:t>
            </a:r>
            <a:r>
              <a:rPr lang="ru-RU" altLang="ru-RU" b="1" u="sng" dirty="0">
                <a:solidFill>
                  <a:schemeClr val="tx1"/>
                </a:solidFill>
                <a:latin typeface="Arial" panose="020B0604020202020204" pitchFamily="34" charset="0"/>
              </a:rPr>
              <a:t>http://rscf.ru</a:t>
            </a:r>
            <a:r>
              <a:rPr lang="ru-RU" altLang="ru-RU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А)</a:t>
            </a:r>
            <a:r>
              <a:rPr lang="ru-RU" altLang="ru-RU" sz="20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Проведение фундаментальных научных исследований и поисковых научных исследований </a:t>
            </a:r>
            <a:r>
              <a:rPr lang="ru-RU" altLang="ru-RU" b="1" u="sng" dirty="0">
                <a:solidFill>
                  <a:schemeClr val="tx1"/>
                </a:solidFill>
                <a:latin typeface="Arial" panose="020B0604020202020204" pitchFamily="34" charset="0"/>
              </a:rPr>
              <a:t>отдельными научными группами 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Б) Проведение фундаментальных научных исследований и поисковых научных исследований </a:t>
            </a:r>
            <a:r>
              <a:rPr lang="ru-RU" altLang="ru-RU" b="1" u="sng" dirty="0">
                <a:solidFill>
                  <a:schemeClr val="tx1"/>
                </a:solidFill>
                <a:latin typeface="Arial" panose="020B0604020202020204" pitchFamily="34" charset="0"/>
              </a:rPr>
              <a:t>малыми отдельными научными группами 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В)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Президентская программа исследовательских проектов для молодых ученых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Конкурс на получение грантов РНФ по мероприятию «</a:t>
            </a: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</a:rPr>
              <a:t>Проведение исследований научными группами под руководством молодых ученых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» Президентской программы исследовательских проектов (</a:t>
            </a: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</a:rPr>
              <a:t>возраст – до 35 лет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Конкурс на получение грантов РНФ по мероприятию «</a:t>
            </a: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</a:rPr>
              <a:t>Проведение инициативных исследований молодыми учеными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» Президентской программы исследовательских проектов (</a:t>
            </a: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</a:rPr>
              <a:t>возраст – до 33 лет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ru-RU" altLang="ru-RU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Г)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Конкурсы международных проектов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Д) Региональные конкурсы.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Е) Конкурс междисциплинарных проектов.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Ж) Конкурс проектов на объектах научной инфраструктуры.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000" b="1" u="sng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2" descr="&amp;Kcy;&amp;acy;&amp;rcy;&amp;tcy;&amp;icy;&amp;ncy;&amp;kcy;&amp;icy; &amp;pcy;&amp;ocy; &amp;zcy;&amp;acy;&amp;pcy;&amp;rcy;&amp;ocy;&amp;scy;&amp;ucy; &amp;rcy;&amp;ncy;&amp;f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4000"/>
            <a:ext cx="15843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67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5" name="Прямоугольник 3"/>
          <p:cNvSpPr>
            <a:spLocks noChangeArrowheads="1"/>
          </p:cNvSpPr>
          <p:nvPr/>
        </p:nvSpPr>
        <p:spPr bwMode="auto">
          <a:xfrm>
            <a:off x="1658088" y="98589"/>
            <a:ext cx="5151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588B"/>
                </a:solidFill>
                <a:latin typeface="Arial" panose="020B0604020202020204" pitchFamily="34" charset="0"/>
              </a:rPr>
              <a:t>РОССИЙСКИЙ НАУЧНЫЙ ФОНД</a:t>
            </a:r>
            <a:r>
              <a:rPr lang="ru-RU" altLang="ru-RU" sz="2400" dirty="0">
                <a:solidFill>
                  <a:srgbClr val="00588B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54577" y="754471"/>
            <a:ext cx="88011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ClrTx/>
              <a:buSzTx/>
              <a:buFontTx/>
              <a:buAutoNum type="arabicParenR"/>
              <a:defRPr/>
            </a:pPr>
            <a:r>
              <a:rPr lang="ru-RU" altLang="ru-RU" sz="1600" b="1" u="sng" dirty="0" smtClean="0">
                <a:solidFill>
                  <a:srgbClr val="336699"/>
                </a:solidFill>
                <a:latin typeface="Arial" panose="020B0604020202020204" pitchFamily="34" charset="0"/>
              </a:rPr>
              <a:t>Конкурс проектов отдельных научных групп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Сроки: август-ноябрь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Сумма гранта – 4000-7000 тыс. руб./год. Срок реализации – 2-3 года</a:t>
            </a:r>
            <a:endParaRPr lang="ru-RU" altLang="ru-RU" sz="1600" b="1" u="sng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altLang="ru-RU" sz="1600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Особенности: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! Исследование должно быть фундаментальным или поисковым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! Коллектив: 2-10 человек. </a:t>
            </a:r>
            <a:r>
              <a:rPr lang="ru-RU" altLang="ru-RU" sz="1600" dirty="0" smtClean="0">
                <a:solidFill>
                  <a:schemeClr val="tx1"/>
                </a:solidFill>
              </a:rPr>
              <a:t>Доля молодых ученых в возрасте до 39 лет – не менее 50% </a:t>
            </a:r>
            <a:endParaRPr lang="ru-RU" altLang="ru-RU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! </a:t>
            </a:r>
            <a:r>
              <a:rPr lang="ru-RU" sz="1600" dirty="0" smtClean="0">
                <a:solidFill>
                  <a:schemeClr val="tx1"/>
                </a:solidFill>
              </a:rPr>
              <a:t>«Входные» требования к руководителю проекта: не менее 8 публикаций в изданиях, индексируемых в библиографических зарубежных базах данных и/или </a:t>
            </a:r>
            <a:r>
              <a:rPr lang="ru-RU" sz="1600" dirty="0" err="1" smtClean="0">
                <a:solidFill>
                  <a:schemeClr val="tx1"/>
                </a:solidFill>
              </a:rPr>
              <a:t>Russian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Science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Citation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Index</a:t>
            </a:r>
            <a:r>
              <a:rPr lang="ru-RU" sz="1600" dirty="0" smtClean="0">
                <a:solidFill>
                  <a:schemeClr val="tx1"/>
                </a:solidFill>
              </a:rPr>
              <a:t> (RSCI) за 5 лет до даты подачи заявки</a:t>
            </a:r>
            <a:endParaRPr lang="ru-RU" altLang="ru-RU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52400" y="3865018"/>
            <a:ext cx="8729662" cy="33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ru-RU" altLang="ru-RU" sz="1700" b="1" dirty="0">
                <a:solidFill>
                  <a:srgbClr val="336699"/>
                </a:solidFill>
                <a:latin typeface="Arial" panose="020B0604020202020204" pitchFamily="34" charset="0"/>
              </a:rPr>
              <a:t>2) </a:t>
            </a:r>
            <a:r>
              <a:rPr lang="ru-RU" altLang="ru-RU" sz="1600" b="1" u="sng" dirty="0">
                <a:solidFill>
                  <a:srgbClr val="336699"/>
                </a:solidFill>
                <a:latin typeface="Arial" panose="020B0604020202020204" pitchFamily="34" charset="0"/>
              </a:rPr>
              <a:t>Конкурс проектов малых научных групп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Сроки: апрель-июнь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</a:rPr>
              <a:t>Сумма гранта – до 1500 тыс. руб./год. Срок реализации – 1-2 года</a:t>
            </a:r>
            <a:endParaRPr lang="ru-RU" altLang="ru-RU" sz="1600" b="1" u="sng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u="sng" dirty="0">
                <a:solidFill>
                  <a:schemeClr val="tx1"/>
                </a:solidFill>
                <a:latin typeface="Arial" panose="020B0604020202020204" pitchFamily="34" charset="0"/>
              </a:rPr>
              <a:t>Особенности: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! Исследование должно быть фундаментальным или поисковым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! Коллектив: 2-4 человек. </a:t>
            </a:r>
            <a:r>
              <a:rPr lang="ru-RU" altLang="ru-RU" sz="1600" dirty="0">
                <a:solidFill>
                  <a:schemeClr val="tx1"/>
                </a:solidFill>
              </a:rPr>
              <a:t>Доля молодых ученых в возрасте до 39 лет – не менее 50% 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! </a:t>
            </a:r>
            <a:r>
              <a:rPr lang="ru-RU" altLang="ru-RU" sz="1600" dirty="0">
                <a:solidFill>
                  <a:schemeClr val="tx1"/>
                </a:solidFill>
              </a:rPr>
              <a:t>«Входные» требования к руководителю проекта: не менее 5 публикаций в изданиях, индексируемых в библиографических зарубежных базах данных и/или </a:t>
            </a:r>
            <a:r>
              <a:rPr lang="ru-RU" altLang="ru-RU" sz="1600" dirty="0" err="1">
                <a:solidFill>
                  <a:schemeClr val="tx1"/>
                </a:solidFill>
              </a:rPr>
              <a:t>Russian</a:t>
            </a:r>
            <a:r>
              <a:rPr lang="ru-RU" altLang="ru-RU" sz="1600" dirty="0">
                <a:solidFill>
                  <a:schemeClr val="tx1"/>
                </a:solidFill>
              </a:rPr>
              <a:t> </a:t>
            </a:r>
            <a:r>
              <a:rPr lang="ru-RU" altLang="ru-RU" sz="1600" dirty="0" err="1">
                <a:solidFill>
                  <a:schemeClr val="tx1"/>
                </a:solidFill>
              </a:rPr>
              <a:t>Science</a:t>
            </a:r>
            <a:r>
              <a:rPr lang="ru-RU" altLang="ru-RU" sz="1600" dirty="0">
                <a:solidFill>
                  <a:schemeClr val="tx1"/>
                </a:solidFill>
              </a:rPr>
              <a:t> </a:t>
            </a:r>
            <a:r>
              <a:rPr lang="ru-RU" altLang="ru-RU" sz="1600" dirty="0" err="1">
                <a:solidFill>
                  <a:schemeClr val="tx1"/>
                </a:solidFill>
              </a:rPr>
              <a:t>Citation</a:t>
            </a:r>
            <a:r>
              <a:rPr lang="ru-RU" altLang="ru-RU" sz="1600" dirty="0">
                <a:solidFill>
                  <a:schemeClr val="tx1"/>
                </a:solidFill>
              </a:rPr>
              <a:t> </a:t>
            </a:r>
            <a:r>
              <a:rPr lang="ru-RU" altLang="ru-RU" sz="1600" dirty="0" err="1">
                <a:solidFill>
                  <a:schemeClr val="tx1"/>
                </a:solidFill>
              </a:rPr>
              <a:t>Index</a:t>
            </a:r>
            <a:r>
              <a:rPr lang="ru-RU" altLang="ru-RU" sz="1600" dirty="0">
                <a:solidFill>
                  <a:schemeClr val="tx1"/>
                </a:solidFill>
              </a:rPr>
              <a:t> (RSCI) за 5 лет до даты подачи заявки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90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1708921" y="126608"/>
            <a:ext cx="5151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588B"/>
                </a:solidFill>
                <a:latin typeface="Arial" panose="020B0604020202020204" pitchFamily="34" charset="0"/>
              </a:rPr>
              <a:t>РОССИЙСКИЙ НАУЧНЫЙ ФОНД</a:t>
            </a:r>
            <a:r>
              <a:rPr lang="ru-RU" altLang="ru-RU" sz="2400" dirty="0">
                <a:solidFill>
                  <a:srgbClr val="00588B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79513" y="848695"/>
            <a:ext cx="88011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3) </a:t>
            </a:r>
            <a:r>
              <a:rPr lang="ru-RU" altLang="ru-RU" sz="1600" b="1" u="sng" dirty="0">
                <a:solidFill>
                  <a:srgbClr val="336699"/>
                </a:solidFill>
                <a:latin typeface="Arial" panose="020B0604020202020204" pitchFamily="34" charset="0"/>
              </a:rPr>
              <a:t>Конкурс проектов под руководством молодых исследователей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Сроки: декабрь-февраль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</a:rPr>
              <a:t>Сумма гранта – 3000-6000 тыс. руб./год. Срок реализации – 3 года</a:t>
            </a:r>
            <a:endParaRPr lang="ru-RU" altLang="ru-RU" sz="1600" b="1" u="sng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u="sng" dirty="0">
                <a:solidFill>
                  <a:schemeClr val="tx1"/>
                </a:solidFill>
                <a:latin typeface="Arial" panose="020B0604020202020204" pitchFamily="34" charset="0"/>
              </a:rPr>
              <a:t>Особенности: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! Исследование должно быть фундаментальным или поисковым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! Коллектив: не более 8 человек. </a:t>
            </a:r>
            <a:r>
              <a:rPr lang="ru-RU" altLang="ru-RU" sz="1600" dirty="0">
                <a:solidFill>
                  <a:schemeClr val="tx1"/>
                </a:solidFill>
              </a:rPr>
              <a:t>Доля молодых ученых в возрасте до 39 лет – не менее 70% 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! </a:t>
            </a:r>
            <a:r>
              <a:rPr lang="ru-RU" altLang="ru-RU" sz="1600" dirty="0">
                <a:solidFill>
                  <a:schemeClr val="tx1"/>
                </a:solidFill>
              </a:rPr>
              <a:t>«Входные» требования к руководителю проекта: не старше 35 лет, не менее 5 публикаций в </a:t>
            </a:r>
            <a:r>
              <a:rPr lang="ru-RU" altLang="ru-RU" sz="1600" dirty="0" err="1">
                <a:solidFill>
                  <a:schemeClr val="tx1"/>
                </a:solidFill>
              </a:rPr>
              <a:t>WoS</a:t>
            </a:r>
            <a:r>
              <a:rPr lang="ru-RU" altLang="ru-RU" sz="1600" dirty="0">
                <a:solidFill>
                  <a:schemeClr val="tx1"/>
                </a:solidFill>
              </a:rPr>
              <a:t>/</a:t>
            </a:r>
            <a:r>
              <a:rPr lang="ru-RU" altLang="ru-RU" sz="1600" dirty="0" err="1">
                <a:solidFill>
                  <a:schemeClr val="tx1"/>
                </a:solidFill>
              </a:rPr>
              <a:t>Scopus</a:t>
            </a:r>
            <a:r>
              <a:rPr lang="ru-RU" altLang="ru-RU" sz="1600" dirty="0">
                <a:solidFill>
                  <a:schemeClr val="tx1"/>
                </a:solidFill>
              </a:rPr>
              <a:t> за 5 лет до даты подачи заявки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</a:rPr>
              <a:t>по тематике проекта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79513" y="4155807"/>
            <a:ext cx="88011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4) </a:t>
            </a:r>
            <a:r>
              <a:rPr lang="ru-RU" altLang="ru-RU" sz="1600" b="1" u="sng" dirty="0">
                <a:solidFill>
                  <a:srgbClr val="336699"/>
                </a:solidFill>
                <a:latin typeface="Arial" panose="020B0604020202020204" pitchFamily="34" charset="0"/>
              </a:rPr>
              <a:t>Конкурс проектов молодых исследователей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Сроки: декабрь-март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</a:rPr>
              <a:t>Сумма гранта – 1500 тыс. руб./год. Срок реализации – 3 года</a:t>
            </a:r>
            <a:endParaRPr lang="ru-RU" altLang="ru-RU" sz="1600" b="1" u="sng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u="sng" dirty="0">
                <a:solidFill>
                  <a:schemeClr val="tx1"/>
                </a:solidFill>
                <a:latin typeface="Arial" panose="020B0604020202020204" pitchFamily="34" charset="0"/>
              </a:rPr>
              <a:t>Особенности: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! Исследование должно быть фундаментальным или поисковым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! </a:t>
            </a:r>
            <a:r>
              <a:rPr lang="ru-RU" altLang="ru-RU" sz="1600" dirty="0">
                <a:solidFill>
                  <a:schemeClr val="tx1"/>
                </a:solidFill>
              </a:rPr>
              <a:t>«Входные» требования к руководителю проекта: не старше 33 лет, не менее 3 публикаций в </a:t>
            </a:r>
            <a:r>
              <a:rPr lang="ru-RU" altLang="ru-RU" sz="1600" dirty="0" err="1">
                <a:solidFill>
                  <a:schemeClr val="tx1"/>
                </a:solidFill>
              </a:rPr>
              <a:t>WoS</a:t>
            </a:r>
            <a:r>
              <a:rPr lang="ru-RU" altLang="ru-RU" sz="1600" dirty="0">
                <a:solidFill>
                  <a:schemeClr val="tx1"/>
                </a:solidFill>
              </a:rPr>
              <a:t>/</a:t>
            </a:r>
            <a:r>
              <a:rPr lang="ru-RU" altLang="ru-RU" sz="1600" dirty="0" err="1">
                <a:solidFill>
                  <a:schemeClr val="tx1"/>
                </a:solidFill>
              </a:rPr>
              <a:t>Scopus</a:t>
            </a:r>
            <a:r>
              <a:rPr lang="ru-RU" altLang="ru-RU" sz="1600" dirty="0">
                <a:solidFill>
                  <a:schemeClr val="tx1"/>
                </a:solidFill>
              </a:rPr>
              <a:t> за 5 лет до даты подачи заявки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</a:rPr>
              <a:t>по тематике проекта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8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-81525" y="1141351"/>
            <a:ext cx="8785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РНФ проводит конкурсы совместно с научными фондами следующих стран:</a:t>
            </a:r>
          </a:p>
        </p:txBody>
      </p:sp>
      <p:sp>
        <p:nvSpPr>
          <p:cNvPr id="14" name="Прямоугольник 4"/>
          <p:cNvSpPr>
            <a:spLocks noChangeArrowheads="1"/>
          </p:cNvSpPr>
          <p:nvPr/>
        </p:nvSpPr>
        <p:spPr bwMode="auto">
          <a:xfrm>
            <a:off x="1692922" y="47321"/>
            <a:ext cx="5151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588B"/>
                </a:solidFill>
                <a:latin typeface="Arial" panose="020B0604020202020204" pitchFamily="34" charset="0"/>
              </a:rPr>
              <a:t>РОССИЙСКИЙ НАУЧНЫЙ ФОНД</a:t>
            </a:r>
            <a:r>
              <a:rPr lang="ru-RU" altLang="ru-RU" sz="2400" dirty="0">
                <a:solidFill>
                  <a:srgbClr val="00588B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" name="Прямоугольник 5"/>
          <p:cNvSpPr>
            <a:spLocks noChangeArrowheads="1"/>
          </p:cNvSpPr>
          <p:nvPr/>
        </p:nvSpPr>
        <p:spPr bwMode="auto">
          <a:xfrm>
            <a:off x="457200" y="754471"/>
            <a:ext cx="849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5)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u="sng" dirty="0">
                <a:solidFill>
                  <a:srgbClr val="336699"/>
                </a:solidFill>
                <a:latin typeface="Arial" panose="020B0604020202020204" pitchFamily="34" charset="0"/>
              </a:rPr>
              <a:t>Конкурсы международных проектов</a:t>
            </a:r>
          </a:p>
        </p:txBody>
      </p:sp>
      <p:sp>
        <p:nvSpPr>
          <p:cNvPr id="18" name="Прямоугольник 7"/>
          <p:cNvSpPr>
            <a:spLocks noChangeArrowheads="1"/>
          </p:cNvSpPr>
          <p:nvPr/>
        </p:nvSpPr>
        <p:spPr bwMode="auto">
          <a:xfrm>
            <a:off x="457200" y="2133600"/>
            <a:ext cx="826174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FF0000"/>
                </a:solidFill>
              </a:rPr>
              <a:t>Сроки: в течение года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 dirty="0"/>
              <a:t>Сумма гранта – </a:t>
            </a:r>
            <a:r>
              <a:rPr lang="ru-RU" altLang="ru-RU" sz="1600" b="1" dirty="0">
                <a:latin typeface="Arial" panose="020B0604020202020204" pitchFamily="34" charset="0"/>
              </a:rPr>
              <a:t>3000-6000 тыс. руб./год.</a:t>
            </a:r>
            <a:r>
              <a:rPr lang="ru-RU" altLang="ru-RU" sz="1600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 dirty="0"/>
              <a:t>Срок реализации – </a:t>
            </a:r>
            <a:r>
              <a:rPr lang="ru-RU" altLang="ru-RU" sz="1600" dirty="0"/>
              <a:t>варьируется в зависимости от вида конкурса.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 u="sng" dirty="0"/>
              <a:t>Особенности: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dirty="0"/>
              <a:t>! Могут быть установлены приоритетные направления для подачи заявок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dirty="0"/>
              <a:t>! Должен быть сформирован коллектив из 2х стран-участников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dirty="0"/>
              <a:t>! Предлагаемое исследование должно быть совместным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dirty="0"/>
              <a:t>! Желательно наличие совместных публикаций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 dirty="0"/>
              <a:t>! </a:t>
            </a:r>
            <a:r>
              <a:rPr lang="ru-RU" altLang="ru-RU" sz="1600" dirty="0"/>
              <a:t>Коллектив – от 2 до 10 человек. Доля молодых ученых в возрасте до 39 лет – не менее 50% </a:t>
            </a:r>
            <a:endParaRPr lang="ru-RU" altLang="ru-RU" sz="1600" b="1" dirty="0"/>
          </a:p>
          <a:p>
            <a:pPr eaLnBrk="1" hangingPunct="1">
              <a:spcBef>
                <a:spcPct val="50000"/>
              </a:spcBef>
            </a:pPr>
            <a:r>
              <a:rPr lang="ru-RU" altLang="ru-RU" sz="1600" dirty="0"/>
              <a:t>! «Входные» требования к руководителю проекта: не менее 10 публикаций в </a:t>
            </a:r>
            <a:r>
              <a:rPr lang="ru-RU" altLang="ru-RU" sz="1600" dirty="0" err="1"/>
              <a:t>WoS</a:t>
            </a:r>
            <a:r>
              <a:rPr lang="ru-RU" altLang="ru-RU" sz="1600" dirty="0"/>
              <a:t>/</a:t>
            </a:r>
            <a:r>
              <a:rPr lang="ru-RU" altLang="ru-RU" sz="1600" dirty="0" err="1"/>
              <a:t>Scopus</a:t>
            </a:r>
            <a:r>
              <a:rPr lang="ru-RU" altLang="ru-RU" sz="1600" dirty="0"/>
              <a:t> за 5 лет до даты подачи заявки</a:t>
            </a:r>
            <a:r>
              <a:rPr lang="ru-RU" altLang="ru-RU" sz="1600" dirty="0">
                <a:latin typeface="Arial" panose="020B0604020202020204" pitchFamily="34" charset="0"/>
              </a:rPr>
              <a:t> </a:t>
            </a:r>
            <a:r>
              <a:rPr lang="ru-RU" altLang="ru-RU" sz="1600" dirty="0"/>
              <a:t>по тематике проекта</a:t>
            </a:r>
            <a:endParaRPr lang="ru-RU" altLang="ru-RU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 dirty="0"/>
              <a:t> </a:t>
            </a:r>
          </a:p>
        </p:txBody>
      </p:sp>
      <p:graphicFrame>
        <p:nvGraphicFramePr>
          <p:cNvPr id="19" name="Таблица 18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082350"/>
              </p:ext>
            </p:extLst>
          </p:nvPr>
        </p:nvGraphicFramePr>
        <p:xfrm>
          <a:off x="1370840" y="1533814"/>
          <a:ext cx="5976939" cy="442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313">
                  <a:extLst>
                    <a:ext uri="{9D8B030D-6E8A-4147-A177-3AD203B41FA5}"/>
                  </a:extLst>
                </a:gridCol>
                <a:gridCol w="1992313">
                  <a:extLst>
                    <a:ext uri="{9D8B030D-6E8A-4147-A177-3AD203B41FA5}"/>
                  </a:extLst>
                </a:gridCol>
                <a:gridCol w="1992313">
                  <a:extLst>
                    <a:ext uri="{9D8B030D-6E8A-4147-A177-3AD203B41FA5}"/>
                  </a:extLst>
                </a:gridCol>
              </a:tblGrid>
              <a:tr h="442913">
                <a:tc>
                  <a:txBody>
                    <a:bodyPr/>
                    <a:lstStyle/>
                    <a:p>
                      <a:r>
                        <a:rPr lang="ru-RU" altLang="ru-RU" sz="1800" b="1" dirty="0" smtClean="0"/>
                        <a:t>Беларусь</a:t>
                      </a:r>
                      <a:endParaRPr lang="ru-RU" sz="1800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/>
                        <a:t>Китай</a:t>
                      </a:r>
                      <a:endParaRPr lang="ru-RU" altLang="ru-RU" sz="1800" b="1" dirty="0"/>
                    </a:p>
                  </a:txBody>
                  <a:tcPr marL="91444" marR="91444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/>
                        <a:t>Тайвань</a:t>
                      </a:r>
                      <a:endParaRPr lang="ru-RU" altLang="ru-RU" sz="1800" b="1" dirty="0"/>
                    </a:p>
                  </a:txBody>
                  <a:tcPr marL="91444" marR="91444" marT="45726" marB="45726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110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1664619" y="994531"/>
            <a:ext cx="5151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588B"/>
                </a:solidFill>
                <a:latin typeface="Arial" panose="020B0604020202020204" pitchFamily="34" charset="0"/>
              </a:rPr>
              <a:t>РОССИЙСКИЙ НАУЧНЫЙ ФОНД</a:t>
            </a:r>
            <a:r>
              <a:rPr lang="ru-RU" altLang="ru-RU" sz="2400" dirty="0">
                <a:solidFill>
                  <a:srgbClr val="00588B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8667" y="1676400"/>
            <a:ext cx="8496300" cy="45704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6) </a:t>
            </a:r>
            <a:r>
              <a:rPr lang="ru-RU" altLang="ru-RU" sz="1600" b="1" u="sng" dirty="0">
                <a:solidFill>
                  <a:srgbClr val="336699"/>
                </a:solidFill>
                <a:latin typeface="Arial" panose="020B0604020202020204" pitchFamily="34" charset="0"/>
              </a:rPr>
              <a:t>Региональные конкурсы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600" b="1" dirty="0">
                <a:latin typeface="Arial" panose="020B0604020202020204" pitchFamily="34" charset="0"/>
              </a:rPr>
              <a:t>РНФ проводит </a:t>
            </a:r>
            <a:r>
              <a:rPr lang="ru-RU" altLang="ru-RU" sz="1600" b="1" u="sng" dirty="0">
                <a:latin typeface="Arial" panose="020B0604020202020204" pitchFamily="34" charset="0"/>
              </a:rPr>
              <a:t>региональные конкурсы 2х видов:</a:t>
            </a:r>
          </a:p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latin typeface="Arial" panose="020B0604020202020204" pitchFamily="34" charset="0"/>
              </a:rPr>
              <a:t>Конкурс проектов отдельных научных групп</a:t>
            </a:r>
          </a:p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latin typeface="Arial" panose="020B0604020202020204" pitchFamily="34" charset="0"/>
              </a:rPr>
              <a:t>Конкурс проектов малых научных групп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Сроки: апрель-октябрь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sz="1600" b="1" u="sng" dirty="0">
                <a:latin typeface="Arial" panose="020B0604020202020204" pitchFamily="34" charset="0"/>
              </a:rPr>
              <a:t>Особенности: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sz="1600" dirty="0">
                <a:latin typeface="Arial" panose="020B0604020202020204" pitchFamily="34" charset="0"/>
              </a:rPr>
              <a:t>! Все особенности основных конкурсов проектов отдельных научных групп и малых научных групп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sz="1600" dirty="0">
                <a:latin typeface="Arial" panose="020B0604020202020204" pitchFamily="34" charset="0"/>
              </a:rPr>
              <a:t>! Исследование должно быть направлено на решение проблем конкретного региона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sz="1600" dirty="0">
                <a:latin typeface="Arial" panose="020B0604020202020204" pitchFamily="34" charset="0"/>
              </a:rPr>
              <a:t>! Каждый регион определяет приоритетные направления для подачи заявок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sz="1600" dirty="0">
                <a:latin typeface="Arial" panose="020B0604020202020204" pitchFamily="34" charset="0"/>
              </a:rPr>
              <a:t>! Финансирование проектов осуществляется на паритетной основе (50% - РНФ, 50% - регион)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ru-RU" altLang="ru-RU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57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1692922" y="1036047"/>
            <a:ext cx="5151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588B"/>
                </a:solidFill>
                <a:latin typeface="Arial" panose="020B0604020202020204" pitchFamily="34" charset="0"/>
              </a:rPr>
              <a:t>РОССИЙСКИЙ НАУЧНЫЙ ФОНД</a:t>
            </a:r>
            <a:r>
              <a:rPr lang="ru-RU" altLang="ru-RU" sz="2400" dirty="0">
                <a:solidFill>
                  <a:srgbClr val="00588B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" name="Прямоугольник 4"/>
          <p:cNvSpPr>
            <a:spLocks noChangeArrowheads="1"/>
          </p:cNvSpPr>
          <p:nvPr/>
        </p:nvSpPr>
        <p:spPr bwMode="auto">
          <a:xfrm>
            <a:off x="475604" y="1779587"/>
            <a:ext cx="84963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7) </a:t>
            </a:r>
            <a:r>
              <a:rPr lang="ru-RU" altLang="ru-RU" sz="1600" b="1" u="sng" dirty="0">
                <a:solidFill>
                  <a:srgbClr val="336699"/>
                </a:solidFill>
                <a:latin typeface="Arial" panose="020B0604020202020204" pitchFamily="34" charset="0"/>
              </a:rPr>
              <a:t>Конкурс междисциплинарных проектов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Сроки: март-апрель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>
                <a:latin typeface="Arial" panose="020B0604020202020204" pitchFamily="34" charset="0"/>
              </a:rPr>
              <a:t>Сумма гранта – 8000-15000 тыс. руб./год. Срок реализации – </a:t>
            </a:r>
            <a:r>
              <a:rPr lang="ru-RU" altLang="ru-RU" sz="1600" b="1" dirty="0" smtClean="0">
                <a:latin typeface="Arial" panose="020B0604020202020204" pitchFamily="34" charset="0"/>
              </a:rPr>
              <a:t>4</a:t>
            </a:r>
            <a:r>
              <a:rPr lang="en-US" altLang="ru-RU" sz="1600" b="1" dirty="0" smtClean="0">
                <a:latin typeface="Arial" panose="020B0604020202020204" pitchFamily="34" charset="0"/>
              </a:rPr>
              <a:t> </a:t>
            </a:r>
            <a:r>
              <a:rPr lang="ru-RU" altLang="ru-RU" sz="1600" b="1" dirty="0" smtClean="0">
                <a:latin typeface="Arial" panose="020B0604020202020204" pitchFamily="34" charset="0"/>
              </a:rPr>
              <a:t>года</a:t>
            </a:r>
            <a:endParaRPr lang="ru-RU" altLang="ru-RU" sz="1600" b="1" u="sng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ru-RU" altLang="ru-RU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 b="1" u="sng" dirty="0">
                <a:latin typeface="Arial" panose="020B0604020202020204" pitchFamily="34" charset="0"/>
              </a:rPr>
              <a:t>Особенности: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 dirty="0">
                <a:latin typeface="Arial" panose="020B0604020202020204" pitchFamily="34" charset="0"/>
              </a:rPr>
              <a:t>! Исследование должно быть фундаментальным или поисковым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 dirty="0">
                <a:latin typeface="Arial" panose="020B0604020202020204" pitchFamily="34" charset="0"/>
              </a:rPr>
              <a:t>! Коллектив – от 2 до 10 человек. </a:t>
            </a:r>
            <a:r>
              <a:rPr lang="ru-RU" altLang="ru-RU" sz="1600" dirty="0"/>
              <a:t>Доля молодых ученых в возрасте до 39 лет – не менее 50% </a:t>
            </a:r>
            <a:endParaRPr lang="ru-RU" altLang="ru-RU" sz="16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 dirty="0">
                <a:latin typeface="Arial" panose="020B0604020202020204" pitchFamily="34" charset="0"/>
              </a:rPr>
              <a:t>! </a:t>
            </a:r>
            <a:r>
              <a:rPr lang="ru-RU" altLang="ru-RU" sz="1600" dirty="0"/>
              <a:t>«Входные» требования к руководителю проекта: не менее 10 публикаций зарубежных базах данных и/или в RSCI за 5 лет до подачи заявки по тематике проекта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 dirty="0">
                <a:latin typeface="Arial" panose="020B0604020202020204" pitchFamily="34" charset="0"/>
              </a:rPr>
              <a:t>!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dirty="0"/>
              <a:t>Обязательное требование: необходимо заключить договор на выполнение НИР с 1 или 2 партнерами, расположенными в других, не граничащих субъектах РФ</a:t>
            </a:r>
            <a:endParaRPr lang="ru-RU" altLang="ru-RU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14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1608137" y="821002"/>
            <a:ext cx="5151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588B"/>
                </a:solidFill>
                <a:latin typeface="Arial" panose="020B0604020202020204" pitchFamily="34" charset="0"/>
              </a:rPr>
              <a:t>РОССИЙСКИЙ НАУЧНЫЙ ФОНД</a:t>
            </a:r>
            <a:r>
              <a:rPr lang="ru-RU" altLang="ru-RU" sz="2400" dirty="0">
                <a:solidFill>
                  <a:srgbClr val="00588B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" name="Прямоугольник 4"/>
          <p:cNvSpPr>
            <a:spLocks noChangeArrowheads="1"/>
          </p:cNvSpPr>
          <p:nvPr/>
        </p:nvSpPr>
        <p:spPr bwMode="auto">
          <a:xfrm>
            <a:off x="457200" y="1513152"/>
            <a:ext cx="84963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8) </a:t>
            </a:r>
            <a:r>
              <a:rPr lang="ru-RU" altLang="ru-RU" sz="1600" b="1" u="sng" dirty="0">
                <a:solidFill>
                  <a:srgbClr val="336699"/>
                </a:solidFill>
                <a:latin typeface="Arial" panose="020B0604020202020204" pitchFamily="34" charset="0"/>
              </a:rPr>
              <a:t>Конкурс проектов на объектах научной инфраструктуры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Сроки: июнь-октябрь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>
                <a:latin typeface="Arial" panose="020B0604020202020204" pitchFamily="34" charset="0"/>
              </a:rPr>
              <a:t>Сумма гранта – 4000-7000 тыс. руб./год. Срок реализации – 4 года</a:t>
            </a:r>
            <a:endParaRPr lang="ru-RU" altLang="ru-RU" sz="1600" b="1" u="sng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ru-RU" altLang="ru-RU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 b="1" u="sng" dirty="0">
                <a:latin typeface="Arial" panose="020B0604020202020204" pitchFamily="34" charset="0"/>
              </a:rPr>
              <a:t>Особенности: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 dirty="0">
                <a:latin typeface="Arial" panose="020B0604020202020204" pitchFamily="34" charset="0"/>
              </a:rPr>
              <a:t>! Исследование должно быть фундаментальным или поисковым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 dirty="0">
                <a:latin typeface="Arial" panose="020B0604020202020204" pitchFamily="34" charset="0"/>
              </a:rPr>
              <a:t>! Исследование должно быть направлено на решение конкретных задач в рамках одного из направлений Стратегии НТР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 dirty="0">
                <a:latin typeface="Arial" panose="020B0604020202020204" pitchFamily="34" charset="0"/>
              </a:rPr>
              <a:t>! В качестве базы для исследования должен быть выбран конкретный крупный объект научной инфраструктуры, зарегистрированный в РНФ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 dirty="0">
                <a:latin typeface="Arial" panose="020B0604020202020204" pitchFamily="34" charset="0"/>
              </a:rPr>
              <a:t>! Коллектив – от 2 до 10 человек</a:t>
            </a:r>
            <a:r>
              <a:rPr lang="en-US" altLang="ru-RU" sz="1600" dirty="0">
                <a:latin typeface="Arial" panose="020B0604020202020204" pitchFamily="34" charset="0"/>
              </a:rPr>
              <a:t>. </a:t>
            </a:r>
            <a:r>
              <a:rPr lang="ru-RU" altLang="ru-RU" sz="1600" dirty="0"/>
              <a:t>Доля молодых ученых в возрасте до 39 лет – не менее 50% </a:t>
            </a:r>
            <a:endParaRPr lang="ru-RU" altLang="ru-RU" sz="16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 dirty="0">
                <a:latin typeface="Arial" panose="020B0604020202020204" pitchFamily="34" charset="0"/>
              </a:rPr>
              <a:t>! </a:t>
            </a:r>
            <a:r>
              <a:rPr lang="ru-RU" altLang="ru-RU" sz="1600" dirty="0"/>
              <a:t>«Входные» требования к руководителю проекта: не менее 8 публикаций зарубежных базах данных и/или в RSCI за 5 лет до подачи заявки</a:t>
            </a:r>
          </a:p>
        </p:txBody>
      </p:sp>
    </p:spTree>
    <p:extLst>
      <p:ext uri="{BB962C8B-B14F-4D97-AF65-F5344CB8AC3E}">
        <p14:creationId xmlns:p14="http://schemas.microsoft.com/office/powerpoint/2010/main" val="795671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21771" y="918913"/>
            <a:ext cx="9036050" cy="446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300" b="1" spc="-70" dirty="0">
                <a:solidFill>
                  <a:srgbClr val="00588B"/>
                </a:solidFill>
                <a:latin typeface="+mn-lt"/>
              </a:rPr>
              <a:t>СТАТЬИ РАСХОДОВ ДЛЯ ГРАНТОВ </a:t>
            </a:r>
            <a:r>
              <a:rPr lang="ru-RU" altLang="ru-RU" sz="2300" b="1" spc="-70" dirty="0">
                <a:solidFill>
                  <a:srgbClr val="00588B"/>
                </a:solidFill>
                <a:latin typeface="+mn-lt"/>
              </a:rPr>
              <a:t>РНФ </a:t>
            </a:r>
            <a:endParaRPr lang="ru-RU" altLang="ru-RU" sz="2300" b="1" spc="-70" dirty="0">
              <a:solidFill>
                <a:srgbClr val="00588B"/>
              </a:solidFill>
              <a:latin typeface="+mn-lt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517697" y="1529442"/>
            <a:ext cx="8316912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Вознаграждение членов научного коллектива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</a:rPr>
              <a:t>! В соответствии с требованиями РНФ, вознаграждение членов коллектива в возрасте до 39 лет должно составлять не менее 35% от общей суммы вознаграждения коллектива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 Оплата научно-исследовательских работ сторонних организаций (не более 15% от суммы гранта)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dirty="0"/>
              <a:t> Расходы на приобретение оборудования и иного имущества, необходимых для проведения научного исследования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dirty="0"/>
              <a:t> Расходы на приобретение материалов и комплектующих для проведения научного исследования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dirty="0"/>
              <a:t> Иные расходы для целей выполнения проекта (в </a:t>
            </a:r>
            <a:r>
              <a:rPr lang="ru-RU" altLang="ru-RU" dirty="0" err="1"/>
              <a:t>т.ч</a:t>
            </a:r>
            <a:r>
              <a:rPr lang="ru-RU" altLang="ru-RU" dirty="0"/>
              <a:t>. командировочные расходы)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Компенсация расходов организации в СГЭУ составляет 0%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ru-RU" altLang="ru-RU" dirty="0"/>
              <a:t> 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! </a:t>
            </a:r>
            <a:r>
              <a:rPr lang="ru-RU" alt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Грантополучателем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РНФ является юридическое лицо (СГЭУ), поэтому все расходы по гранту осуществляются в соответствии с действующим законодательством о закупках товаров, работ, услуг!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381000" y="876147"/>
            <a:ext cx="3801282" cy="11505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CCFF"/>
                </a:solidFill>
                <a:latin typeface="+mn-lt"/>
                <a:ea typeface="+mn-lt"/>
                <a:cs typeface="+mn-lt"/>
              </a:rPr>
              <a:t>КОНКУРС</a:t>
            </a: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6030824" y="918913"/>
            <a:ext cx="2808288" cy="117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+mn-lt"/>
                <a:ea typeface="+mn-lt"/>
                <a:cs typeface="+mn-lt"/>
              </a:rPr>
              <a:t>ГРАНТ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559478" y="1012082"/>
            <a:ext cx="1152525" cy="4318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4488040" y="1588345"/>
            <a:ext cx="1152525" cy="431800"/>
          </a:xfrm>
          <a:prstGeom prst="lef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4991278" y="867620"/>
            <a:ext cx="1444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38303" y="2190382"/>
            <a:ext cx="86423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</a:rPr>
              <a:t>ПРИЗНАКИ ГРАНТА: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- выдается на конкурсной основе;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 выдается организацией-</a:t>
            </a:r>
            <a:r>
              <a:rPr lang="ru-RU" altLang="ru-RU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грантодателем</a:t>
            </a: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 (фонды, др. организации, Министерство науки и высшего образования РФ, отраслевые Министерства);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 выдается на проведение исследования/реализацию проекта (целевой характер средств);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 выдается на безвозвратной основе;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 организация-</a:t>
            </a:r>
            <a:r>
              <a:rPr lang="ru-RU" altLang="ru-RU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грантодатель</a:t>
            </a: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 осуществляет контроль за результатами исследования.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8304" y="356006"/>
            <a:ext cx="8856663" cy="18490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solidFill>
                  <a:srgbClr val="00588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РАБОТЫ В ИАС РНФ</a:t>
            </a:r>
            <a:endParaRPr lang="ru-RU" dirty="0">
              <a:solidFill>
                <a:srgbClr val="00588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Подача заявок на конкурсы РНФ осуществляется в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Информационно-аналитическое системе РНФ (ИАС РНФ) по адресу: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https://grant.rscf.ru/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подачи заявки руководителю и основным исполнителям (не более 3х человек в каждом проекте) необходимо пройти регистрацию в ИАС РНФ, заполнив основные данные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7" y="1889125"/>
            <a:ext cx="80645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979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381000" y="353397"/>
            <a:ext cx="7851252" cy="72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b="1" dirty="0">
                <a:solidFill>
                  <a:srgbClr val="00588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РАБОТЫ В ИАС РНФ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 регистрации необходимо заполнить Анкету, указав самые актуальные данные</a:t>
            </a:r>
          </a:p>
        </p:txBody>
      </p:sp>
      <p:pic>
        <p:nvPicPr>
          <p:cNvPr id="14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19860"/>
            <a:ext cx="7993062" cy="482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6"/>
          <p:cNvSpPr>
            <a:spLocks noChangeArrowheads="1"/>
          </p:cNvSpPr>
          <p:nvPr/>
        </p:nvSpPr>
        <p:spPr bwMode="auto">
          <a:xfrm>
            <a:off x="107950" y="6092825"/>
            <a:ext cx="8651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Анкета должна обновляться на постоянной основе, поскольку ее данные автоматически загружаются в подаваемую заявку</a:t>
            </a:r>
          </a:p>
        </p:txBody>
      </p:sp>
    </p:spTree>
    <p:extLst>
      <p:ext uri="{BB962C8B-B14F-4D97-AF65-F5344CB8AC3E}">
        <p14:creationId xmlns:p14="http://schemas.microsoft.com/office/powerpoint/2010/main" val="2346211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5" name="Прямоугольник 3"/>
          <p:cNvSpPr>
            <a:spLocks noChangeArrowheads="1"/>
          </p:cNvSpPr>
          <p:nvPr/>
        </p:nvSpPr>
        <p:spPr bwMode="auto">
          <a:xfrm>
            <a:off x="250825" y="333375"/>
            <a:ext cx="8642350" cy="665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РЕГЛАМЕНТ РАБОТЫ В ИАС РНФ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altLang="ru-RU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сентября 2021г. для подачи заявок руководитель проекта и основные исполнители проекта должны оформить и предоставить в отдел сопровождения конкурсов и грантов (</a:t>
            </a:r>
            <a:r>
              <a:rPr lang="ru-RU" alt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каб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208А) согласия субъектов персональных данных на обработку персональных данных по установленной форме (форма согласия появляется в личном кабинете в ИАС РНФ </a:t>
            </a:r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первой регистрации заявки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Согласия на обработку персональных данных заполняются каждым субъектом персональных данных «от руки» с указанием следующей информации:</a:t>
            </a:r>
            <a:endParaRPr lang="ru-RU" altLang="ru-RU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фамилия, имя, отчество (полностью);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документ, удостоверяющий личность (вид, документа, серия, номер, сведения о дате и органе выдачи);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адрес проживания;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учетная запись в Информационно-аналитической системе Российского научного фонда (соответствует логину в ИАС РНФ).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1400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Согласия на обработку персональных данных подписываются субъектами персональных данных собственноручно, с указанием расшифровки подписи.</a:t>
            </a:r>
            <a:endParaRPr lang="ru-RU" altLang="ru-RU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Скан-копии заполненных согласий размещаются каждым субъектом персональных данных в своем личном кабинете в ИАС РНФ в разделе «Анкета», бумажный вариант согласий передается на хранение в отдел сопровождения конкурсов и грантов (</a:t>
            </a:r>
            <a:r>
              <a:rPr lang="ru-RU" alt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каб</a:t>
            </a:r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208А). Указанные действия необходимо совершить заблаговременно (минимум за 1-2 дня до окончания срока подачи заявок на соответствующий конкурс РНФ). </a:t>
            </a:r>
            <a:endParaRPr lang="ru-RU" altLang="ru-RU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ВНИМАНИЕ! В случае несвоевременной передачи/</a:t>
            </a:r>
            <a:r>
              <a:rPr lang="ru-RU" alt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непередачи</a:t>
            </a:r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бумажного экземпляра согласий на обработку персональных данных в отдел сопровождения конкурсов и грантов, заявка не будет отправлена на соответствующий конкурс РНФ. </a:t>
            </a:r>
            <a:endParaRPr lang="ru-RU" altLang="ru-RU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67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0" y="115888"/>
            <a:ext cx="90360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300" b="1" spc="-70" dirty="0">
                <a:solidFill>
                  <a:srgbClr val="00588B"/>
                </a:solidFill>
                <a:latin typeface="+mn-lt"/>
              </a:rPr>
              <a:t>ФОНД «ИСТОРИЯ ОТЕЧЕСТВА»</a:t>
            </a:r>
            <a:endParaRPr lang="ru-RU" sz="2300" dirty="0">
              <a:solidFill>
                <a:srgbClr val="00588B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/>
            </a:extLst>
          </p:cNvPr>
          <p:cNvSpPr txBox="1"/>
          <p:nvPr/>
        </p:nvSpPr>
        <p:spPr>
          <a:xfrm>
            <a:off x="309779" y="637490"/>
            <a:ext cx="8569325" cy="62965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b="1" dirty="0">
              <a:latin typeface="Arial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b="1" dirty="0">
              <a:latin typeface="Arial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latin typeface="Arial" charset="0"/>
              </a:rPr>
              <a:t>Конкурс проектов по обеспечению участия молодежи в археологических экспедициях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latin typeface="Arial" charset="0"/>
              </a:rPr>
              <a:t>Конкурс проектов по поддержке выставочной и экспозиционной деятельности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latin typeface="Arial" charset="0"/>
              </a:rPr>
              <a:t>Конкурс проектов по изданию научно-популярных трудов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latin typeface="Arial" charset="0"/>
              </a:rPr>
              <a:t>Конкурс проектов по созданию историко-просветительского </a:t>
            </a:r>
            <a:r>
              <a:rPr lang="ru-RU" sz="1600" b="1" dirty="0" err="1">
                <a:latin typeface="Arial" charset="0"/>
              </a:rPr>
              <a:t>видеоконтента</a:t>
            </a:r>
            <a:endParaRPr lang="ru-RU" sz="1600" b="1" dirty="0">
              <a:latin typeface="Arial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latin typeface="Arial" charset="0"/>
              </a:rPr>
              <a:t>Конкурс проектов по проведению международных и всероссийских мероприятий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Arial" charset="0"/>
            </a:endParaRP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altLang="ru-RU" sz="1600" b="1" dirty="0">
                <a:latin typeface="Arial" charset="0"/>
              </a:rPr>
              <a:t>Сайт: </a:t>
            </a:r>
            <a:r>
              <a:rPr lang="en-US" sz="1600" b="1" u="sng" dirty="0">
                <a:latin typeface="Arial" charset="0"/>
              </a:rPr>
              <a:t>https://fond.historyrussia.org/</a:t>
            </a:r>
            <a:endParaRPr lang="ru-RU" altLang="ru-RU" sz="1600" b="1" u="sng" dirty="0">
              <a:latin typeface="Arial" charset="0"/>
            </a:endParaRP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ru-RU" altLang="ru-RU" sz="1600" b="1" dirty="0">
              <a:solidFill>
                <a:srgbClr val="FF0000"/>
              </a:solidFill>
              <a:latin typeface="Arial" charset="0"/>
            </a:endParaRP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Arial" charset="0"/>
              </a:rPr>
              <a:t>Сроки: декабрь-январь</a:t>
            </a: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altLang="ru-RU" sz="1600" b="1" dirty="0">
                <a:latin typeface="Arial" charset="0"/>
              </a:rPr>
              <a:t>Сумма гранта – </a:t>
            </a:r>
            <a:r>
              <a:rPr lang="ru-RU" altLang="ru-RU" sz="1600" dirty="0">
                <a:latin typeface="Arial" charset="0"/>
              </a:rPr>
              <a:t>варьируется в зависимости от вида конкурса</a:t>
            </a: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altLang="ru-RU" sz="1600" b="1" dirty="0">
                <a:latin typeface="Arial" charset="0"/>
              </a:rPr>
              <a:t>Срок реализации – </a:t>
            </a:r>
            <a:r>
              <a:rPr lang="ru-RU" altLang="ru-RU" sz="1600" dirty="0">
                <a:latin typeface="Arial" charset="0"/>
              </a:rPr>
              <a:t>1 год</a:t>
            </a: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ru-RU" altLang="ru-RU" sz="1600" dirty="0">
              <a:latin typeface="Arial" charset="0"/>
            </a:endParaRP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altLang="ru-RU" sz="1600" b="1" dirty="0">
                <a:latin typeface="Arial" charset="0"/>
              </a:rPr>
              <a:t>Особенности:</a:t>
            </a: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Arial" charset="0"/>
              </a:rPr>
              <a:t>! Приветствуется наличие </a:t>
            </a:r>
            <a:r>
              <a:rPr lang="ru-RU" altLang="ru-RU" sz="1600" dirty="0" err="1">
                <a:latin typeface="Arial" charset="0"/>
              </a:rPr>
              <a:t>софинансирования</a:t>
            </a:r>
            <a:r>
              <a:rPr lang="ru-RU" altLang="ru-RU" sz="1600" dirty="0">
                <a:latin typeface="Arial" charset="0"/>
              </a:rPr>
              <a:t> проекта (для отдельных конкурсов обязательно)</a:t>
            </a: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Arial" charset="0"/>
              </a:rPr>
              <a:t>! Заявки подаются на бумажном носителе</a:t>
            </a: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Arial" charset="0"/>
              </a:rPr>
              <a:t>! </a:t>
            </a:r>
            <a:r>
              <a:rPr lang="ru-RU" altLang="ru-RU" sz="1600" dirty="0" err="1">
                <a:latin typeface="Arial" charset="0"/>
              </a:rPr>
              <a:t>Грантополучателем</a:t>
            </a:r>
            <a:r>
              <a:rPr lang="ru-RU" altLang="ru-RU" sz="1600" dirty="0">
                <a:latin typeface="Arial" charset="0"/>
              </a:rPr>
              <a:t> является организация (СГЭУ)</a:t>
            </a: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ru-RU" altLang="ru-RU" dirty="0">
              <a:latin typeface="Arial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charset="0"/>
            </a:endParaRPr>
          </a:p>
        </p:txBody>
      </p:sp>
      <p:pic>
        <p:nvPicPr>
          <p:cNvPr id="18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410"/>
            <a:ext cx="20875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302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0360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300" b="1" spc="-70" dirty="0">
                <a:solidFill>
                  <a:srgbClr val="00588B"/>
                </a:solidFill>
                <a:latin typeface="+mn-lt"/>
              </a:rPr>
              <a:t>ФОНД «РУССКИЙ МИР»</a:t>
            </a:r>
            <a:endParaRPr lang="ru-RU" sz="2300" dirty="0">
              <a:solidFill>
                <a:srgbClr val="00588B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/>
            </a:extLst>
          </p:cNvPr>
          <p:cNvSpPr txBox="1"/>
          <p:nvPr/>
        </p:nvSpPr>
        <p:spPr>
          <a:xfrm>
            <a:off x="323850" y="404813"/>
            <a:ext cx="8569325" cy="69403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charset="0"/>
              </a:rPr>
              <a:t>                              </a:t>
            </a:r>
            <a:r>
              <a:rPr lang="ru-RU" altLang="ru-RU" b="1" dirty="0">
                <a:latin typeface="Arial" charset="0"/>
              </a:rPr>
              <a:t>Сайт: </a:t>
            </a:r>
            <a:r>
              <a:rPr lang="en-US" b="1" u="sng" dirty="0">
                <a:latin typeface="Arial" charset="0"/>
              </a:rPr>
              <a:t>https://russkiymir.ru/grants/</a:t>
            </a:r>
            <a:endParaRPr lang="ru-RU" b="1" dirty="0">
              <a:latin typeface="Arial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latin typeface="Arial" charset="0"/>
              </a:rPr>
              <a:t>Конкурс проектов по продвижению русского языка, в т.ч.: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Arial" charset="0"/>
              </a:rPr>
              <a:t>Проведение лингвистических исследований по русскому языку;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Arial" charset="0"/>
              </a:rPr>
              <a:t>Проведение научных мероприятий, направленных на популяризацию русского языка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charset="0"/>
              </a:rPr>
              <a:t>2) Конкурс проектов культурно-гуманитарной направленности, в т.ч.: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Arial" charset="0"/>
              </a:rPr>
              <a:t>Издание монографий, создание фильмов о Русском мире и его представителях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Arial" charset="0"/>
              </a:rPr>
              <a:t>Проведение научных мероприятий, посвящённых исследованию России, её истории и культуры и их места в мировой цивилизации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Arial" charset="0"/>
              </a:rPr>
              <a:t>Проведение исследований культурно-гуманитарной направленности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Arial" charset="0"/>
            </a:endParaRPr>
          </a:p>
          <a:p>
            <a:pPr algn="just" eaLnBrk="1" fontAlgn="auto" hangingPunct="1">
              <a:spcBef>
                <a:spcPts val="5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Arial" charset="0"/>
              </a:rPr>
              <a:t>Сроки: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Arial" charset="0"/>
              </a:rPr>
              <a:t> 1 января – 30 июня (по проектам со сроком реализации в 1 полугодии следующего года)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Arial" charset="0"/>
              </a:rPr>
              <a:t>- 1 июля – 31 декабря (по проектам со сроком реализации во 2 полугодии следующего года)</a:t>
            </a:r>
          </a:p>
          <a:p>
            <a:pPr algn="just" eaLnBrk="1" fontAlgn="auto" hangingPunct="1">
              <a:spcBef>
                <a:spcPts val="50"/>
              </a:spcBef>
              <a:spcAft>
                <a:spcPts val="0"/>
              </a:spcAft>
              <a:defRPr/>
            </a:pPr>
            <a:r>
              <a:rPr lang="ru-RU" altLang="ru-RU" sz="1600" b="1" dirty="0">
                <a:latin typeface="Arial" charset="0"/>
              </a:rPr>
              <a:t>Сумма гранта – </a:t>
            </a:r>
            <a:r>
              <a:rPr lang="ru-RU" altLang="ru-RU" sz="1600" dirty="0">
                <a:latin typeface="Arial" charset="0"/>
              </a:rPr>
              <a:t>варьируется в зависимости от масштаба проекта</a:t>
            </a:r>
          </a:p>
          <a:p>
            <a:pPr algn="just" eaLnBrk="1" fontAlgn="auto" hangingPunct="1">
              <a:spcBef>
                <a:spcPts val="50"/>
              </a:spcBef>
              <a:spcAft>
                <a:spcPts val="0"/>
              </a:spcAft>
              <a:defRPr/>
            </a:pPr>
            <a:r>
              <a:rPr lang="ru-RU" altLang="ru-RU" sz="1600" b="1" dirty="0">
                <a:latin typeface="Arial" charset="0"/>
              </a:rPr>
              <a:t>Срок реализации – </a:t>
            </a:r>
            <a:r>
              <a:rPr lang="ru-RU" altLang="ru-RU" sz="1600" dirty="0">
                <a:latin typeface="Arial" charset="0"/>
              </a:rPr>
              <a:t>1 год</a:t>
            </a: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ru-RU" altLang="ru-RU" sz="1600" dirty="0">
              <a:latin typeface="Arial" charset="0"/>
            </a:endParaRP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altLang="ru-RU" sz="1600" b="1" dirty="0">
                <a:latin typeface="Arial" charset="0"/>
              </a:rPr>
              <a:t>Особенности: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Arial" charset="0"/>
              </a:rPr>
              <a:t>! Приветствуется наличие </a:t>
            </a:r>
            <a:r>
              <a:rPr lang="ru-RU" altLang="ru-RU" sz="1600" dirty="0" err="1">
                <a:latin typeface="Arial" charset="0"/>
              </a:rPr>
              <a:t>софинансирования</a:t>
            </a:r>
            <a:r>
              <a:rPr lang="ru-RU" altLang="ru-RU" sz="1600" dirty="0">
                <a:latin typeface="Arial" charset="0"/>
              </a:rPr>
              <a:t> проекта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Arial" charset="0"/>
              </a:rPr>
              <a:t>! Заявки подаются на бумажном носителе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Arial" charset="0"/>
              </a:rPr>
              <a:t>! </a:t>
            </a:r>
            <a:r>
              <a:rPr lang="ru-RU" altLang="ru-RU" sz="1600" dirty="0" err="1">
                <a:latin typeface="Arial" charset="0"/>
              </a:rPr>
              <a:t>Грантополучателем</a:t>
            </a:r>
            <a:r>
              <a:rPr lang="ru-RU" altLang="ru-RU" sz="1600" dirty="0">
                <a:latin typeface="Arial" charset="0"/>
              </a:rPr>
              <a:t> является организация (СГЭУ)</a:t>
            </a: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ru-RU" altLang="ru-RU" sz="1600" dirty="0">
              <a:latin typeface="Arial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charset="0"/>
            </a:endParaRPr>
          </a:p>
        </p:txBody>
      </p:sp>
      <p:pic>
        <p:nvPicPr>
          <p:cNvPr id="14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450"/>
            <a:ext cx="15843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881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89417" y="10668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588B"/>
                </a:solidFill>
                <a:latin typeface="Arial" panose="020B0604020202020204" pitchFamily="34" charset="0"/>
              </a:rPr>
              <a:t>ВИДЫ КОНКУРСОВ ГРАНТОВ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60854" y="1785937"/>
            <a:ext cx="84248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3. Конкурсы негосударственных научных фондов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- Русское географическое общество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- Российское военно-историческое общество</a:t>
            </a:r>
          </a:p>
        </p:txBody>
      </p:sp>
    </p:spTree>
    <p:extLst>
      <p:ext uri="{BB962C8B-B14F-4D97-AF65-F5344CB8AC3E}">
        <p14:creationId xmlns:p14="http://schemas.microsoft.com/office/powerpoint/2010/main" val="479863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0" y="115888"/>
            <a:ext cx="9036050" cy="446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300" b="1" spc="-70" dirty="0">
                <a:solidFill>
                  <a:srgbClr val="0099FF"/>
                </a:solidFill>
                <a:latin typeface="+mn-lt"/>
              </a:rPr>
              <a:t>               </a:t>
            </a:r>
            <a:r>
              <a:rPr lang="ru-RU" altLang="ru-RU" sz="2300" b="1" spc="-70" dirty="0">
                <a:solidFill>
                  <a:srgbClr val="00588B"/>
                </a:solidFill>
                <a:latin typeface="+mn-lt"/>
              </a:rPr>
              <a:t>РУССКОЕ ГЕОГРАФИЧЕСКОЕ ОБЩЕСТВО</a:t>
            </a:r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107950" y="1412875"/>
            <a:ext cx="9036050" cy="5019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charset="0"/>
              </a:rPr>
              <a:t>1) </a:t>
            </a:r>
            <a:r>
              <a:rPr lang="ru-RU" sz="1600" b="1" dirty="0">
                <a:latin typeface="Arial" charset="0"/>
              </a:rPr>
              <a:t>Конкурс инициативных грантов (проекты проведения прикладных научных исследований)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Arial" charset="0"/>
              </a:rPr>
              <a:t>Сроки:  сентябрь-ноябрь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latin typeface="Arial" charset="0"/>
              </a:rPr>
              <a:t>Сумма гранта – </a:t>
            </a:r>
            <a:r>
              <a:rPr lang="ru-RU" altLang="ru-RU" sz="1600" dirty="0">
                <a:latin typeface="Arial" charset="0"/>
              </a:rPr>
              <a:t>700-2500 тыс. руб. в зависимости от направления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latin typeface="Arial" charset="0"/>
              </a:rPr>
              <a:t>Срок реализации </a:t>
            </a:r>
            <a:r>
              <a:rPr lang="ru-RU" altLang="ru-RU" sz="1600" dirty="0">
                <a:latin typeface="Arial" charset="0"/>
              </a:rPr>
              <a:t>– 1 год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Arial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charset="0"/>
              </a:rPr>
              <a:t>2) Конкурс </a:t>
            </a:r>
            <a:r>
              <a:rPr lang="ru-RU" sz="1600" b="1" dirty="0" err="1">
                <a:latin typeface="Arial" charset="0"/>
              </a:rPr>
              <a:t>медиагрантов</a:t>
            </a:r>
            <a:r>
              <a:rPr lang="ru-RU" sz="1600" b="1" dirty="0">
                <a:latin typeface="Arial" charset="0"/>
              </a:rPr>
              <a:t>, в т.ч.: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Arial" charset="0"/>
              </a:rPr>
              <a:t>проекты, предполагающие создание циклов </a:t>
            </a:r>
            <a:r>
              <a:rPr lang="ru-RU" sz="1600" dirty="0" err="1">
                <a:latin typeface="Arial" charset="0"/>
              </a:rPr>
              <a:t>медиапрограмм</a:t>
            </a:r>
            <a:r>
              <a:rPr lang="ru-RU" sz="1600" dirty="0">
                <a:latin typeface="Arial" charset="0"/>
              </a:rPr>
              <a:t> (просветительских лекций, образовательных </a:t>
            </a:r>
            <a:r>
              <a:rPr lang="ru-RU" sz="1600" dirty="0" err="1">
                <a:latin typeface="Arial" charset="0"/>
              </a:rPr>
              <a:t>онлайн-курсов</a:t>
            </a:r>
            <a:r>
              <a:rPr lang="ru-RU" sz="1600" dirty="0">
                <a:latin typeface="Arial" charset="0"/>
              </a:rPr>
              <a:t> и т.д.)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 err="1">
                <a:latin typeface="Arial" charset="0"/>
              </a:rPr>
              <a:t>мультимедийные</a:t>
            </a:r>
            <a:r>
              <a:rPr lang="ru-RU" sz="1600" dirty="0">
                <a:latin typeface="Arial" charset="0"/>
              </a:rPr>
              <a:t> проекты, которые будут активно продвигаться в интернете (сайты, </a:t>
            </a:r>
            <a:r>
              <a:rPr lang="ru-RU" sz="1600" dirty="0" err="1">
                <a:latin typeface="Arial" charset="0"/>
              </a:rPr>
              <a:t>соцмедиа</a:t>
            </a:r>
            <a:r>
              <a:rPr lang="ru-RU" sz="1600" dirty="0">
                <a:latin typeface="Arial" charset="0"/>
              </a:rPr>
              <a:t>, </a:t>
            </a:r>
            <a:r>
              <a:rPr lang="ru-RU" sz="1600" dirty="0" err="1">
                <a:latin typeface="Arial" charset="0"/>
              </a:rPr>
              <a:t>YouTube</a:t>
            </a:r>
            <a:r>
              <a:rPr lang="ru-RU" sz="1600" dirty="0">
                <a:latin typeface="Arial" charset="0"/>
              </a:rPr>
              <a:t>)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Arial" charset="0"/>
              </a:rPr>
              <a:t>Сроки: февраль-март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charset="0"/>
              </a:rPr>
              <a:t>Сумма гранта – </a:t>
            </a:r>
            <a:r>
              <a:rPr lang="ru-RU" sz="1600" dirty="0">
                <a:latin typeface="Arial" charset="0"/>
              </a:rPr>
              <a:t>до</a:t>
            </a:r>
            <a:r>
              <a:rPr lang="ru-RU" sz="1600" b="1" dirty="0">
                <a:latin typeface="Arial" charset="0"/>
              </a:rPr>
              <a:t> </a:t>
            </a:r>
            <a:r>
              <a:rPr lang="ru-RU" sz="1600" dirty="0">
                <a:latin typeface="Arial" charset="0"/>
              </a:rPr>
              <a:t>1800 тыс. руб.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latin typeface="Arial" charset="0"/>
              </a:rPr>
              <a:t>Срок реализации </a:t>
            </a:r>
            <a:r>
              <a:rPr lang="ru-RU" altLang="ru-RU" sz="1600" dirty="0">
                <a:latin typeface="Arial" charset="0"/>
              </a:rPr>
              <a:t>– 1 год</a:t>
            </a:r>
            <a:endParaRPr lang="ru-RU" sz="1600" b="1" dirty="0">
              <a:latin typeface="Arial" charset="0"/>
            </a:endParaRP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ru-RU" altLang="ru-RU" sz="1600" dirty="0">
              <a:latin typeface="Arial" charset="0"/>
            </a:endParaRP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altLang="ru-RU" sz="1600" b="1" dirty="0">
                <a:latin typeface="Arial" charset="0"/>
              </a:rPr>
              <a:t>Особенности:</a:t>
            </a: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Arial" charset="0"/>
              </a:rPr>
              <a:t>! Приветствуется наличие </a:t>
            </a:r>
            <a:r>
              <a:rPr lang="ru-RU" altLang="ru-RU" sz="1600" dirty="0" err="1">
                <a:latin typeface="Arial" charset="0"/>
              </a:rPr>
              <a:t>софинансирования</a:t>
            </a:r>
            <a:r>
              <a:rPr lang="ru-RU" altLang="ru-RU" sz="1600" dirty="0">
                <a:latin typeface="Arial" charset="0"/>
              </a:rPr>
              <a:t> проекта</a:t>
            </a: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Arial" charset="0"/>
              </a:rPr>
              <a:t>! Заявки подаются в электронной форме</a:t>
            </a: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Arial" charset="0"/>
              </a:rPr>
              <a:t>! </a:t>
            </a:r>
            <a:r>
              <a:rPr lang="ru-RU" altLang="ru-RU" sz="1600" dirty="0" err="1">
                <a:latin typeface="Arial" charset="0"/>
              </a:rPr>
              <a:t>Грантополучателем</a:t>
            </a:r>
            <a:r>
              <a:rPr lang="ru-RU" altLang="ru-RU" sz="1600" dirty="0">
                <a:latin typeface="Arial" charset="0"/>
              </a:rPr>
              <a:t> является организация (СГЭУ)</a:t>
            </a: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7950"/>
            <a:ext cx="19431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2339975" y="908050"/>
            <a:ext cx="28400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spc="-70" dirty="0">
                <a:latin typeface="+mn-lt"/>
              </a:rPr>
              <a:t>Сайт: </a:t>
            </a:r>
            <a:r>
              <a:rPr lang="en-US" b="1" u="sng" dirty="0">
                <a:latin typeface="Arial" charset="0"/>
              </a:rPr>
              <a:t>http://grant.rgo.ru/</a:t>
            </a:r>
            <a:endParaRPr lang="ru-RU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858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304800" y="1143000"/>
            <a:ext cx="9036050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300" b="1" spc="-70" dirty="0">
                <a:solidFill>
                  <a:srgbClr val="0099FF"/>
                </a:solidFill>
                <a:latin typeface="+mn-lt"/>
              </a:rPr>
              <a:t>             РОССИЙСКОЕ ВОЕННО-ИСТОРИЧЕСКОЕ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300" b="1" spc="-70" dirty="0">
                <a:solidFill>
                  <a:srgbClr val="0099FF"/>
                </a:solidFill>
                <a:latin typeface="+mn-lt"/>
              </a:rPr>
              <a:t>       ОБЩЕСТВО</a:t>
            </a:r>
            <a:endParaRPr lang="ru-RU" sz="23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628650" y="1792287"/>
            <a:ext cx="8569325" cy="3713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charset="0"/>
              </a:rPr>
              <a:t>Сайт: </a:t>
            </a:r>
            <a:r>
              <a:rPr lang="ru-RU" sz="1600" b="1" u="sng" dirty="0" err="1">
                <a:latin typeface="Arial" charset="0"/>
              </a:rPr>
              <a:t>конкурсрвио.рф</a:t>
            </a:r>
            <a:endParaRPr lang="ru-RU" sz="1600" b="1" u="sng" dirty="0">
              <a:latin typeface="Arial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Arial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charset="0"/>
              </a:rPr>
              <a:t>Всероссийский конкурс проектов военно-исторической тематики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Arial" charset="0"/>
              </a:rPr>
              <a:t>Сроки:  декабрь-февраль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latin typeface="Arial" charset="0"/>
              </a:rPr>
              <a:t>Сумма гранта – </a:t>
            </a:r>
            <a:r>
              <a:rPr lang="ru-RU" altLang="ru-RU" sz="1600" dirty="0">
                <a:latin typeface="Arial" charset="0"/>
              </a:rPr>
              <a:t>до</a:t>
            </a:r>
            <a:r>
              <a:rPr lang="ru-RU" altLang="ru-RU" sz="1600" b="1" dirty="0">
                <a:latin typeface="Arial" charset="0"/>
              </a:rPr>
              <a:t> </a:t>
            </a:r>
            <a:r>
              <a:rPr lang="ru-RU" altLang="ru-RU" sz="1600" dirty="0">
                <a:latin typeface="Arial" charset="0"/>
              </a:rPr>
              <a:t>2000 тыс. руб.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latin typeface="Arial" charset="0"/>
              </a:rPr>
              <a:t>Срок реализации </a:t>
            </a:r>
            <a:r>
              <a:rPr lang="ru-RU" altLang="ru-RU" sz="1600" dirty="0">
                <a:latin typeface="Arial" charset="0"/>
              </a:rPr>
              <a:t>– 1 год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dirty="0">
              <a:latin typeface="Arial" charset="0"/>
            </a:endParaRPr>
          </a:p>
          <a:p>
            <a:pPr algn="just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altLang="ru-RU" sz="1600" b="1" dirty="0">
                <a:latin typeface="Arial" charset="0"/>
              </a:rPr>
              <a:t>Особенности:</a:t>
            </a:r>
          </a:p>
          <a:p>
            <a:pPr algn="just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Arial" charset="0"/>
              </a:rPr>
              <a:t>! Заявки подаются в электронной форме на сайте конкурса</a:t>
            </a:r>
          </a:p>
          <a:p>
            <a:pPr algn="just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Arial" charset="0"/>
              </a:rPr>
              <a:t>! </a:t>
            </a:r>
            <a:r>
              <a:rPr lang="ru-RU" altLang="ru-RU" sz="1600" dirty="0" err="1">
                <a:latin typeface="Arial" charset="0"/>
              </a:rPr>
              <a:t>Грантополучателем</a:t>
            </a:r>
            <a:r>
              <a:rPr lang="ru-RU" altLang="ru-RU" sz="1600" dirty="0">
                <a:latin typeface="Arial" charset="0"/>
              </a:rPr>
              <a:t> является организация (СГЭУ)</a:t>
            </a:r>
          </a:p>
          <a:p>
            <a:pPr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ru-RU" altLang="ru-RU" dirty="0">
              <a:latin typeface="Arial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charset="0"/>
            </a:endParaRP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060450"/>
            <a:ext cx="201136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356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611188" y="132806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70C0"/>
                </a:solidFill>
                <a:latin typeface="Arial" panose="020B0604020202020204" pitchFamily="34" charset="0"/>
              </a:rPr>
              <a:t>ВИДЫ КОНКУРСОВ ГРАНТОВ</a:t>
            </a: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0" y="682081"/>
            <a:ext cx="9036050" cy="447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spc="-70" dirty="0">
                <a:solidFill>
                  <a:srgbClr val="0099FF"/>
                </a:solidFill>
                <a:latin typeface="+mn-lt"/>
              </a:rPr>
              <a:t>ИНДИВИДУАЛЬНЫЕ ГРАНТЫ И ПРЕМИИ</a:t>
            </a:r>
            <a:endParaRPr lang="ru-RU" sz="2300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/>
            </a:extLst>
          </p:cNvPr>
          <p:cNvSpPr txBox="1"/>
          <p:nvPr/>
        </p:nvSpPr>
        <p:spPr>
          <a:xfrm>
            <a:off x="250825" y="1050381"/>
            <a:ext cx="8713788" cy="6216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b="1" dirty="0">
                <a:solidFill>
                  <a:srgbClr val="336699"/>
                </a:solidFill>
                <a:latin typeface="Arial" charset="0"/>
              </a:rPr>
              <a:t>Гранты Международного научного фонда экономических исследований имени академика Н.П. Федоренко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charset="0"/>
              </a:rPr>
              <a:t>Сайт: </a:t>
            </a:r>
            <a:r>
              <a:rPr lang="en-US" b="1" u="sng" dirty="0">
                <a:latin typeface="Arial" charset="0"/>
              </a:rPr>
              <a:t>http://cemi-ras.ru/fondf/</a:t>
            </a:r>
            <a:endParaRPr lang="ru-RU" b="1" u="sng" dirty="0">
              <a:latin typeface="Arial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charset="0"/>
              </a:rPr>
              <a:t>! Сроки: июль-сентябрь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charset="0"/>
              </a:rPr>
              <a:t>! Ежегодно выделяется 2 гранта в размере 35 тыс. руб.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Arial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6699"/>
                </a:solidFill>
                <a:latin typeface="Arial" charset="0"/>
              </a:rPr>
              <a:t>2)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>
                <a:solidFill>
                  <a:srgbClr val="336699"/>
                </a:solidFill>
                <a:latin typeface="Arial" charset="0"/>
              </a:rPr>
              <a:t>Губернские гранты в области науки и техники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charset="0"/>
              </a:rPr>
              <a:t>Сайт: </a:t>
            </a:r>
            <a:r>
              <a:rPr lang="en-US" b="1" u="sng" dirty="0">
                <a:latin typeface="Arial" charset="0"/>
              </a:rPr>
              <a:t>http://www.ssc.smr.ru/ssc_grant.html</a:t>
            </a:r>
            <a:endParaRPr lang="ru-RU" b="1" u="sng" dirty="0">
              <a:latin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charset="0"/>
              </a:rPr>
              <a:t>! Гранты выделяются </a:t>
            </a:r>
            <a:r>
              <a:rPr lang="ru-RU" b="1" dirty="0">
                <a:latin typeface="Arial" charset="0"/>
              </a:rPr>
              <a:t>на возмещение фактически понесенных</a:t>
            </a:r>
            <a:r>
              <a:rPr lang="ru-RU" dirty="0">
                <a:latin typeface="Arial" charset="0"/>
              </a:rPr>
              <a:t>, документально подтвержденных затрат (затраты должны быть понесены не ранее, чем за 6 месяцев до даты подачи </a:t>
            </a:r>
            <a:r>
              <a:rPr lang="ru-RU" dirty="0">
                <a:latin typeface="Arial" charset="0"/>
              </a:rPr>
              <a:t>заявки) ИЛИ </a:t>
            </a:r>
            <a:r>
              <a:rPr lang="ru-RU" b="1" dirty="0">
                <a:latin typeface="Arial" charset="0"/>
              </a:rPr>
              <a:t>финансовое обеспечение будущих затрат </a:t>
            </a:r>
            <a:r>
              <a:rPr lang="ru-RU" dirty="0">
                <a:latin typeface="Arial" charset="0"/>
              </a:rPr>
              <a:t>на реализацию проекта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charset="0"/>
              </a:rPr>
              <a:t>! Сроки проведения конкурса: апрель-май</a:t>
            </a:r>
            <a:endParaRPr lang="ru-RU" dirty="0">
              <a:latin typeface="Arial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charset="0"/>
              </a:rPr>
              <a:t>! Размер гранта не может превышать 250 тыс. руб.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Arial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6699"/>
                </a:solidFill>
                <a:latin typeface="Arial" charset="0"/>
              </a:rPr>
              <a:t>3) Премия в рамках областного конкурса «Молодой ученый» (для молодых кандидатов наук)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charset="0"/>
              </a:rPr>
              <a:t>Официальная группа </a:t>
            </a:r>
            <a:r>
              <a:rPr lang="ru-RU" b="1" dirty="0" err="1">
                <a:latin typeface="Arial" charset="0"/>
              </a:rPr>
              <a:t>Вконтакте</a:t>
            </a:r>
            <a:r>
              <a:rPr lang="ru-RU" b="1" dirty="0">
                <a:latin typeface="Arial" charset="0"/>
              </a:rPr>
              <a:t>: </a:t>
            </a:r>
            <a:r>
              <a:rPr lang="en-US" b="1" u="sng" dirty="0">
                <a:latin typeface="Arial" charset="0"/>
                <a:hlinkClick r:id="rId5"/>
              </a:rPr>
              <a:t>https://vk.com/konkurs_samara</a:t>
            </a:r>
            <a:endParaRPr lang="ru-RU" b="1" u="sng" dirty="0">
              <a:latin typeface="Arial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charset="0"/>
              </a:rPr>
              <a:t>! Сроки: апрель-май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charset="0"/>
              </a:rPr>
              <a:t>! На Конкурс принимаются научная работа/цикл научных работ, опубликованные в году проведения конкурса и предшествующем году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charset="0"/>
              </a:rPr>
              <a:t>! Размер премии – </a:t>
            </a:r>
            <a:r>
              <a:rPr lang="ru-RU" dirty="0">
                <a:latin typeface="Arial" charset="0"/>
              </a:rPr>
              <a:t>150 </a:t>
            </a:r>
            <a:r>
              <a:rPr lang="ru-RU" dirty="0">
                <a:latin typeface="Arial" charset="0"/>
              </a:rPr>
              <a:t>тыс. руб. (для кандидатов наук)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71609" y="284956"/>
            <a:ext cx="842486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ПОЛЕЗНЫЕ ССЫЛКИ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Сайт СГЭУ: Научная деятельность – Конкурсы и гранты – Календарь конкурсов и </a:t>
            </a:r>
            <a:r>
              <a:rPr lang="ru-RU" altLang="ru-RU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грантов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8" y="1524000"/>
            <a:ext cx="7777163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15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622871" y="821434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КТО МОЖЕТ БЫТЬ ПОЛУЧАТЕЛЕМ ГРАНТА?</a:t>
            </a:r>
          </a:p>
        </p:txBody>
      </p:sp>
      <p:sp>
        <p:nvSpPr>
          <p:cNvPr id="17" name="Стрелка вниз 16">
            <a:extLst>
              <a:ext uri="{FF2B5EF4-FFF2-40B4-BE49-F238E27FC236}"/>
            </a:extLst>
          </p:cNvPr>
          <p:cNvSpPr/>
          <p:nvPr/>
        </p:nvSpPr>
        <p:spPr>
          <a:xfrm rot="2207586">
            <a:off x="1402333" y="1640584"/>
            <a:ext cx="387350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низ 17">
            <a:extLst>
              <a:ext uri="{FF2B5EF4-FFF2-40B4-BE49-F238E27FC236}"/>
            </a:extLst>
          </p:cNvPr>
          <p:cNvSpPr/>
          <p:nvPr/>
        </p:nvSpPr>
        <p:spPr>
          <a:xfrm rot="19537966">
            <a:off x="7199883" y="1640584"/>
            <a:ext cx="387350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>
            <a:extLst>
              <a:ext uri="{FF2B5EF4-FFF2-40B4-BE49-F238E27FC236}"/>
            </a:extLst>
          </p:cNvPr>
          <p:cNvSpPr/>
          <p:nvPr/>
        </p:nvSpPr>
        <p:spPr>
          <a:xfrm>
            <a:off x="4439221" y="1718372"/>
            <a:ext cx="438150" cy="566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227583" y="2324797"/>
            <a:ext cx="2663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ЮРИДИЧЕСКОЕ ЛИЦО (УНИВЕРСИТЕТ)</a:t>
            </a:r>
          </a:p>
        </p:txBody>
      </p:sp>
      <p:sp>
        <p:nvSpPr>
          <p:cNvPr id="21" name="Стрелка вниз 20">
            <a:extLst>
              <a:ext uri="{FF2B5EF4-FFF2-40B4-BE49-F238E27FC236}"/>
            </a:extLst>
          </p:cNvPr>
          <p:cNvSpPr/>
          <p:nvPr/>
        </p:nvSpPr>
        <p:spPr>
          <a:xfrm>
            <a:off x="1327721" y="3269359"/>
            <a:ext cx="215900" cy="163513"/>
          </a:xfrm>
          <a:prstGeom prst="downArrow">
            <a:avLst/>
          </a:prstGeom>
          <a:solidFill>
            <a:srgbClr val="33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299021" y="3490022"/>
            <a:ext cx="23050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Средства поступают на счет университета и расходуются в соответствии с законодательством о закупках</a:t>
            </a: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3215258" y="2485134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КОЛЛЕКТИВ ФИЗИЧЕСКИХ ЛИЦ</a:t>
            </a:r>
          </a:p>
        </p:txBody>
      </p:sp>
      <p:sp>
        <p:nvSpPr>
          <p:cNvPr id="24" name="Стрелка вниз 23">
            <a:extLst>
              <a:ext uri="{FF2B5EF4-FFF2-40B4-BE49-F238E27FC236}"/>
            </a:extLst>
          </p:cNvPr>
          <p:cNvSpPr/>
          <p:nvPr/>
        </p:nvSpPr>
        <p:spPr>
          <a:xfrm>
            <a:off x="4442396" y="3147122"/>
            <a:ext cx="215900" cy="165100"/>
          </a:xfrm>
          <a:prstGeom prst="downArrow">
            <a:avLst/>
          </a:prstGeom>
          <a:solidFill>
            <a:srgbClr val="33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288283" y="3432872"/>
            <a:ext cx="23034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Средства поступают на счет университета и расходуются в соответствии с распоряжениями грантополучателя</a:t>
            </a:r>
          </a:p>
        </p:txBody>
      </p:sp>
      <p:sp>
        <p:nvSpPr>
          <p:cNvPr id="26" name="Стрелка вниз 25">
            <a:extLst>
              <a:ext uri="{FF2B5EF4-FFF2-40B4-BE49-F238E27FC236}"/>
            </a:extLst>
          </p:cNvPr>
          <p:cNvSpPr/>
          <p:nvPr/>
        </p:nvSpPr>
        <p:spPr>
          <a:xfrm>
            <a:off x="1235646" y="5601397"/>
            <a:ext cx="215900" cy="165100"/>
          </a:xfrm>
          <a:prstGeom prst="downArrow">
            <a:avLst/>
          </a:prstGeom>
          <a:solidFill>
            <a:srgbClr val="33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335533" y="5868097"/>
            <a:ext cx="21605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Выплаты по гранту подлежат налогообложению</a:t>
            </a:r>
          </a:p>
        </p:txBody>
      </p:sp>
      <p:sp>
        <p:nvSpPr>
          <p:cNvPr id="28" name="Стрелка вниз 27">
            <a:extLst>
              <a:ext uri="{FF2B5EF4-FFF2-40B4-BE49-F238E27FC236}"/>
            </a:extLst>
          </p:cNvPr>
          <p:cNvSpPr/>
          <p:nvPr/>
        </p:nvSpPr>
        <p:spPr>
          <a:xfrm>
            <a:off x="4439221" y="5601397"/>
            <a:ext cx="215900" cy="165100"/>
          </a:xfrm>
          <a:prstGeom prst="downArrow">
            <a:avLst/>
          </a:prstGeom>
          <a:solidFill>
            <a:srgbClr val="33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TextBox 16"/>
          <p:cNvSpPr txBox="1">
            <a:spLocks noChangeArrowheads="1"/>
          </p:cNvSpPr>
          <p:nvPr/>
        </p:nvSpPr>
        <p:spPr bwMode="auto">
          <a:xfrm>
            <a:off x="3288283" y="5766497"/>
            <a:ext cx="2303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Выплаты по гранту освобождены от налогообложения</a:t>
            </a:r>
          </a:p>
        </p:txBody>
      </p:sp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6061646" y="2272409"/>
            <a:ext cx="2663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Arial" panose="020B0604020202020204" pitchFamily="34" charset="0"/>
              </a:rPr>
              <a:t>ФИЗИЧЕСКОЕ ЛИЦО (ИНДИВИДУАЛЬНЫЙ ГРАНТ)</a:t>
            </a:r>
          </a:p>
        </p:txBody>
      </p: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6168008" y="3423347"/>
            <a:ext cx="23034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Средства поступают на лицевой счет физического лица и расходуются по его усмотрению</a:t>
            </a:r>
          </a:p>
        </p:txBody>
      </p:sp>
      <p:sp>
        <p:nvSpPr>
          <p:cNvPr id="32" name="Стрелка вниз 31">
            <a:extLst>
              <a:ext uri="{FF2B5EF4-FFF2-40B4-BE49-F238E27FC236}"/>
            </a:extLst>
          </p:cNvPr>
          <p:cNvSpPr/>
          <p:nvPr/>
        </p:nvSpPr>
        <p:spPr>
          <a:xfrm>
            <a:off x="7282433" y="3131247"/>
            <a:ext cx="215900" cy="165100"/>
          </a:xfrm>
          <a:prstGeom prst="downArrow">
            <a:avLst/>
          </a:prstGeom>
          <a:solidFill>
            <a:srgbClr val="33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710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pPr algn="just">
              <a:spcBef>
                <a:spcPct val="0"/>
              </a:spcBef>
            </a:pPr>
            <a:r>
              <a:rPr lang="ru-RU" altLang="ru-RU" b="1">
                <a:solidFill>
                  <a:srgbClr val="002060"/>
                </a:solidFill>
                <a:latin typeface="Arial" panose="020B0604020202020204" pitchFamily="34" charset="0"/>
              </a:rPr>
              <a:t>Контакты:</a:t>
            </a:r>
          </a:p>
          <a:p>
            <a:pPr algn="just">
              <a:spcBef>
                <a:spcPct val="0"/>
              </a:spcBef>
            </a:pPr>
            <a:r>
              <a:rPr lang="ru-RU" altLang="ru-RU" b="1">
                <a:solidFill>
                  <a:srgbClr val="002060"/>
                </a:solidFill>
                <a:latin typeface="Arial" panose="020B0604020202020204" pitchFamily="34" charset="0"/>
              </a:rPr>
              <a:t>Отдел сопровождения конкурсов и грантов, к. 208, тел. 9338890 (внутр. 345)</a:t>
            </a:r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2259" y="3004920"/>
            <a:ext cx="2087999" cy="208799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435069" y="2998154"/>
            <a:ext cx="709295" cy="927100"/>
          </a:xfrm>
          <a:custGeom>
            <a:avLst/>
            <a:gdLst/>
            <a:ahLst/>
            <a:cxnLst/>
            <a:rect l="l" t="t" r="r" b="b"/>
            <a:pathLst>
              <a:path w="709295" h="927100">
                <a:moveTo>
                  <a:pt x="708930" y="0"/>
                </a:moveTo>
                <a:lnTo>
                  <a:pt x="708930" y="926561"/>
                </a:lnTo>
                <a:lnTo>
                  <a:pt x="0" y="926561"/>
                </a:lnTo>
                <a:lnTo>
                  <a:pt x="0" y="0"/>
                </a:lnTo>
                <a:lnTo>
                  <a:pt x="708930" y="0"/>
                </a:lnTo>
                <a:close/>
              </a:path>
            </a:pathLst>
          </a:custGeom>
          <a:solidFill>
            <a:srgbClr val="1B8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2263" y="5152078"/>
            <a:ext cx="2851736" cy="170592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44010" y="1334729"/>
            <a:ext cx="2210262" cy="16163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7083" y="1334731"/>
            <a:ext cx="3081113" cy="16163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334735"/>
            <a:ext cx="843202" cy="161630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92263" y="1334729"/>
            <a:ext cx="2851736" cy="161633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277898" y="70036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0909" y="0"/>
                </a:moveTo>
                <a:lnTo>
                  <a:pt x="0" y="0"/>
                </a:lnTo>
                <a:lnTo>
                  <a:pt x="0" y="580906"/>
                </a:lnTo>
                <a:lnTo>
                  <a:pt x="580909" y="580906"/>
                </a:lnTo>
                <a:lnTo>
                  <a:pt x="580909" y="0"/>
                </a:lnTo>
                <a:close/>
              </a:path>
            </a:pathLst>
          </a:custGeom>
          <a:solidFill>
            <a:srgbClr val="1B8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855514" cy="128127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11659" y="0"/>
            <a:ext cx="1629705" cy="128127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88100" y="0"/>
            <a:ext cx="855899" cy="128128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93868" y="0"/>
            <a:ext cx="1629705" cy="128127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28929" y="0"/>
            <a:ext cx="1629694" cy="128127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09839" y="0"/>
            <a:ext cx="1629704" cy="128127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97366" y="6616244"/>
            <a:ext cx="3466598" cy="146142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140509" y="3270834"/>
            <a:ext cx="1005205" cy="771525"/>
          </a:xfrm>
          <a:custGeom>
            <a:avLst/>
            <a:gdLst/>
            <a:ahLst/>
            <a:cxnLst/>
            <a:rect l="l" t="t" r="r" b="b"/>
            <a:pathLst>
              <a:path w="1005205" h="771525">
                <a:moveTo>
                  <a:pt x="350425" y="742852"/>
                </a:moveTo>
                <a:lnTo>
                  <a:pt x="293607" y="742852"/>
                </a:lnTo>
                <a:lnTo>
                  <a:pt x="315796" y="744168"/>
                </a:lnTo>
                <a:lnTo>
                  <a:pt x="341199" y="747382"/>
                </a:lnTo>
                <a:lnTo>
                  <a:pt x="369023" y="751914"/>
                </a:lnTo>
                <a:lnTo>
                  <a:pt x="426745" y="762236"/>
                </a:lnTo>
                <a:lnTo>
                  <a:pt x="454064" y="766700"/>
                </a:lnTo>
                <a:lnTo>
                  <a:pt x="479006" y="769896"/>
                </a:lnTo>
                <a:lnTo>
                  <a:pt x="500143" y="771145"/>
                </a:lnTo>
                <a:lnTo>
                  <a:pt x="522207" y="770073"/>
                </a:lnTo>
                <a:lnTo>
                  <a:pt x="548356" y="766872"/>
                </a:lnTo>
                <a:lnTo>
                  <a:pt x="559409" y="765115"/>
                </a:lnTo>
                <a:lnTo>
                  <a:pt x="500143" y="765115"/>
                </a:lnTo>
                <a:lnTo>
                  <a:pt x="479008" y="763867"/>
                </a:lnTo>
                <a:lnTo>
                  <a:pt x="454066" y="760671"/>
                </a:lnTo>
                <a:lnTo>
                  <a:pt x="426746" y="756206"/>
                </a:lnTo>
                <a:lnTo>
                  <a:pt x="369023" y="745882"/>
                </a:lnTo>
                <a:lnTo>
                  <a:pt x="350425" y="742852"/>
                </a:lnTo>
                <a:close/>
              </a:path>
              <a:path w="1005205" h="771525">
                <a:moveTo>
                  <a:pt x="789596" y="742852"/>
                </a:moveTo>
                <a:lnTo>
                  <a:pt x="716713" y="742852"/>
                </a:lnTo>
                <a:lnTo>
                  <a:pt x="756116" y="745211"/>
                </a:lnTo>
                <a:lnTo>
                  <a:pt x="807347" y="751054"/>
                </a:lnTo>
                <a:lnTo>
                  <a:pt x="861338" y="758535"/>
                </a:lnTo>
                <a:lnTo>
                  <a:pt x="928396" y="768902"/>
                </a:lnTo>
                <a:lnTo>
                  <a:pt x="936895" y="753868"/>
                </a:lnTo>
                <a:lnTo>
                  <a:pt x="870550" y="753868"/>
                </a:lnTo>
                <a:lnTo>
                  <a:pt x="828223" y="747801"/>
                </a:lnTo>
                <a:lnTo>
                  <a:pt x="789596" y="742852"/>
                </a:lnTo>
                <a:close/>
              </a:path>
              <a:path w="1005205" h="771525">
                <a:moveTo>
                  <a:pt x="502412" y="0"/>
                </a:moveTo>
                <a:lnTo>
                  <a:pt x="454025" y="2299"/>
                </a:lnTo>
                <a:lnTo>
                  <a:pt x="406939" y="9059"/>
                </a:lnTo>
                <a:lnTo>
                  <a:pt x="361365" y="20068"/>
                </a:lnTo>
                <a:lnTo>
                  <a:pt x="317514" y="35115"/>
                </a:lnTo>
                <a:lnTo>
                  <a:pt x="275595" y="53990"/>
                </a:lnTo>
                <a:lnTo>
                  <a:pt x="235820" y="76483"/>
                </a:lnTo>
                <a:lnTo>
                  <a:pt x="198398" y="102382"/>
                </a:lnTo>
                <a:lnTo>
                  <a:pt x="163542" y="131478"/>
                </a:lnTo>
                <a:lnTo>
                  <a:pt x="131460" y="163559"/>
                </a:lnTo>
                <a:lnTo>
                  <a:pt x="102364" y="198416"/>
                </a:lnTo>
                <a:lnTo>
                  <a:pt x="76465" y="235837"/>
                </a:lnTo>
                <a:lnTo>
                  <a:pt x="53972" y="275613"/>
                </a:lnTo>
                <a:lnTo>
                  <a:pt x="35097" y="317532"/>
                </a:lnTo>
                <a:lnTo>
                  <a:pt x="20049" y="361384"/>
                </a:lnTo>
                <a:lnTo>
                  <a:pt x="9040" y="406959"/>
                </a:lnTo>
                <a:lnTo>
                  <a:pt x="2281" y="454045"/>
                </a:lnTo>
                <a:lnTo>
                  <a:pt x="0" y="502037"/>
                </a:lnTo>
                <a:lnTo>
                  <a:pt x="67" y="504254"/>
                </a:lnTo>
                <a:lnTo>
                  <a:pt x="2284" y="550796"/>
                </a:lnTo>
                <a:lnTo>
                  <a:pt x="9046" y="597858"/>
                </a:lnTo>
                <a:lnTo>
                  <a:pt x="19992" y="643222"/>
                </a:lnTo>
                <a:lnTo>
                  <a:pt x="34993" y="686999"/>
                </a:lnTo>
                <a:lnTo>
                  <a:pt x="53808" y="728853"/>
                </a:lnTo>
                <a:lnTo>
                  <a:pt x="76225" y="768574"/>
                </a:lnTo>
                <a:lnTo>
                  <a:pt x="140241" y="758889"/>
                </a:lnTo>
                <a:lnTo>
                  <a:pt x="196476" y="751253"/>
                </a:lnTo>
                <a:lnTo>
                  <a:pt x="250228" y="745271"/>
                </a:lnTo>
                <a:lnTo>
                  <a:pt x="292024" y="742852"/>
                </a:lnTo>
                <a:lnTo>
                  <a:pt x="350425" y="742852"/>
                </a:lnTo>
                <a:lnTo>
                  <a:pt x="341199" y="741349"/>
                </a:lnTo>
                <a:lnTo>
                  <a:pt x="330290" y="739969"/>
                </a:lnTo>
                <a:lnTo>
                  <a:pt x="242575" y="739969"/>
                </a:lnTo>
                <a:lnTo>
                  <a:pt x="212333" y="711059"/>
                </a:lnTo>
                <a:lnTo>
                  <a:pt x="194038" y="676470"/>
                </a:lnTo>
                <a:lnTo>
                  <a:pt x="187944" y="640157"/>
                </a:lnTo>
                <a:lnTo>
                  <a:pt x="194302" y="606078"/>
                </a:lnTo>
                <a:lnTo>
                  <a:pt x="212254" y="571338"/>
                </a:lnTo>
                <a:lnTo>
                  <a:pt x="236683" y="536528"/>
                </a:lnTo>
                <a:lnTo>
                  <a:pt x="260104" y="504254"/>
                </a:lnTo>
                <a:lnTo>
                  <a:pt x="275032" y="477122"/>
                </a:lnTo>
                <a:lnTo>
                  <a:pt x="276485" y="472909"/>
                </a:lnTo>
                <a:lnTo>
                  <a:pt x="208489" y="472909"/>
                </a:lnTo>
                <a:lnTo>
                  <a:pt x="233319" y="358073"/>
                </a:lnTo>
                <a:lnTo>
                  <a:pt x="251912" y="356862"/>
                </a:lnTo>
                <a:lnTo>
                  <a:pt x="329787" y="356862"/>
                </a:lnTo>
                <a:lnTo>
                  <a:pt x="324121" y="327007"/>
                </a:lnTo>
                <a:lnTo>
                  <a:pt x="330184" y="262695"/>
                </a:lnTo>
                <a:lnTo>
                  <a:pt x="362524" y="209102"/>
                </a:lnTo>
                <a:lnTo>
                  <a:pt x="421659" y="169708"/>
                </a:lnTo>
                <a:lnTo>
                  <a:pt x="461436" y="156424"/>
                </a:lnTo>
                <a:lnTo>
                  <a:pt x="508106" y="147995"/>
                </a:lnTo>
                <a:lnTo>
                  <a:pt x="509007" y="79617"/>
                </a:lnTo>
                <a:lnTo>
                  <a:pt x="773284" y="79617"/>
                </a:lnTo>
                <a:lnTo>
                  <a:pt x="739632" y="59427"/>
                </a:lnTo>
                <a:lnTo>
                  <a:pt x="696068" y="38686"/>
                </a:lnTo>
                <a:lnTo>
                  <a:pt x="650319" y="22128"/>
                </a:lnTo>
                <a:lnTo>
                  <a:pt x="602631" y="9997"/>
                </a:lnTo>
                <a:lnTo>
                  <a:pt x="553247" y="2540"/>
                </a:lnTo>
                <a:lnTo>
                  <a:pt x="502412" y="0"/>
                </a:lnTo>
                <a:close/>
              </a:path>
              <a:path w="1005205" h="771525">
                <a:moveTo>
                  <a:pt x="716713" y="736822"/>
                </a:moveTo>
                <a:lnTo>
                  <a:pt x="716295" y="736822"/>
                </a:lnTo>
                <a:lnTo>
                  <a:pt x="693128" y="738055"/>
                </a:lnTo>
                <a:lnTo>
                  <a:pt x="666579" y="741256"/>
                </a:lnTo>
                <a:lnTo>
                  <a:pt x="637485" y="745820"/>
                </a:lnTo>
                <a:lnTo>
                  <a:pt x="577033" y="756283"/>
                </a:lnTo>
                <a:lnTo>
                  <a:pt x="548356" y="760842"/>
                </a:lnTo>
                <a:lnTo>
                  <a:pt x="522208" y="764044"/>
                </a:lnTo>
                <a:lnTo>
                  <a:pt x="500143" y="765115"/>
                </a:lnTo>
                <a:lnTo>
                  <a:pt x="559409" y="765115"/>
                </a:lnTo>
                <a:lnTo>
                  <a:pt x="577032" y="762313"/>
                </a:lnTo>
                <a:lnTo>
                  <a:pt x="637487" y="751849"/>
                </a:lnTo>
                <a:lnTo>
                  <a:pt x="666581" y="747286"/>
                </a:lnTo>
                <a:lnTo>
                  <a:pt x="693128" y="744085"/>
                </a:lnTo>
                <a:lnTo>
                  <a:pt x="716295" y="742852"/>
                </a:lnTo>
                <a:lnTo>
                  <a:pt x="789596" y="742852"/>
                </a:lnTo>
                <a:lnTo>
                  <a:pt x="785442" y="742320"/>
                </a:lnTo>
                <a:lnTo>
                  <a:pt x="746757" y="738351"/>
                </a:lnTo>
                <a:lnTo>
                  <a:pt x="716713" y="736822"/>
                </a:lnTo>
                <a:close/>
              </a:path>
              <a:path w="1005205" h="771525">
                <a:moveTo>
                  <a:pt x="522525" y="601347"/>
                </a:moveTo>
                <a:lnTo>
                  <a:pt x="523384" y="666715"/>
                </a:lnTo>
                <a:lnTo>
                  <a:pt x="575176" y="678637"/>
                </a:lnTo>
                <a:lnTo>
                  <a:pt x="628726" y="687348"/>
                </a:lnTo>
                <a:lnTo>
                  <a:pt x="682138" y="693321"/>
                </a:lnTo>
                <a:lnTo>
                  <a:pt x="733517" y="697027"/>
                </a:lnTo>
                <a:lnTo>
                  <a:pt x="780965" y="698937"/>
                </a:lnTo>
                <a:lnTo>
                  <a:pt x="822588" y="699523"/>
                </a:lnTo>
                <a:lnTo>
                  <a:pt x="870550" y="753868"/>
                </a:lnTo>
                <a:lnTo>
                  <a:pt x="936895" y="753868"/>
                </a:lnTo>
                <a:lnTo>
                  <a:pt x="950874" y="729140"/>
                </a:lnTo>
                <a:lnTo>
                  <a:pt x="969739" y="687239"/>
                </a:lnTo>
                <a:lnTo>
                  <a:pt x="970761" y="684262"/>
                </a:lnTo>
                <a:lnTo>
                  <a:pt x="709981" y="684262"/>
                </a:lnTo>
                <a:lnTo>
                  <a:pt x="695962" y="683274"/>
                </a:lnTo>
                <a:lnTo>
                  <a:pt x="652754" y="679297"/>
                </a:lnTo>
                <a:lnTo>
                  <a:pt x="617246" y="660819"/>
                </a:lnTo>
                <a:lnTo>
                  <a:pt x="583700" y="641610"/>
                </a:lnTo>
                <a:lnTo>
                  <a:pt x="552124" y="621758"/>
                </a:lnTo>
                <a:lnTo>
                  <a:pt x="522525" y="601347"/>
                </a:lnTo>
                <a:close/>
              </a:path>
              <a:path w="1005205" h="771525">
                <a:moveTo>
                  <a:pt x="293607" y="736822"/>
                </a:moveTo>
                <a:lnTo>
                  <a:pt x="292024" y="736822"/>
                </a:lnTo>
                <a:lnTo>
                  <a:pt x="281762" y="737042"/>
                </a:lnTo>
                <a:lnTo>
                  <a:pt x="269949" y="737670"/>
                </a:lnTo>
                <a:lnTo>
                  <a:pt x="256811" y="738662"/>
                </a:lnTo>
                <a:lnTo>
                  <a:pt x="242575" y="739969"/>
                </a:lnTo>
                <a:lnTo>
                  <a:pt x="330290" y="739969"/>
                </a:lnTo>
                <a:lnTo>
                  <a:pt x="315796" y="738135"/>
                </a:lnTo>
                <a:lnTo>
                  <a:pt x="293607" y="736822"/>
                </a:lnTo>
                <a:close/>
              </a:path>
              <a:path w="1005205" h="771525">
                <a:moveTo>
                  <a:pt x="855391" y="144971"/>
                </a:moveTo>
                <a:lnTo>
                  <a:pt x="554902" y="144971"/>
                </a:lnTo>
                <a:lnTo>
                  <a:pt x="596812" y="145681"/>
                </a:lnTo>
                <a:lnTo>
                  <a:pt x="642311" y="149434"/>
                </a:lnTo>
                <a:lnTo>
                  <a:pt x="691430" y="156393"/>
                </a:lnTo>
                <a:lnTo>
                  <a:pt x="744544" y="166797"/>
                </a:lnTo>
                <a:lnTo>
                  <a:pt x="758862" y="170064"/>
                </a:lnTo>
                <a:lnTo>
                  <a:pt x="758811" y="181253"/>
                </a:lnTo>
                <a:lnTo>
                  <a:pt x="710984" y="193747"/>
                </a:lnTo>
                <a:lnTo>
                  <a:pt x="669383" y="210503"/>
                </a:lnTo>
                <a:lnTo>
                  <a:pt x="633885" y="231093"/>
                </a:lnTo>
                <a:lnTo>
                  <a:pt x="580715" y="282083"/>
                </a:lnTo>
                <a:lnTo>
                  <a:pt x="550507" y="343318"/>
                </a:lnTo>
                <a:lnTo>
                  <a:pt x="542291" y="411402"/>
                </a:lnTo>
                <a:lnTo>
                  <a:pt x="546128" y="446950"/>
                </a:lnTo>
                <a:lnTo>
                  <a:pt x="569085" y="518934"/>
                </a:lnTo>
                <a:lnTo>
                  <a:pt x="587963" y="554522"/>
                </a:lnTo>
                <a:lnTo>
                  <a:pt x="611613" y="589273"/>
                </a:lnTo>
                <a:lnTo>
                  <a:pt x="639913" y="622763"/>
                </a:lnTo>
                <a:lnTo>
                  <a:pt x="672743" y="654568"/>
                </a:lnTo>
                <a:lnTo>
                  <a:pt x="709981" y="684262"/>
                </a:lnTo>
                <a:lnTo>
                  <a:pt x="970761" y="684262"/>
                </a:lnTo>
                <a:lnTo>
                  <a:pt x="984781" y="643408"/>
                </a:lnTo>
                <a:lnTo>
                  <a:pt x="995805" y="597730"/>
                </a:lnTo>
                <a:lnTo>
                  <a:pt x="1002545" y="550796"/>
                </a:lnTo>
                <a:lnTo>
                  <a:pt x="1004759" y="504254"/>
                </a:lnTo>
                <a:lnTo>
                  <a:pt x="1004828" y="502037"/>
                </a:lnTo>
                <a:lnTo>
                  <a:pt x="1002850" y="457353"/>
                </a:lnTo>
                <a:lnTo>
                  <a:pt x="996978" y="413387"/>
                </a:lnTo>
                <a:lnTo>
                  <a:pt x="993720" y="398868"/>
                </a:lnTo>
                <a:lnTo>
                  <a:pt x="908333" y="398868"/>
                </a:lnTo>
                <a:lnTo>
                  <a:pt x="901997" y="392540"/>
                </a:lnTo>
                <a:lnTo>
                  <a:pt x="901997" y="376897"/>
                </a:lnTo>
                <a:lnTo>
                  <a:pt x="908333" y="370569"/>
                </a:lnTo>
                <a:lnTo>
                  <a:pt x="987356" y="370569"/>
                </a:lnTo>
                <a:lnTo>
                  <a:pt x="974285" y="329482"/>
                </a:lnTo>
                <a:lnTo>
                  <a:pt x="819564" y="329482"/>
                </a:lnTo>
                <a:lnTo>
                  <a:pt x="813228" y="323150"/>
                </a:lnTo>
                <a:lnTo>
                  <a:pt x="813228" y="307522"/>
                </a:lnTo>
                <a:lnTo>
                  <a:pt x="819564" y="301186"/>
                </a:lnTo>
                <a:lnTo>
                  <a:pt x="962881" y="301186"/>
                </a:lnTo>
                <a:lnTo>
                  <a:pt x="941453" y="258016"/>
                </a:lnTo>
                <a:lnTo>
                  <a:pt x="916129" y="217315"/>
                </a:lnTo>
                <a:lnTo>
                  <a:pt x="887154" y="179329"/>
                </a:lnTo>
                <a:lnTo>
                  <a:pt x="855391" y="144971"/>
                </a:lnTo>
                <a:close/>
              </a:path>
              <a:path w="1005205" h="771525">
                <a:moveTo>
                  <a:pt x="329787" y="356862"/>
                </a:moveTo>
                <a:lnTo>
                  <a:pt x="251912" y="356862"/>
                </a:lnTo>
                <a:lnTo>
                  <a:pt x="269665" y="359234"/>
                </a:lnTo>
                <a:lnTo>
                  <a:pt x="285463" y="364617"/>
                </a:lnTo>
                <a:lnTo>
                  <a:pt x="320189" y="408485"/>
                </a:lnTo>
                <a:lnTo>
                  <a:pt x="333762" y="464460"/>
                </a:lnTo>
                <a:lnTo>
                  <a:pt x="341063" y="502037"/>
                </a:lnTo>
                <a:lnTo>
                  <a:pt x="353576" y="539924"/>
                </a:lnTo>
                <a:lnTo>
                  <a:pt x="371600" y="575242"/>
                </a:lnTo>
                <a:lnTo>
                  <a:pt x="395433" y="605109"/>
                </a:lnTo>
                <a:lnTo>
                  <a:pt x="442388" y="636558"/>
                </a:lnTo>
                <a:lnTo>
                  <a:pt x="501368" y="660243"/>
                </a:lnTo>
                <a:lnTo>
                  <a:pt x="502343" y="586263"/>
                </a:lnTo>
                <a:lnTo>
                  <a:pt x="458406" y="549454"/>
                </a:lnTo>
                <a:lnTo>
                  <a:pt x="420521" y="511843"/>
                </a:lnTo>
                <a:lnTo>
                  <a:pt x="388750" y="473867"/>
                </a:lnTo>
                <a:lnTo>
                  <a:pt x="363160" y="435960"/>
                </a:lnTo>
                <a:lnTo>
                  <a:pt x="343816" y="398558"/>
                </a:lnTo>
                <a:lnTo>
                  <a:pt x="330781" y="362095"/>
                </a:lnTo>
                <a:lnTo>
                  <a:pt x="329787" y="356862"/>
                </a:lnTo>
                <a:close/>
              </a:path>
              <a:path w="1005205" h="771525">
                <a:moveTo>
                  <a:pt x="259846" y="444559"/>
                </a:moveTo>
                <a:lnTo>
                  <a:pt x="241465" y="472774"/>
                </a:lnTo>
                <a:lnTo>
                  <a:pt x="208489" y="472909"/>
                </a:lnTo>
                <a:lnTo>
                  <a:pt x="276485" y="472909"/>
                </a:lnTo>
                <a:lnTo>
                  <a:pt x="278290" y="467678"/>
                </a:lnTo>
                <a:lnTo>
                  <a:pt x="279330" y="459896"/>
                </a:lnTo>
                <a:lnTo>
                  <a:pt x="276799" y="454366"/>
                </a:lnTo>
                <a:lnTo>
                  <a:pt x="273006" y="449397"/>
                </a:lnTo>
                <a:lnTo>
                  <a:pt x="267048" y="445753"/>
                </a:lnTo>
                <a:lnTo>
                  <a:pt x="259846" y="444559"/>
                </a:lnTo>
                <a:close/>
              </a:path>
              <a:path w="1005205" h="771525">
                <a:moveTo>
                  <a:pt x="987642" y="371786"/>
                </a:moveTo>
                <a:lnTo>
                  <a:pt x="993720" y="398868"/>
                </a:lnTo>
                <a:lnTo>
                  <a:pt x="994135" y="398868"/>
                </a:lnTo>
                <a:lnTo>
                  <a:pt x="992583" y="391736"/>
                </a:lnTo>
                <a:lnTo>
                  <a:pt x="990928" y="384642"/>
                </a:lnTo>
                <a:lnTo>
                  <a:pt x="988944" y="376716"/>
                </a:lnTo>
                <a:lnTo>
                  <a:pt x="987642" y="371786"/>
                </a:lnTo>
                <a:close/>
              </a:path>
              <a:path w="1005205" h="771525">
                <a:moveTo>
                  <a:pt x="987356" y="370569"/>
                </a:moveTo>
                <a:lnTo>
                  <a:pt x="987642" y="371786"/>
                </a:lnTo>
                <a:lnTo>
                  <a:pt x="987356" y="370569"/>
                </a:lnTo>
                <a:close/>
              </a:path>
              <a:path w="1005205" h="771525">
                <a:moveTo>
                  <a:pt x="773284" y="79617"/>
                </a:moveTo>
                <a:lnTo>
                  <a:pt x="515659" y="79617"/>
                </a:lnTo>
                <a:lnTo>
                  <a:pt x="516548" y="147138"/>
                </a:lnTo>
                <a:lnTo>
                  <a:pt x="554902" y="144971"/>
                </a:lnTo>
                <a:lnTo>
                  <a:pt x="855391" y="144971"/>
                </a:lnTo>
                <a:lnTo>
                  <a:pt x="854773" y="144302"/>
                </a:lnTo>
                <a:lnTo>
                  <a:pt x="819229" y="112480"/>
                </a:lnTo>
                <a:lnTo>
                  <a:pt x="780767" y="84107"/>
                </a:lnTo>
                <a:lnTo>
                  <a:pt x="773284" y="79617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78040" y="4196365"/>
            <a:ext cx="530860" cy="57150"/>
          </a:xfrm>
          <a:custGeom>
            <a:avLst/>
            <a:gdLst/>
            <a:ahLst/>
            <a:cxnLst/>
            <a:rect l="l" t="t" r="r" b="b"/>
            <a:pathLst>
              <a:path w="530860" h="57150">
                <a:moveTo>
                  <a:pt x="481276" y="0"/>
                </a:moveTo>
                <a:lnTo>
                  <a:pt x="457691" y="1233"/>
                </a:lnTo>
                <a:lnTo>
                  <a:pt x="431143" y="4434"/>
                </a:lnTo>
                <a:lnTo>
                  <a:pt x="402050" y="8996"/>
                </a:lnTo>
                <a:lnTo>
                  <a:pt x="341595" y="19461"/>
                </a:lnTo>
                <a:lnTo>
                  <a:pt x="312917" y="24021"/>
                </a:lnTo>
                <a:lnTo>
                  <a:pt x="286769" y="27223"/>
                </a:lnTo>
                <a:lnTo>
                  <a:pt x="264708" y="28295"/>
                </a:lnTo>
                <a:lnTo>
                  <a:pt x="243570" y="27046"/>
                </a:lnTo>
                <a:lnTo>
                  <a:pt x="218627" y="23850"/>
                </a:lnTo>
                <a:lnTo>
                  <a:pt x="191307" y="19385"/>
                </a:lnTo>
                <a:lnTo>
                  <a:pt x="133586" y="9060"/>
                </a:lnTo>
                <a:lnTo>
                  <a:pt x="105762" y="4528"/>
                </a:lnTo>
                <a:lnTo>
                  <a:pt x="80359" y="1315"/>
                </a:lnTo>
                <a:lnTo>
                  <a:pt x="58172" y="0"/>
                </a:lnTo>
                <a:lnTo>
                  <a:pt x="44990" y="274"/>
                </a:lnTo>
                <a:lnTo>
                  <a:pt x="31480" y="1054"/>
                </a:lnTo>
                <a:lnTo>
                  <a:pt x="16377" y="2275"/>
                </a:lnTo>
                <a:lnTo>
                  <a:pt x="0" y="3876"/>
                </a:lnTo>
                <a:lnTo>
                  <a:pt x="10916" y="10474"/>
                </a:lnTo>
                <a:lnTo>
                  <a:pt x="22011" y="16801"/>
                </a:lnTo>
                <a:lnTo>
                  <a:pt x="33280" y="22853"/>
                </a:lnTo>
                <a:lnTo>
                  <a:pt x="44719" y="28623"/>
                </a:lnTo>
                <a:lnTo>
                  <a:pt x="56509" y="28295"/>
                </a:lnTo>
                <a:lnTo>
                  <a:pt x="78765" y="29603"/>
                </a:lnTo>
                <a:lnTo>
                  <a:pt x="103312" y="32789"/>
                </a:lnTo>
                <a:lnTo>
                  <a:pt x="130184" y="37196"/>
                </a:lnTo>
                <a:lnTo>
                  <a:pt x="187187" y="47390"/>
                </a:lnTo>
                <a:lnTo>
                  <a:pt x="215572" y="52001"/>
                </a:lnTo>
                <a:lnTo>
                  <a:pt x="241822" y="55305"/>
                </a:lnTo>
                <a:lnTo>
                  <a:pt x="264622" y="56602"/>
                </a:lnTo>
                <a:lnTo>
                  <a:pt x="288871" y="55346"/>
                </a:lnTo>
                <a:lnTo>
                  <a:pt x="316204" y="52050"/>
                </a:lnTo>
                <a:lnTo>
                  <a:pt x="345744" y="47426"/>
                </a:lnTo>
                <a:lnTo>
                  <a:pt x="405245" y="37156"/>
                </a:lnTo>
                <a:lnTo>
                  <a:pt x="433390" y="32716"/>
                </a:lnTo>
                <a:lnTo>
                  <a:pt x="459101" y="29538"/>
                </a:lnTo>
                <a:lnTo>
                  <a:pt x="480913" y="28295"/>
                </a:lnTo>
                <a:lnTo>
                  <a:pt x="485589" y="28352"/>
                </a:lnTo>
                <a:lnTo>
                  <a:pt x="497110" y="22522"/>
                </a:lnTo>
                <a:lnTo>
                  <a:pt x="508457" y="16406"/>
                </a:lnTo>
                <a:lnTo>
                  <a:pt x="519626" y="10012"/>
                </a:lnTo>
                <a:lnTo>
                  <a:pt x="530614" y="3343"/>
                </a:lnTo>
                <a:lnTo>
                  <a:pt x="503137" y="903"/>
                </a:lnTo>
                <a:lnTo>
                  <a:pt x="491380" y="234"/>
                </a:lnTo>
                <a:lnTo>
                  <a:pt x="481276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42606" y="4054855"/>
            <a:ext cx="801370" cy="198120"/>
          </a:xfrm>
          <a:custGeom>
            <a:avLst/>
            <a:gdLst/>
            <a:ahLst/>
            <a:cxnLst/>
            <a:rect l="l" t="t" r="r" b="b"/>
            <a:pathLst>
              <a:path w="801369" h="198120">
                <a:moveTo>
                  <a:pt x="666051" y="144856"/>
                </a:moveTo>
                <a:lnTo>
                  <a:pt x="638568" y="142417"/>
                </a:lnTo>
                <a:lnTo>
                  <a:pt x="626808" y="141744"/>
                </a:lnTo>
                <a:lnTo>
                  <a:pt x="616699" y="141516"/>
                </a:lnTo>
                <a:lnTo>
                  <a:pt x="593115" y="142748"/>
                </a:lnTo>
                <a:lnTo>
                  <a:pt x="566572" y="145948"/>
                </a:lnTo>
                <a:lnTo>
                  <a:pt x="537476" y="150507"/>
                </a:lnTo>
                <a:lnTo>
                  <a:pt x="477024" y="160972"/>
                </a:lnTo>
                <a:lnTo>
                  <a:pt x="448348" y="165531"/>
                </a:lnTo>
                <a:lnTo>
                  <a:pt x="422198" y="168744"/>
                </a:lnTo>
                <a:lnTo>
                  <a:pt x="400138" y="169811"/>
                </a:lnTo>
                <a:lnTo>
                  <a:pt x="378993" y="168567"/>
                </a:lnTo>
                <a:lnTo>
                  <a:pt x="354050" y="165366"/>
                </a:lnTo>
                <a:lnTo>
                  <a:pt x="326732" y="160896"/>
                </a:lnTo>
                <a:lnTo>
                  <a:pt x="269011" y="150571"/>
                </a:lnTo>
                <a:lnTo>
                  <a:pt x="241185" y="146050"/>
                </a:lnTo>
                <a:lnTo>
                  <a:pt x="215785" y="142836"/>
                </a:lnTo>
                <a:lnTo>
                  <a:pt x="193598" y="141516"/>
                </a:lnTo>
                <a:lnTo>
                  <a:pt x="180416" y="141795"/>
                </a:lnTo>
                <a:lnTo>
                  <a:pt x="166903" y="142570"/>
                </a:lnTo>
                <a:lnTo>
                  <a:pt x="151803" y="143789"/>
                </a:lnTo>
                <a:lnTo>
                  <a:pt x="135432" y="145389"/>
                </a:lnTo>
                <a:lnTo>
                  <a:pt x="146342" y="151993"/>
                </a:lnTo>
                <a:lnTo>
                  <a:pt x="157441" y="158318"/>
                </a:lnTo>
                <a:lnTo>
                  <a:pt x="168706" y="164363"/>
                </a:lnTo>
                <a:lnTo>
                  <a:pt x="180149" y="170141"/>
                </a:lnTo>
                <a:lnTo>
                  <a:pt x="191935" y="169811"/>
                </a:lnTo>
                <a:lnTo>
                  <a:pt x="214198" y="171119"/>
                </a:lnTo>
                <a:lnTo>
                  <a:pt x="238734" y="174307"/>
                </a:lnTo>
                <a:lnTo>
                  <a:pt x="265607" y="178714"/>
                </a:lnTo>
                <a:lnTo>
                  <a:pt x="322618" y="188912"/>
                </a:lnTo>
                <a:lnTo>
                  <a:pt x="351002" y="193522"/>
                </a:lnTo>
                <a:lnTo>
                  <a:pt x="377253" y="196824"/>
                </a:lnTo>
                <a:lnTo>
                  <a:pt x="400050" y="198120"/>
                </a:lnTo>
                <a:lnTo>
                  <a:pt x="424294" y="196862"/>
                </a:lnTo>
                <a:lnTo>
                  <a:pt x="451637" y="193560"/>
                </a:lnTo>
                <a:lnTo>
                  <a:pt x="481177" y="188937"/>
                </a:lnTo>
                <a:lnTo>
                  <a:pt x="540677" y="178676"/>
                </a:lnTo>
                <a:lnTo>
                  <a:pt x="568820" y="174231"/>
                </a:lnTo>
                <a:lnTo>
                  <a:pt x="594525" y="171056"/>
                </a:lnTo>
                <a:lnTo>
                  <a:pt x="616343" y="169811"/>
                </a:lnTo>
                <a:lnTo>
                  <a:pt x="621017" y="169862"/>
                </a:lnTo>
                <a:lnTo>
                  <a:pt x="632536" y="164033"/>
                </a:lnTo>
                <a:lnTo>
                  <a:pt x="643890" y="157924"/>
                </a:lnTo>
                <a:lnTo>
                  <a:pt x="655053" y="151523"/>
                </a:lnTo>
                <a:lnTo>
                  <a:pt x="666051" y="144856"/>
                </a:lnTo>
                <a:close/>
              </a:path>
              <a:path w="801369" h="198120">
                <a:moveTo>
                  <a:pt x="744867" y="84061"/>
                </a:moveTo>
                <a:lnTo>
                  <a:pt x="708304" y="79082"/>
                </a:lnTo>
                <a:lnTo>
                  <a:pt x="672909" y="74841"/>
                </a:lnTo>
                <a:lnTo>
                  <a:pt x="641464" y="71869"/>
                </a:lnTo>
                <a:lnTo>
                  <a:pt x="616699" y="70764"/>
                </a:lnTo>
                <a:lnTo>
                  <a:pt x="593115" y="71996"/>
                </a:lnTo>
                <a:lnTo>
                  <a:pt x="566572" y="75196"/>
                </a:lnTo>
                <a:lnTo>
                  <a:pt x="537476" y="79756"/>
                </a:lnTo>
                <a:lnTo>
                  <a:pt x="477024" y="90220"/>
                </a:lnTo>
                <a:lnTo>
                  <a:pt x="448348" y="94780"/>
                </a:lnTo>
                <a:lnTo>
                  <a:pt x="422198" y="97980"/>
                </a:lnTo>
                <a:lnTo>
                  <a:pt x="400138" y="99060"/>
                </a:lnTo>
                <a:lnTo>
                  <a:pt x="378993" y="97802"/>
                </a:lnTo>
                <a:lnTo>
                  <a:pt x="354050" y="94615"/>
                </a:lnTo>
                <a:lnTo>
                  <a:pt x="326732" y="90144"/>
                </a:lnTo>
                <a:lnTo>
                  <a:pt x="269011" y="79819"/>
                </a:lnTo>
                <a:lnTo>
                  <a:pt x="241185" y="75285"/>
                </a:lnTo>
                <a:lnTo>
                  <a:pt x="215785" y="72072"/>
                </a:lnTo>
                <a:lnTo>
                  <a:pt x="193598" y="70764"/>
                </a:lnTo>
                <a:lnTo>
                  <a:pt x="165468" y="71920"/>
                </a:lnTo>
                <a:lnTo>
                  <a:pt x="132029" y="74993"/>
                </a:lnTo>
                <a:lnTo>
                  <a:pt x="94640" y="79387"/>
                </a:lnTo>
                <a:lnTo>
                  <a:pt x="56261" y="84518"/>
                </a:lnTo>
                <a:lnTo>
                  <a:pt x="70256" y="97193"/>
                </a:lnTo>
                <a:lnTo>
                  <a:pt x="84721" y="109334"/>
                </a:lnTo>
                <a:lnTo>
                  <a:pt x="116878" y="105308"/>
                </a:lnTo>
                <a:lnTo>
                  <a:pt x="146570" y="102044"/>
                </a:lnTo>
                <a:lnTo>
                  <a:pt x="172148" y="99860"/>
                </a:lnTo>
                <a:lnTo>
                  <a:pt x="191935" y="99060"/>
                </a:lnTo>
                <a:lnTo>
                  <a:pt x="214198" y="100368"/>
                </a:lnTo>
                <a:lnTo>
                  <a:pt x="238734" y="103555"/>
                </a:lnTo>
                <a:lnTo>
                  <a:pt x="265607" y="107962"/>
                </a:lnTo>
                <a:lnTo>
                  <a:pt x="322618" y="118148"/>
                </a:lnTo>
                <a:lnTo>
                  <a:pt x="351002" y="122758"/>
                </a:lnTo>
                <a:lnTo>
                  <a:pt x="377253" y="126060"/>
                </a:lnTo>
                <a:lnTo>
                  <a:pt x="400050" y="127368"/>
                </a:lnTo>
                <a:lnTo>
                  <a:pt x="424294" y="126111"/>
                </a:lnTo>
                <a:lnTo>
                  <a:pt x="451637" y="122809"/>
                </a:lnTo>
                <a:lnTo>
                  <a:pt x="481177" y="118186"/>
                </a:lnTo>
                <a:lnTo>
                  <a:pt x="540677" y="107911"/>
                </a:lnTo>
                <a:lnTo>
                  <a:pt x="568820" y="103479"/>
                </a:lnTo>
                <a:lnTo>
                  <a:pt x="594525" y="100304"/>
                </a:lnTo>
                <a:lnTo>
                  <a:pt x="616343" y="99060"/>
                </a:lnTo>
                <a:lnTo>
                  <a:pt x="634898" y="99822"/>
                </a:lnTo>
                <a:lnTo>
                  <a:pt x="658583" y="101904"/>
                </a:lnTo>
                <a:lnTo>
                  <a:pt x="686269" y="105029"/>
                </a:lnTo>
                <a:lnTo>
                  <a:pt x="716457" y="108889"/>
                </a:lnTo>
                <a:lnTo>
                  <a:pt x="730897" y="96735"/>
                </a:lnTo>
                <a:lnTo>
                  <a:pt x="744867" y="84061"/>
                </a:lnTo>
                <a:close/>
              </a:path>
              <a:path w="801369" h="198120">
                <a:moveTo>
                  <a:pt x="800887" y="21678"/>
                </a:moveTo>
                <a:lnTo>
                  <a:pt x="753833" y="14592"/>
                </a:lnTo>
                <a:lnTo>
                  <a:pt x="702233" y="7556"/>
                </a:lnTo>
                <a:lnTo>
                  <a:pt x="653910" y="2159"/>
                </a:lnTo>
                <a:lnTo>
                  <a:pt x="616699" y="0"/>
                </a:lnTo>
                <a:lnTo>
                  <a:pt x="593115" y="1244"/>
                </a:lnTo>
                <a:lnTo>
                  <a:pt x="566572" y="4445"/>
                </a:lnTo>
                <a:lnTo>
                  <a:pt x="537476" y="9004"/>
                </a:lnTo>
                <a:lnTo>
                  <a:pt x="477024" y="19469"/>
                </a:lnTo>
                <a:lnTo>
                  <a:pt x="448348" y="24028"/>
                </a:lnTo>
                <a:lnTo>
                  <a:pt x="422198" y="27228"/>
                </a:lnTo>
                <a:lnTo>
                  <a:pt x="400138" y="28308"/>
                </a:lnTo>
                <a:lnTo>
                  <a:pt x="378993" y="27051"/>
                </a:lnTo>
                <a:lnTo>
                  <a:pt x="354050" y="23850"/>
                </a:lnTo>
                <a:lnTo>
                  <a:pt x="326732" y="19392"/>
                </a:lnTo>
                <a:lnTo>
                  <a:pt x="269011" y="9067"/>
                </a:lnTo>
                <a:lnTo>
                  <a:pt x="241185" y="4533"/>
                </a:lnTo>
                <a:lnTo>
                  <a:pt x="215785" y="1320"/>
                </a:lnTo>
                <a:lnTo>
                  <a:pt x="193598" y="0"/>
                </a:lnTo>
                <a:lnTo>
                  <a:pt x="152717" y="2197"/>
                </a:lnTo>
                <a:lnTo>
                  <a:pt x="102222" y="7683"/>
                </a:lnTo>
                <a:lnTo>
                  <a:pt x="48615" y="14846"/>
                </a:lnTo>
                <a:lnTo>
                  <a:pt x="0" y="22034"/>
                </a:lnTo>
                <a:lnTo>
                  <a:pt x="10109" y="34937"/>
                </a:lnTo>
                <a:lnTo>
                  <a:pt x="20637" y="47498"/>
                </a:lnTo>
                <a:lnTo>
                  <a:pt x="69049" y="40665"/>
                </a:lnTo>
                <a:lnTo>
                  <a:pt x="117398" y="34493"/>
                </a:lnTo>
                <a:lnTo>
                  <a:pt x="160185" y="30022"/>
                </a:lnTo>
                <a:lnTo>
                  <a:pt x="191935" y="28308"/>
                </a:lnTo>
                <a:lnTo>
                  <a:pt x="214198" y="29616"/>
                </a:lnTo>
                <a:lnTo>
                  <a:pt x="238734" y="32791"/>
                </a:lnTo>
                <a:lnTo>
                  <a:pt x="265607" y="37198"/>
                </a:lnTo>
                <a:lnTo>
                  <a:pt x="322618" y="47396"/>
                </a:lnTo>
                <a:lnTo>
                  <a:pt x="351002" y="52006"/>
                </a:lnTo>
                <a:lnTo>
                  <a:pt x="377253" y="55308"/>
                </a:lnTo>
                <a:lnTo>
                  <a:pt x="400050" y="56603"/>
                </a:lnTo>
                <a:lnTo>
                  <a:pt x="424294" y="55346"/>
                </a:lnTo>
                <a:lnTo>
                  <a:pt x="451637" y="52057"/>
                </a:lnTo>
                <a:lnTo>
                  <a:pt x="481177" y="47434"/>
                </a:lnTo>
                <a:lnTo>
                  <a:pt x="540677" y="37160"/>
                </a:lnTo>
                <a:lnTo>
                  <a:pt x="568820" y="32715"/>
                </a:lnTo>
                <a:lnTo>
                  <a:pt x="594525" y="29540"/>
                </a:lnTo>
                <a:lnTo>
                  <a:pt x="616343" y="28308"/>
                </a:lnTo>
                <a:lnTo>
                  <a:pt x="646531" y="29997"/>
                </a:lnTo>
                <a:lnTo>
                  <a:pt x="687222" y="34391"/>
                </a:lnTo>
                <a:lnTo>
                  <a:pt x="733526" y="40474"/>
                </a:lnTo>
                <a:lnTo>
                  <a:pt x="780211" y="47231"/>
                </a:lnTo>
                <a:lnTo>
                  <a:pt x="790752" y="34632"/>
                </a:lnTo>
                <a:lnTo>
                  <a:pt x="800887" y="21678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3951" y="3350116"/>
            <a:ext cx="118110" cy="46355"/>
          </a:xfrm>
          <a:custGeom>
            <a:avLst/>
            <a:gdLst/>
            <a:ahLst/>
            <a:cxnLst/>
            <a:rect l="l" t="t" r="r" b="b"/>
            <a:pathLst>
              <a:path w="118110" h="46354">
                <a:moveTo>
                  <a:pt x="117623" y="0"/>
                </a:moveTo>
                <a:lnTo>
                  <a:pt x="97053" y="80"/>
                </a:lnTo>
                <a:lnTo>
                  <a:pt x="79737" y="3009"/>
                </a:lnTo>
                <a:lnTo>
                  <a:pt x="63164" y="6675"/>
                </a:lnTo>
                <a:lnTo>
                  <a:pt x="44823" y="8964"/>
                </a:lnTo>
                <a:lnTo>
                  <a:pt x="30202" y="8434"/>
                </a:lnTo>
                <a:lnTo>
                  <a:pt x="18625" y="6185"/>
                </a:lnTo>
                <a:lnTo>
                  <a:pt x="8941" y="3431"/>
                </a:lnTo>
                <a:lnTo>
                  <a:pt x="0" y="1386"/>
                </a:lnTo>
                <a:lnTo>
                  <a:pt x="36789" y="25672"/>
                </a:lnTo>
                <a:lnTo>
                  <a:pt x="76592" y="33006"/>
                </a:lnTo>
                <a:lnTo>
                  <a:pt x="91681" y="37495"/>
                </a:lnTo>
                <a:lnTo>
                  <a:pt x="104684" y="46267"/>
                </a:lnTo>
                <a:lnTo>
                  <a:pt x="107563" y="38235"/>
                </a:lnTo>
                <a:lnTo>
                  <a:pt x="112049" y="23220"/>
                </a:lnTo>
                <a:lnTo>
                  <a:pt x="116087" y="8161"/>
                </a:lnTo>
                <a:lnTo>
                  <a:pt x="117623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2329520" y="3409045"/>
            <a:ext cx="1605280" cy="390525"/>
            <a:chOff x="2329520" y="3409045"/>
            <a:chExt cx="1605280" cy="390525"/>
          </a:xfrm>
        </p:grpSpPr>
        <p:sp>
          <p:nvSpPr>
            <p:cNvPr id="23" name="object 23"/>
            <p:cNvSpPr/>
            <p:nvPr/>
          </p:nvSpPr>
          <p:spPr>
            <a:xfrm>
              <a:off x="2333120" y="3412644"/>
              <a:ext cx="1598295" cy="383540"/>
            </a:xfrm>
            <a:custGeom>
              <a:avLst/>
              <a:gdLst/>
              <a:ahLst/>
              <a:cxnLst/>
              <a:rect l="l" t="t" r="r" b="b"/>
              <a:pathLst>
                <a:path w="1598295" h="383539">
                  <a:moveTo>
                    <a:pt x="191051" y="0"/>
                  </a:moveTo>
                  <a:lnTo>
                    <a:pt x="145140" y="5085"/>
                  </a:lnTo>
                  <a:lnTo>
                    <a:pt x="104109" y="19558"/>
                  </a:lnTo>
                  <a:lnTo>
                    <a:pt x="68753" y="42242"/>
                  </a:lnTo>
                  <a:lnTo>
                    <a:pt x="39867" y="71962"/>
                  </a:lnTo>
                  <a:lnTo>
                    <a:pt x="18249" y="107543"/>
                  </a:lnTo>
                  <a:lnTo>
                    <a:pt x="4695" y="147808"/>
                  </a:lnTo>
                  <a:lnTo>
                    <a:pt x="0" y="191582"/>
                  </a:lnTo>
                  <a:lnTo>
                    <a:pt x="4770" y="236022"/>
                  </a:lnTo>
                  <a:lnTo>
                    <a:pt x="18465" y="276546"/>
                  </a:lnTo>
                  <a:lnTo>
                    <a:pt x="40159" y="312089"/>
                  </a:lnTo>
                  <a:lnTo>
                    <a:pt x="68925" y="341587"/>
                  </a:lnTo>
                  <a:lnTo>
                    <a:pt x="103839" y="363974"/>
                  </a:lnTo>
                  <a:lnTo>
                    <a:pt x="143974" y="378188"/>
                  </a:lnTo>
                  <a:lnTo>
                    <a:pt x="188405" y="383162"/>
                  </a:lnTo>
                  <a:lnTo>
                    <a:pt x="235705" y="378565"/>
                  </a:lnTo>
                  <a:lnTo>
                    <a:pt x="275066" y="365434"/>
                  </a:lnTo>
                  <a:lnTo>
                    <a:pt x="308672" y="344761"/>
                  </a:lnTo>
                  <a:lnTo>
                    <a:pt x="332282" y="323359"/>
                  </a:lnTo>
                  <a:lnTo>
                    <a:pt x="190522" y="323359"/>
                  </a:lnTo>
                  <a:lnTo>
                    <a:pt x="141502" y="312965"/>
                  </a:lnTo>
                  <a:lnTo>
                    <a:pt x="102802" y="284659"/>
                  </a:lnTo>
                  <a:lnTo>
                    <a:pt x="77399" y="242759"/>
                  </a:lnTo>
                  <a:lnTo>
                    <a:pt x="68270" y="191582"/>
                  </a:lnTo>
                  <a:lnTo>
                    <a:pt x="77399" y="139956"/>
                  </a:lnTo>
                  <a:lnTo>
                    <a:pt x="102802" y="98106"/>
                  </a:lnTo>
                  <a:lnTo>
                    <a:pt x="141502" y="70048"/>
                  </a:lnTo>
                  <a:lnTo>
                    <a:pt x="190522" y="59803"/>
                  </a:lnTo>
                  <a:lnTo>
                    <a:pt x="334222" y="59803"/>
                  </a:lnTo>
                  <a:lnTo>
                    <a:pt x="336059" y="57687"/>
                  </a:lnTo>
                  <a:lnTo>
                    <a:pt x="308044" y="34383"/>
                  </a:lnTo>
                  <a:lnTo>
                    <a:pt x="275860" y="16141"/>
                  </a:lnTo>
                  <a:lnTo>
                    <a:pt x="237524" y="4250"/>
                  </a:lnTo>
                  <a:lnTo>
                    <a:pt x="191051" y="0"/>
                  </a:lnTo>
                  <a:close/>
                </a:path>
                <a:path w="1598295" h="383539">
                  <a:moveTo>
                    <a:pt x="296899" y="275198"/>
                  </a:moveTo>
                  <a:lnTo>
                    <a:pt x="273281" y="295227"/>
                  </a:lnTo>
                  <a:lnTo>
                    <a:pt x="248870" y="310393"/>
                  </a:lnTo>
                  <a:lnTo>
                    <a:pt x="221879" y="320002"/>
                  </a:lnTo>
                  <a:lnTo>
                    <a:pt x="190522" y="323359"/>
                  </a:lnTo>
                  <a:lnTo>
                    <a:pt x="332282" y="323359"/>
                  </a:lnTo>
                  <a:lnTo>
                    <a:pt x="338705" y="317538"/>
                  </a:lnTo>
                  <a:lnTo>
                    <a:pt x="296899" y="275198"/>
                  </a:lnTo>
                  <a:close/>
                </a:path>
                <a:path w="1598295" h="383539">
                  <a:moveTo>
                    <a:pt x="334222" y="59803"/>
                  </a:moveTo>
                  <a:lnTo>
                    <a:pt x="190522" y="59803"/>
                  </a:lnTo>
                  <a:lnTo>
                    <a:pt x="220422" y="63127"/>
                  </a:lnTo>
                  <a:lnTo>
                    <a:pt x="247148" y="72504"/>
                  </a:lnTo>
                  <a:lnTo>
                    <a:pt x="271494" y="87041"/>
                  </a:lnTo>
                  <a:lnTo>
                    <a:pt x="294252" y="105844"/>
                  </a:lnTo>
                  <a:lnTo>
                    <a:pt x="334222" y="59803"/>
                  </a:lnTo>
                  <a:close/>
                </a:path>
                <a:path w="1598295" h="383539">
                  <a:moveTo>
                    <a:pt x="710337" y="6351"/>
                  </a:moveTo>
                  <a:lnTo>
                    <a:pt x="461069" y="6351"/>
                  </a:lnTo>
                  <a:lnTo>
                    <a:pt x="461069" y="376812"/>
                  </a:lnTo>
                  <a:lnTo>
                    <a:pt x="525635" y="376812"/>
                  </a:lnTo>
                  <a:lnTo>
                    <a:pt x="525635" y="65095"/>
                  </a:lnTo>
                  <a:lnTo>
                    <a:pt x="710337" y="65095"/>
                  </a:lnTo>
                  <a:lnTo>
                    <a:pt x="710337" y="6351"/>
                  </a:lnTo>
                  <a:close/>
                </a:path>
                <a:path w="1598295" h="383539">
                  <a:moveTo>
                    <a:pt x="840635" y="276786"/>
                  </a:moveTo>
                  <a:lnTo>
                    <a:pt x="798824" y="319655"/>
                  </a:lnTo>
                  <a:lnTo>
                    <a:pt x="828892" y="346546"/>
                  </a:lnTo>
                  <a:lnTo>
                    <a:pt x="863128" y="366492"/>
                  </a:lnTo>
                  <a:lnTo>
                    <a:pt x="903317" y="378895"/>
                  </a:lnTo>
                  <a:lnTo>
                    <a:pt x="951245" y="383162"/>
                  </a:lnTo>
                  <a:lnTo>
                    <a:pt x="995646" y="378188"/>
                  </a:lnTo>
                  <a:lnTo>
                    <a:pt x="1035706" y="363974"/>
                  </a:lnTo>
                  <a:lnTo>
                    <a:pt x="1070517" y="341587"/>
                  </a:lnTo>
                  <a:lnTo>
                    <a:pt x="1086680" y="324947"/>
                  </a:lnTo>
                  <a:lnTo>
                    <a:pt x="949129" y="324947"/>
                  </a:lnTo>
                  <a:lnTo>
                    <a:pt x="917069" y="321590"/>
                  </a:lnTo>
                  <a:lnTo>
                    <a:pt x="889524" y="311981"/>
                  </a:lnTo>
                  <a:lnTo>
                    <a:pt x="864658" y="296815"/>
                  </a:lnTo>
                  <a:lnTo>
                    <a:pt x="840635" y="276786"/>
                  </a:lnTo>
                  <a:close/>
                </a:path>
                <a:path w="1598295" h="383539">
                  <a:moveTo>
                    <a:pt x="1086284" y="58745"/>
                  </a:moveTo>
                  <a:lnTo>
                    <a:pt x="949129" y="58745"/>
                  </a:lnTo>
                  <a:lnTo>
                    <a:pt x="992236" y="66542"/>
                  </a:lnTo>
                  <a:lnTo>
                    <a:pt x="1028050" y="88182"/>
                  </a:lnTo>
                  <a:lnTo>
                    <a:pt x="1054437" y="121035"/>
                  </a:lnTo>
                  <a:lnTo>
                    <a:pt x="1069263" y="162472"/>
                  </a:lnTo>
                  <a:lnTo>
                    <a:pt x="903613" y="162472"/>
                  </a:lnTo>
                  <a:lnTo>
                    <a:pt x="903613" y="218041"/>
                  </a:lnTo>
                  <a:lnTo>
                    <a:pt x="1069793" y="218041"/>
                  </a:lnTo>
                  <a:lnTo>
                    <a:pt x="1055554" y="260644"/>
                  </a:lnTo>
                  <a:lnTo>
                    <a:pt x="1029307" y="294515"/>
                  </a:lnTo>
                  <a:lnTo>
                    <a:pt x="993138" y="316876"/>
                  </a:lnTo>
                  <a:lnTo>
                    <a:pt x="949129" y="324947"/>
                  </a:lnTo>
                  <a:lnTo>
                    <a:pt x="1086680" y="324947"/>
                  </a:lnTo>
                  <a:lnTo>
                    <a:pt x="1099171" y="312089"/>
                  </a:lnTo>
                  <a:lnTo>
                    <a:pt x="1120761" y="276546"/>
                  </a:lnTo>
                  <a:lnTo>
                    <a:pt x="1134381" y="236022"/>
                  </a:lnTo>
                  <a:lnTo>
                    <a:pt x="1139122" y="191582"/>
                  </a:lnTo>
                  <a:lnTo>
                    <a:pt x="1134429" y="147974"/>
                  </a:lnTo>
                  <a:lnTo>
                    <a:pt x="1120885" y="107774"/>
                  </a:lnTo>
                  <a:lnTo>
                    <a:pt x="1099296" y="72184"/>
                  </a:lnTo>
                  <a:lnTo>
                    <a:pt x="1086284" y="58745"/>
                  </a:lnTo>
                  <a:close/>
                </a:path>
                <a:path w="1598295" h="383539">
                  <a:moveTo>
                    <a:pt x="948599" y="0"/>
                  </a:moveTo>
                  <a:lnTo>
                    <a:pt x="903218" y="4481"/>
                  </a:lnTo>
                  <a:lnTo>
                    <a:pt x="865774" y="16802"/>
                  </a:lnTo>
                  <a:lnTo>
                    <a:pt x="834284" y="35275"/>
                  </a:lnTo>
                  <a:lnTo>
                    <a:pt x="806763" y="58215"/>
                  </a:lnTo>
                  <a:lnTo>
                    <a:pt x="843810" y="102668"/>
                  </a:lnTo>
                  <a:lnTo>
                    <a:pt x="866742" y="84642"/>
                  </a:lnTo>
                  <a:lnTo>
                    <a:pt x="891509" y="70784"/>
                  </a:lnTo>
                  <a:lnTo>
                    <a:pt x="918756" y="61887"/>
                  </a:lnTo>
                  <a:lnTo>
                    <a:pt x="949129" y="58745"/>
                  </a:lnTo>
                  <a:lnTo>
                    <a:pt x="1086284" y="58745"/>
                  </a:lnTo>
                  <a:lnTo>
                    <a:pt x="1070468" y="42409"/>
                  </a:lnTo>
                  <a:lnTo>
                    <a:pt x="1035205" y="19650"/>
                  </a:lnTo>
                  <a:lnTo>
                    <a:pt x="994314" y="5113"/>
                  </a:lnTo>
                  <a:lnTo>
                    <a:pt x="948599" y="0"/>
                  </a:lnTo>
                  <a:close/>
                </a:path>
                <a:path w="1598295" h="383539">
                  <a:moveTo>
                    <a:pt x="1288475" y="315421"/>
                  </a:moveTo>
                  <a:lnTo>
                    <a:pt x="1263603" y="364111"/>
                  </a:lnTo>
                  <a:lnTo>
                    <a:pt x="1280066" y="371917"/>
                  </a:lnTo>
                  <a:lnTo>
                    <a:pt x="1297274" y="377738"/>
                  </a:lnTo>
                  <a:lnTo>
                    <a:pt x="1315772" y="381376"/>
                  </a:lnTo>
                  <a:lnTo>
                    <a:pt x="1336107" y="382633"/>
                  </a:lnTo>
                  <a:lnTo>
                    <a:pt x="1370391" y="377928"/>
                  </a:lnTo>
                  <a:lnTo>
                    <a:pt x="1401202" y="362854"/>
                  </a:lnTo>
                  <a:lnTo>
                    <a:pt x="1428838" y="335971"/>
                  </a:lnTo>
                  <a:lnTo>
                    <a:pt x="1434333" y="327064"/>
                  </a:lnTo>
                  <a:lnTo>
                    <a:pt x="1333990" y="327064"/>
                  </a:lnTo>
                  <a:lnTo>
                    <a:pt x="1322041" y="326435"/>
                  </a:lnTo>
                  <a:lnTo>
                    <a:pt x="1310637" y="324417"/>
                  </a:lnTo>
                  <a:lnTo>
                    <a:pt x="1299531" y="320812"/>
                  </a:lnTo>
                  <a:lnTo>
                    <a:pt x="1288475" y="315421"/>
                  </a:lnTo>
                  <a:close/>
                </a:path>
                <a:path w="1598295" h="383539">
                  <a:moveTo>
                    <a:pt x="1310702" y="6351"/>
                  </a:moveTo>
                  <a:lnTo>
                    <a:pt x="1237668" y="6351"/>
                  </a:lnTo>
                  <a:lnTo>
                    <a:pt x="1392205" y="286840"/>
                  </a:lnTo>
                  <a:lnTo>
                    <a:pt x="1377602" y="305852"/>
                  </a:lnTo>
                  <a:lnTo>
                    <a:pt x="1362304" y="318265"/>
                  </a:lnTo>
                  <a:lnTo>
                    <a:pt x="1347403" y="325021"/>
                  </a:lnTo>
                  <a:lnTo>
                    <a:pt x="1333990" y="327064"/>
                  </a:lnTo>
                  <a:lnTo>
                    <a:pt x="1434333" y="327064"/>
                  </a:lnTo>
                  <a:lnTo>
                    <a:pt x="1453596" y="295841"/>
                  </a:lnTo>
                  <a:lnTo>
                    <a:pt x="1490575" y="221745"/>
                  </a:lnTo>
                  <a:lnTo>
                    <a:pt x="1426075" y="221745"/>
                  </a:lnTo>
                  <a:lnTo>
                    <a:pt x="1310702" y="6351"/>
                  </a:lnTo>
                  <a:close/>
                </a:path>
                <a:path w="1598295" h="383539">
                  <a:moveTo>
                    <a:pt x="1598075" y="6351"/>
                  </a:moveTo>
                  <a:lnTo>
                    <a:pt x="1527688" y="6351"/>
                  </a:lnTo>
                  <a:lnTo>
                    <a:pt x="1426075" y="221745"/>
                  </a:lnTo>
                  <a:lnTo>
                    <a:pt x="1490575" y="221745"/>
                  </a:lnTo>
                  <a:lnTo>
                    <a:pt x="1598075" y="635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33120" y="3412644"/>
              <a:ext cx="1598295" cy="383540"/>
            </a:xfrm>
            <a:custGeom>
              <a:avLst/>
              <a:gdLst/>
              <a:ahLst/>
              <a:cxnLst/>
              <a:rect l="l" t="t" r="r" b="b"/>
              <a:pathLst>
                <a:path w="1598295" h="383539">
                  <a:moveTo>
                    <a:pt x="188405" y="383162"/>
                  </a:moveTo>
                  <a:lnTo>
                    <a:pt x="235705" y="378565"/>
                  </a:lnTo>
                  <a:lnTo>
                    <a:pt x="275066" y="365434"/>
                  </a:lnTo>
                  <a:lnTo>
                    <a:pt x="308672" y="344761"/>
                  </a:lnTo>
                  <a:lnTo>
                    <a:pt x="338705" y="317538"/>
                  </a:lnTo>
                  <a:lnTo>
                    <a:pt x="296899" y="275198"/>
                  </a:lnTo>
                  <a:lnTo>
                    <a:pt x="273281" y="295227"/>
                  </a:lnTo>
                  <a:lnTo>
                    <a:pt x="248870" y="310393"/>
                  </a:lnTo>
                  <a:lnTo>
                    <a:pt x="221879" y="320002"/>
                  </a:lnTo>
                  <a:lnTo>
                    <a:pt x="190522" y="323359"/>
                  </a:lnTo>
                  <a:lnTo>
                    <a:pt x="141502" y="312965"/>
                  </a:lnTo>
                  <a:lnTo>
                    <a:pt x="102802" y="284659"/>
                  </a:lnTo>
                  <a:lnTo>
                    <a:pt x="77399" y="242759"/>
                  </a:lnTo>
                  <a:lnTo>
                    <a:pt x="68270" y="191582"/>
                  </a:lnTo>
                  <a:lnTo>
                    <a:pt x="77399" y="139956"/>
                  </a:lnTo>
                  <a:lnTo>
                    <a:pt x="102802" y="98106"/>
                  </a:lnTo>
                  <a:lnTo>
                    <a:pt x="141502" y="70048"/>
                  </a:lnTo>
                  <a:lnTo>
                    <a:pt x="190522" y="59803"/>
                  </a:lnTo>
                  <a:lnTo>
                    <a:pt x="220422" y="63127"/>
                  </a:lnTo>
                  <a:lnTo>
                    <a:pt x="247148" y="72504"/>
                  </a:lnTo>
                  <a:lnTo>
                    <a:pt x="271494" y="87041"/>
                  </a:lnTo>
                  <a:lnTo>
                    <a:pt x="294252" y="105844"/>
                  </a:lnTo>
                  <a:lnTo>
                    <a:pt x="336059" y="57687"/>
                  </a:lnTo>
                  <a:lnTo>
                    <a:pt x="308044" y="34383"/>
                  </a:lnTo>
                  <a:lnTo>
                    <a:pt x="275860" y="16141"/>
                  </a:lnTo>
                  <a:lnTo>
                    <a:pt x="237524" y="4250"/>
                  </a:lnTo>
                  <a:lnTo>
                    <a:pt x="191051" y="0"/>
                  </a:lnTo>
                  <a:lnTo>
                    <a:pt x="145140" y="5085"/>
                  </a:lnTo>
                  <a:lnTo>
                    <a:pt x="104109" y="19558"/>
                  </a:lnTo>
                  <a:lnTo>
                    <a:pt x="68753" y="42242"/>
                  </a:lnTo>
                  <a:lnTo>
                    <a:pt x="39867" y="71962"/>
                  </a:lnTo>
                  <a:lnTo>
                    <a:pt x="18249" y="107543"/>
                  </a:lnTo>
                  <a:lnTo>
                    <a:pt x="4695" y="147808"/>
                  </a:lnTo>
                  <a:lnTo>
                    <a:pt x="0" y="191582"/>
                  </a:lnTo>
                  <a:lnTo>
                    <a:pt x="4770" y="236022"/>
                  </a:lnTo>
                  <a:lnTo>
                    <a:pt x="18465" y="276546"/>
                  </a:lnTo>
                  <a:lnTo>
                    <a:pt x="40159" y="312089"/>
                  </a:lnTo>
                  <a:lnTo>
                    <a:pt x="68925" y="341587"/>
                  </a:lnTo>
                  <a:lnTo>
                    <a:pt x="103839" y="363974"/>
                  </a:lnTo>
                  <a:lnTo>
                    <a:pt x="143974" y="378188"/>
                  </a:lnTo>
                  <a:lnTo>
                    <a:pt x="188405" y="383162"/>
                  </a:lnTo>
                  <a:close/>
                </a:path>
                <a:path w="1598295" h="383539">
                  <a:moveTo>
                    <a:pt x="461069" y="376812"/>
                  </a:moveTo>
                  <a:lnTo>
                    <a:pt x="525635" y="376812"/>
                  </a:lnTo>
                  <a:lnTo>
                    <a:pt x="525635" y="65095"/>
                  </a:lnTo>
                  <a:lnTo>
                    <a:pt x="710337" y="65095"/>
                  </a:lnTo>
                  <a:lnTo>
                    <a:pt x="710337" y="6351"/>
                  </a:lnTo>
                  <a:lnTo>
                    <a:pt x="461069" y="6351"/>
                  </a:lnTo>
                  <a:lnTo>
                    <a:pt x="461069" y="376812"/>
                  </a:lnTo>
                  <a:close/>
                </a:path>
                <a:path w="1598295" h="383539">
                  <a:moveTo>
                    <a:pt x="951245" y="383162"/>
                  </a:moveTo>
                  <a:lnTo>
                    <a:pt x="995646" y="378188"/>
                  </a:lnTo>
                  <a:lnTo>
                    <a:pt x="1035706" y="363974"/>
                  </a:lnTo>
                  <a:lnTo>
                    <a:pt x="1070517" y="341587"/>
                  </a:lnTo>
                  <a:lnTo>
                    <a:pt x="1099171" y="312089"/>
                  </a:lnTo>
                  <a:lnTo>
                    <a:pt x="1120761" y="276546"/>
                  </a:lnTo>
                  <a:lnTo>
                    <a:pt x="1134381" y="236022"/>
                  </a:lnTo>
                  <a:lnTo>
                    <a:pt x="1139122" y="191582"/>
                  </a:lnTo>
                  <a:lnTo>
                    <a:pt x="1134429" y="147974"/>
                  </a:lnTo>
                  <a:lnTo>
                    <a:pt x="1120885" y="107774"/>
                  </a:lnTo>
                  <a:lnTo>
                    <a:pt x="1099296" y="72184"/>
                  </a:lnTo>
                  <a:lnTo>
                    <a:pt x="1070468" y="42409"/>
                  </a:lnTo>
                  <a:lnTo>
                    <a:pt x="1035205" y="19650"/>
                  </a:lnTo>
                  <a:lnTo>
                    <a:pt x="994314" y="5113"/>
                  </a:lnTo>
                  <a:lnTo>
                    <a:pt x="948599" y="0"/>
                  </a:lnTo>
                  <a:lnTo>
                    <a:pt x="903218" y="4481"/>
                  </a:lnTo>
                  <a:lnTo>
                    <a:pt x="865774" y="16802"/>
                  </a:lnTo>
                  <a:lnTo>
                    <a:pt x="834284" y="35275"/>
                  </a:lnTo>
                  <a:lnTo>
                    <a:pt x="806763" y="58215"/>
                  </a:lnTo>
                  <a:lnTo>
                    <a:pt x="843810" y="102668"/>
                  </a:lnTo>
                  <a:lnTo>
                    <a:pt x="866742" y="84642"/>
                  </a:lnTo>
                  <a:lnTo>
                    <a:pt x="891509" y="70784"/>
                  </a:lnTo>
                  <a:lnTo>
                    <a:pt x="918756" y="61887"/>
                  </a:lnTo>
                  <a:lnTo>
                    <a:pt x="949129" y="58745"/>
                  </a:lnTo>
                  <a:lnTo>
                    <a:pt x="992236" y="66542"/>
                  </a:lnTo>
                  <a:lnTo>
                    <a:pt x="1028050" y="88182"/>
                  </a:lnTo>
                  <a:lnTo>
                    <a:pt x="1054437" y="121035"/>
                  </a:lnTo>
                  <a:lnTo>
                    <a:pt x="1069263" y="162472"/>
                  </a:lnTo>
                  <a:lnTo>
                    <a:pt x="903613" y="162472"/>
                  </a:lnTo>
                  <a:lnTo>
                    <a:pt x="903613" y="218041"/>
                  </a:lnTo>
                  <a:lnTo>
                    <a:pt x="1069793" y="218041"/>
                  </a:lnTo>
                  <a:lnTo>
                    <a:pt x="1055554" y="260644"/>
                  </a:lnTo>
                  <a:lnTo>
                    <a:pt x="1029307" y="294515"/>
                  </a:lnTo>
                  <a:lnTo>
                    <a:pt x="993138" y="316876"/>
                  </a:lnTo>
                  <a:lnTo>
                    <a:pt x="949129" y="324947"/>
                  </a:lnTo>
                  <a:lnTo>
                    <a:pt x="917069" y="321590"/>
                  </a:lnTo>
                  <a:lnTo>
                    <a:pt x="889524" y="311981"/>
                  </a:lnTo>
                  <a:lnTo>
                    <a:pt x="864658" y="296815"/>
                  </a:lnTo>
                  <a:lnTo>
                    <a:pt x="840635" y="276786"/>
                  </a:lnTo>
                  <a:lnTo>
                    <a:pt x="798824" y="319655"/>
                  </a:lnTo>
                  <a:lnTo>
                    <a:pt x="828892" y="346546"/>
                  </a:lnTo>
                  <a:lnTo>
                    <a:pt x="863128" y="366492"/>
                  </a:lnTo>
                  <a:lnTo>
                    <a:pt x="903317" y="378895"/>
                  </a:lnTo>
                  <a:lnTo>
                    <a:pt x="951245" y="383162"/>
                  </a:lnTo>
                  <a:close/>
                </a:path>
                <a:path w="1598295" h="383539">
                  <a:moveTo>
                    <a:pt x="1336107" y="382633"/>
                  </a:moveTo>
                  <a:lnTo>
                    <a:pt x="1401202" y="362854"/>
                  </a:lnTo>
                  <a:lnTo>
                    <a:pt x="1428838" y="335971"/>
                  </a:lnTo>
                  <a:lnTo>
                    <a:pt x="1453596" y="295841"/>
                  </a:lnTo>
                  <a:lnTo>
                    <a:pt x="1598075" y="6351"/>
                  </a:lnTo>
                  <a:lnTo>
                    <a:pt x="1527688" y="6351"/>
                  </a:lnTo>
                  <a:lnTo>
                    <a:pt x="1426075" y="221745"/>
                  </a:lnTo>
                  <a:lnTo>
                    <a:pt x="1310702" y="6351"/>
                  </a:lnTo>
                  <a:lnTo>
                    <a:pt x="1237668" y="6351"/>
                  </a:lnTo>
                  <a:lnTo>
                    <a:pt x="1392205" y="286840"/>
                  </a:lnTo>
                  <a:lnTo>
                    <a:pt x="1377602" y="305852"/>
                  </a:lnTo>
                  <a:lnTo>
                    <a:pt x="1362304" y="318265"/>
                  </a:lnTo>
                  <a:lnTo>
                    <a:pt x="1347403" y="325021"/>
                  </a:lnTo>
                  <a:lnTo>
                    <a:pt x="1333990" y="327064"/>
                  </a:lnTo>
                  <a:lnTo>
                    <a:pt x="1322041" y="326435"/>
                  </a:lnTo>
                  <a:lnTo>
                    <a:pt x="1310637" y="324417"/>
                  </a:lnTo>
                  <a:lnTo>
                    <a:pt x="1299531" y="320812"/>
                  </a:lnTo>
                  <a:lnTo>
                    <a:pt x="1288475" y="315421"/>
                  </a:lnTo>
                  <a:lnTo>
                    <a:pt x="1263603" y="364111"/>
                  </a:lnTo>
                  <a:lnTo>
                    <a:pt x="1280066" y="371917"/>
                  </a:lnTo>
                  <a:lnTo>
                    <a:pt x="1297274" y="377738"/>
                  </a:lnTo>
                  <a:lnTo>
                    <a:pt x="1315772" y="381376"/>
                  </a:lnTo>
                  <a:lnTo>
                    <a:pt x="1336107" y="382633"/>
                  </a:lnTo>
                  <a:close/>
                </a:path>
              </a:pathLst>
            </a:custGeom>
            <a:ln w="7199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33120" y="3956597"/>
            <a:ext cx="2187719" cy="319166"/>
          </a:xfrm>
          <a:prstGeom prst="rect">
            <a:avLst/>
          </a:prstGeom>
        </p:spPr>
      </p:pic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245648" y="5074864"/>
            <a:ext cx="539315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Контакты: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Отдел сопровождения конкурсов и грантов, к. 208, тел. 9338890 (</a:t>
            </a:r>
            <a:r>
              <a:rPr lang="ru-RU" altLang="ru-RU" b="1" dirty="0" err="1">
                <a:solidFill>
                  <a:schemeClr val="bg1"/>
                </a:solidFill>
                <a:latin typeface="Arial" panose="020B0604020202020204" pitchFamily="34" charset="0"/>
              </a:rPr>
              <a:t>внутр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. 345)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630238" y="96838"/>
            <a:ext cx="7848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ОРГАНИЗАЦИИ-ГРАНТОДАТЕЛИ</a:t>
            </a:r>
          </a:p>
        </p:txBody>
      </p:sp>
      <p:sp>
        <p:nvSpPr>
          <p:cNvPr id="34" name="Стрелка вниз 33">
            <a:extLst>
              <a:ext uri="{FF2B5EF4-FFF2-40B4-BE49-F238E27FC236}"/>
            </a:extLst>
          </p:cNvPr>
          <p:cNvSpPr/>
          <p:nvPr/>
        </p:nvSpPr>
        <p:spPr>
          <a:xfrm>
            <a:off x="4207045" y="957003"/>
            <a:ext cx="358775" cy="223838"/>
          </a:xfrm>
          <a:prstGeom prst="downArrow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TextBox 8"/>
          <p:cNvSpPr txBox="1">
            <a:spLocks noChangeArrowheads="1"/>
          </p:cNvSpPr>
          <p:nvPr/>
        </p:nvSpPr>
        <p:spPr bwMode="auto">
          <a:xfrm>
            <a:off x="2188209" y="2187310"/>
            <a:ext cx="4364989" cy="338137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Российский научный фонд (РНФ)</a:t>
            </a:r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2188210" y="1247333"/>
            <a:ext cx="4364988" cy="338137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Arial" panose="020B0604020202020204" pitchFamily="34" charset="0"/>
              </a:rPr>
              <a:t>Минобрнауки России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2188211" y="3190433"/>
            <a:ext cx="4364988" cy="338137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Arial" panose="020B0604020202020204" pitchFamily="34" charset="0"/>
              </a:rPr>
              <a:t>Фонд «История Отечества»</a:t>
            </a:r>
          </a:p>
        </p:txBody>
      </p:sp>
      <p:sp>
        <p:nvSpPr>
          <p:cNvPr id="38" name="TextBox 12"/>
          <p:cNvSpPr txBox="1">
            <a:spLocks noChangeArrowheads="1"/>
          </p:cNvSpPr>
          <p:nvPr/>
        </p:nvSpPr>
        <p:spPr bwMode="auto">
          <a:xfrm>
            <a:off x="2188210" y="3692020"/>
            <a:ext cx="4364989" cy="338137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Arial" panose="020B0604020202020204" pitchFamily="34" charset="0"/>
              </a:rPr>
              <a:t>Фонд «Русский мир»</a:t>
            </a: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/>
        </p:nvSpPr>
        <p:spPr>
          <a:xfrm>
            <a:off x="2188209" y="1710475"/>
            <a:ext cx="4364989" cy="338137"/>
          </a:xfrm>
          <a:prstGeom prst="rect">
            <a:avLst/>
          </a:prstGeom>
          <a:solidFill>
            <a:srgbClr val="336699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-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по грантам Президента РФ</a:t>
            </a:r>
          </a:p>
        </p:txBody>
      </p: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2188211" y="4910163"/>
            <a:ext cx="4373742" cy="338554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ВОО «Русское географическое общество»</a:t>
            </a:r>
          </a:p>
        </p:txBody>
      </p:sp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179389" y="2393950"/>
            <a:ext cx="1649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ГОСУДАРСТВЕННЫЕ</a:t>
            </a:r>
          </a:p>
        </p:txBody>
      </p:sp>
      <p:sp>
        <p:nvSpPr>
          <p:cNvPr id="42" name="TextBox 34"/>
          <p:cNvSpPr txBox="1">
            <a:spLocks noChangeArrowheads="1"/>
          </p:cNvSpPr>
          <p:nvPr/>
        </p:nvSpPr>
        <p:spPr bwMode="auto">
          <a:xfrm>
            <a:off x="220664" y="5534025"/>
            <a:ext cx="1608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НЕГОСУДАРСТВЕННЫЕ</a:t>
            </a:r>
          </a:p>
        </p:txBody>
      </p:sp>
      <p:sp>
        <p:nvSpPr>
          <p:cNvPr id="43" name="Левая фигурная скобка 42">
            <a:extLst>
              <a:ext uri="{FF2B5EF4-FFF2-40B4-BE49-F238E27FC236}"/>
            </a:extLst>
          </p:cNvPr>
          <p:cNvSpPr/>
          <p:nvPr/>
        </p:nvSpPr>
        <p:spPr>
          <a:xfrm>
            <a:off x="1816260" y="1279348"/>
            <a:ext cx="296862" cy="3033712"/>
          </a:xfrm>
          <a:prstGeom prst="leftBrace">
            <a:avLst>
              <a:gd name="adj1" fmla="val 8333"/>
              <a:gd name="adj2" fmla="val 51320"/>
            </a:avLst>
          </a:prstGeom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Левая фигурная скобка 43">
            <a:extLst>
              <a:ext uri="{FF2B5EF4-FFF2-40B4-BE49-F238E27FC236}"/>
            </a:extLst>
          </p:cNvPr>
          <p:cNvSpPr/>
          <p:nvPr/>
        </p:nvSpPr>
        <p:spPr>
          <a:xfrm>
            <a:off x="1877832" y="5105400"/>
            <a:ext cx="263525" cy="1425575"/>
          </a:xfrm>
          <a:prstGeom prst="leftBrace">
            <a:avLst/>
          </a:prstGeom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авая фигурная скобка 44">
            <a:extLst>
              <a:ext uri="{FF2B5EF4-FFF2-40B4-BE49-F238E27FC236}"/>
            </a:extLst>
          </p:cNvPr>
          <p:cNvSpPr/>
          <p:nvPr/>
        </p:nvSpPr>
        <p:spPr>
          <a:xfrm>
            <a:off x="6628285" y="1350905"/>
            <a:ext cx="398463" cy="1057275"/>
          </a:xfrm>
          <a:prstGeom prst="rightBrace">
            <a:avLst/>
          </a:prstGeom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911375" y="1400844"/>
            <a:ext cx="1914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ВСЕ ОБЛАСТИ НАУЧНЫХ ЗНАНИЙ</a:t>
            </a:r>
          </a:p>
        </p:txBody>
      </p:sp>
      <p:sp>
        <p:nvSpPr>
          <p:cNvPr id="47" name="Правая фигурная скобка 46">
            <a:extLst>
              <a:ext uri="{FF2B5EF4-FFF2-40B4-BE49-F238E27FC236}"/>
            </a:extLst>
          </p:cNvPr>
          <p:cNvSpPr/>
          <p:nvPr/>
        </p:nvSpPr>
        <p:spPr>
          <a:xfrm>
            <a:off x="6659743" y="2743200"/>
            <a:ext cx="398463" cy="3787775"/>
          </a:xfrm>
          <a:prstGeom prst="rightBrace">
            <a:avLst/>
          </a:prstGeom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010400" y="3949700"/>
            <a:ext cx="1881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ОТДЕЛЬНЫЕ НАУЧНЫЕ ОБЛАСТИ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188210" y="2659227"/>
            <a:ext cx="4364989" cy="338137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Arial" panose="020B0604020202020204" pitchFamily="34" charset="0"/>
              </a:rPr>
              <a:t>Отраслевые Министерства</a:t>
            </a:r>
          </a:p>
        </p:txBody>
      </p:sp>
      <p:sp>
        <p:nvSpPr>
          <p:cNvPr id="50" name="TextBox 14"/>
          <p:cNvSpPr txBox="1">
            <a:spLocks noChangeArrowheads="1"/>
          </p:cNvSpPr>
          <p:nvPr/>
        </p:nvSpPr>
        <p:spPr bwMode="auto">
          <a:xfrm>
            <a:off x="2188211" y="5399673"/>
            <a:ext cx="4373742" cy="338554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Российское военно-историческое общество</a:t>
            </a:r>
          </a:p>
        </p:txBody>
      </p:sp>
      <p:sp>
        <p:nvSpPr>
          <p:cNvPr id="51" name="TextBox 12"/>
          <p:cNvSpPr txBox="1">
            <a:spLocks noChangeArrowheads="1"/>
          </p:cNvSpPr>
          <p:nvPr/>
        </p:nvSpPr>
        <p:spPr bwMode="auto">
          <a:xfrm>
            <a:off x="2188211" y="4194124"/>
            <a:ext cx="4364989" cy="338137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Arial" panose="020B0604020202020204" pitchFamily="34" charset="0"/>
              </a:rPr>
              <a:t>Фонд содействия инновациям</a:t>
            </a:r>
          </a:p>
        </p:txBody>
      </p:sp>
      <p:sp>
        <p:nvSpPr>
          <p:cNvPr id="52" name="TextBox 14"/>
          <p:cNvSpPr txBox="1">
            <a:spLocks noChangeArrowheads="1"/>
          </p:cNvSpPr>
          <p:nvPr/>
        </p:nvSpPr>
        <p:spPr bwMode="auto">
          <a:xfrm>
            <a:off x="2179458" y="5876925"/>
            <a:ext cx="4373742" cy="83185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</p:spTree>
    <p:extLst>
      <p:ext uri="{BB962C8B-B14F-4D97-AF65-F5344CB8AC3E}">
        <p14:creationId xmlns:p14="http://schemas.microsoft.com/office/powerpoint/2010/main" val="292804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426846" y="135813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ОБЛАСТИ НАУЧНЫХ ЗНАНИЙ</a:t>
            </a:r>
          </a:p>
        </p:txBody>
      </p:sp>
      <p:sp>
        <p:nvSpPr>
          <p:cNvPr id="17" name="Овал 16">
            <a:extLst>
              <a:ext uri="{FF2B5EF4-FFF2-40B4-BE49-F238E27FC236}"/>
            </a:extLst>
          </p:cNvPr>
          <p:cNvSpPr/>
          <p:nvPr/>
        </p:nvSpPr>
        <p:spPr>
          <a:xfrm>
            <a:off x="396684" y="1752600"/>
            <a:ext cx="3600450" cy="3313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>
            <a:extLst>
              <a:ext uri="{FF2B5EF4-FFF2-40B4-BE49-F238E27FC236}"/>
            </a:extLst>
          </p:cNvPr>
          <p:cNvSpPr/>
          <p:nvPr/>
        </p:nvSpPr>
        <p:spPr>
          <a:xfrm>
            <a:off x="4128896" y="3157537"/>
            <a:ext cx="444500" cy="503238"/>
          </a:xfrm>
          <a:prstGeom prst="rightArrow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4573396" y="758825"/>
            <a:ext cx="4248150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(01) математика, механика;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(02) физика и астрономия;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(03) химия и науки о материалах;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(04) биология;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(05) науки о Земле;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(07) инфокоммуникационные технологии и вычислительные системы;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(08) фундаментальные основы инженерных наук;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(09) история, археология, этнология и антропология;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(10) экономика;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(11) философия, политология, социология, правоведение, история науки и техники, </a:t>
            </a:r>
            <a:r>
              <a:rPr lang="ru-RU" alt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науковедение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(12) филология и искусствоведение;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(13) психология, фундаментальные проблемы образования, социальные проблемы здоровья и экологии человека;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(14) глобальные проблемы и международные отношения;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(15) фундаментальные основы медицинских наук;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(16) фундаментальные основы сельскохозяйственных наук.</a:t>
            </a:r>
          </a:p>
        </p:txBody>
      </p:sp>
      <p:sp>
        <p:nvSpPr>
          <p:cNvPr id="20" name="TextBox 19">
            <a:extLst>
              <a:ext uri="{FF2B5EF4-FFF2-40B4-BE49-F238E27FC236}"/>
            </a:extLst>
          </p:cNvPr>
          <p:cNvSpPr txBox="1"/>
          <p:nvPr/>
        </p:nvSpPr>
        <p:spPr>
          <a:xfrm>
            <a:off x="900113" y="2708275"/>
            <a:ext cx="30226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err="1">
                <a:solidFill>
                  <a:schemeClr val="bg1"/>
                </a:solidFill>
                <a:latin typeface="+mn-lt"/>
              </a:rPr>
              <a:t>Минобрнауки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России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Совет по грантам Президента РФ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РНФ</a:t>
            </a:r>
            <a:endParaRPr lang="ru-RU" dirty="0">
              <a:solidFill>
                <a:schemeClr val="bg1"/>
              </a:solidFill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180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>
            <a:extLst>
              <a:ext uri="{FF2B5EF4-FFF2-40B4-BE49-F238E27FC236}"/>
            </a:extLst>
          </p:cNvPr>
          <p:cNvSpPr txBox="1"/>
          <p:nvPr/>
        </p:nvSpPr>
        <p:spPr>
          <a:xfrm>
            <a:off x="900113" y="2708275"/>
            <a:ext cx="30226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err="1">
                <a:solidFill>
                  <a:schemeClr val="bg1"/>
                </a:solidFill>
                <a:latin typeface="+mn-lt"/>
              </a:rPr>
              <a:t>Минобрнауки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России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Совет по грантам Президента РФ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РНФ</a:t>
            </a:r>
            <a:endParaRPr lang="ru-RU" dirty="0">
              <a:solidFill>
                <a:schemeClr val="bg1"/>
              </a:solidFill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611188" y="13335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ОБЛАСТИ НАУЧНЫХ ЗНАНИЙ</a:t>
            </a:r>
          </a:p>
        </p:txBody>
      </p:sp>
      <p:sp>
        <p:nvSpPr>
          <p:cNvPr id="21" name="Овал 20">
            <a:extLst>
              <a:ext uri="{FF2B5EF4-FFF2-40B4-BE49-F238E27FC236}"/>
            </a:extLst>
          </p:cNvPr>
          <p:cNvSpPr/>
          <p:nvPr/>
        </p:nvSpPr>
        <p:spPr>
          <a:xfrm>
            <a:off x="468313" y="620713"/>
            <a:ext cx="2590800" cy="2016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792163" y="1314450"/>
            <a:ext cx="1943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Фонд «История Отечества»</a:t>
            </a:r>
          </a:p>
        </p:txBody>
      </p:sp>
      <p:sp>
        <p:nvSpPr>
          <p:cNvPr id="23" name="Стрелка вправо 22">
            <a:extLst>
              <a:ext uri="{FF2B5EF4-FFF2-40B4-BE49-F238E27FC236}"/>
            </a:extLst>
          </p:cNvPr>
          <p:cNvSpPr/>
          <p:nvPr/>
        </p:nvSpPr>
        <p:spPr>
          <a:xfrm>
            <a:off x="3163888" y="1314450"/>
            <a:ext cx="444500" cy="504825"/>
          </a:xfrm>
          <a:prstGeom prst="rightArrow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Box 23">
            <a:extLst>
              <a:ext uri="{FF2B5EF4-FFF2-40B4-BE49-F238E27FC236}"/>
            </a:extLst>
          </p:cNvPr>
          <p:cNvSpPr txBox="1"/>
          <p:nvPr/>
        </p:nvSpPr>
        <p:spPr>
          <a:xfrm>
            <a:off x="4105275" y="655638"/>
            <a:ext cx="47529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b="1" dirty="0">
                <a:latin typeface="+mn-lt"/>
              </a:rPr>
              <a:t>Исторические науки: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50" dirty="0">
                <a:latin typeface="+mn-lt"/>
              </a:rPr>
              <a:t>популяризация российской истории в Российской Федерации и за рубежом;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50" dirty="0">
                <a:latin typeface="+mn-lt"/>
              </a:rPr>
              <a:t> сохранение исторического наследия и традиций народов России;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50" dirty="0">
                <a:latin typeface="+mn-lt"/>
              </a:rPr>
              <a:t>поддержка программ исторического просвещения.</a:t>
            </a:r>
          </a:p>
        </p:txBody>
      </p:sp>
      <p:sp>
        <p:nvSpPr>
          <p:cNvPr id="25" name="Овал 24">
            <a:extLst>
              <a:ext uri="{FF2B5EF4-FFF2-40B4-BE49-F238E27FC236}"/>
            </a:extLst>
          </p:cNvPr>
          <p:cNvSpPr/>
          <p:nvPr/>
        </p:nvSpPr>
        <p:spPr>
          <a:xfrm>
            <a:off x="468313" y="2708275"/>
            <a:ext cx="2590800" cy="2016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790575" y="3392488"/>
            <a:ext cx="19446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Фонд «Русский мир»</a:t>
            </a:r>
          </a:p>
        </p:txBody>
      </p:sp>
      <p:sp>
        <p:nvSpPr>
          <p:cNvPr id="27" name="Стрелка вправо 26">
            <a:extLst>
              <a:ext uri="{FF2B5EF4-FFF2-40B4-BE49-F238E27FC236}"/>
            </a:extLst>
          </p:cNvPr>
          <p:cNvSpPr/>
          <p:nvPr/>
        </p:nvSpPr>
        <p:spPr>
          <a:xfrm>
            <a:off x="3154363" y="3392488"/>
            <a:ext cx="444500" cy="504825"/>
          </a:xfrm>
          <a:prstGeom prst="rightArrow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TextBox 27">
            <a:extLst>
              <a:ext uri="{FF2B5EF4-FFF2-40B4-BE49-F238E27FC236}"/>
            </a:extLst>
          </p:cNvPr>
          <p:cNvSpPr txBox="1"/>
          <p:nvPr/>
        </p:nvSpPr>
        <p:spPr>
          <a:xfrm>
            <a:off x="4165600" y="2625725"/>
            <a:ext cx="4932363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b="1" dirty="0">
                <a:latin typeface="+mn-lt"/>
              </a:rPr>
              <a:t>Проекты культурно-гуманитарной направленности: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50" dirty="0">
                <a:latin typeface="+mn-lt"/>
              </a:rPr>
              <a:t>проекты, ставящие своей целью популяризацию идей и ценностей Русского мира,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50" dirty="0">
                <a:latin typeface="+mn-lt"/>
              </a:rPr>
              <a:t>проекты, ставящие своей целью формирование за рубежом позитивного образа России и интереса к её современной жизни</a:t>
            </a:r>
          </a:p>
        </p:txBody>
      </p:sp>
      <p:sp>
        <p:nvSpPr>
          <p:cNvPr id="29" name="Овал 28">
            <a:extLst>
              <a:ext uri="{FF2B5EF4-FFF2-40B4-BE49-F238E27FC236}"/>
            </a:extLst>
          </p:cNvPr>
          <p:cNvSpPr/>
          <p:nvPr/>
        </p:nvSpPr>
        <p:spPr>
          <a:xfrm>
            <a:off x="468313" y="4795838"/>
            <a:ext cx="2590800" cy="2016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792163" y="5387975"/>
            <a:ext cx="1944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Фонд содействия инновациям</a:t>
            </a:r>
          </a:p>
        </p:txBody>
      </p:sp>
      <p:sp>
        <p:nvSpPr>
          <p:cNvPr id="31" name="Стрелка вправо 30">
            <a:extLst>
              <a:ext uri="{FF2B5EF4-FFF2-40B4-BE49-F238E27FC236}"/>
            </a:extLst>
          </p:cNvPr>
          <p:cNvSpPr/>
          <p:nvPr/>
        </p:nvSpPr>
        <p:spPr>
          <a:xfrm>
            <a:off x="3200400" y="5597525"/>
            <a:ext cx="444500" cy="504825"/>
          </a:xfrm>
          <a:prstGeom prst="rightArrow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4175125" y="5280025"/>
            <a:ext cx="47529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+mn-lt"/>
              </a:rPr>
              <a:t>Организация мероприятий по вовлечению школьников и молодежи в научную, научно-техническую, инновационную и предпринимательскую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6370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Овал 14">
            <a:extLst>
              <a:ext uri="{FF2B5EF4-FFF2-40B4-BE49-F238E27FC236}"/>
            </a:extLst>
          </p:cNvPr>
          <p:cNvSpPr/>
          <p:nvPr/>
        </p:nvSpPr>
        <p:spPr>
          <a:xfrm>
            <a:off x="323850" y="1123950"/>
            <a:ext cx="2590800" cy="2016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14363" y="182563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ОБЛАСТИ НАУЧНЫХ ЗНАНИЙ</a:t>
            </a: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250825" y="1717675"/>
            <a:ext cx="27352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ВОО «Русское географическое общество»</a:t>
            </a:r>
          </a:p>
        </p:txBody>
      </p:sp>
      <p:sp>
        <p:nvSpPr>
          <p:cNvPr id="23" name="Стрелка вправо 22">
            <a:extLst>
              <a:ext uri="{FF2B5EF4-FFF2-40B4-BE49-F238E27FC236}"/>
            </a:extLst>
          </p:cNvPr>
          <p:cNvSpPr/>
          <p:nvPr/>
        </p:nvSpPr>
        <p:spPr>
          <a:xfrm>
            <a:off x="3059113" y="1881188"/>
            <a:ext cx="442912" cy="503237"/>
          </a:xfrm>
          <a:prstGeom prst="rightArrow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Box 23">
            <a:extLst>
              <a:ext uri="{FF2B5EF4-FFF2-40B4-BE49-F238E27FC236}"/>
            </a:extLst>
          </p:cNvPr>
          <p:cNvSpPr txBox="1"/>
          <p:nvPr/>
        </p:nvSpPr>
        <p:spPr>
          <a:xfrm>
            <a:off x="3609975" y="766763"/>
            <a:ext cx="5446713" cy="282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b="1" dirty="0">
                <a:latin typeface="+mn-lt"/>
              </a:rPr>
              <a:t>Проекты в области истории и географии: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- Проведение географических исследований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- Организация экспедиций и путешествий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- </a:t>
            </a:r>
            <a:r>
              <a:rPr lang="ru-RU" sz="1600" dirty="0" err="1">
                <a:latin typeface="+mn-lt"/>
              </a:rPr>
              <a:t>Экогеографическое</a:t>
            </a:r>
            <a:r>
              <a:rPr lang="ru-RU" sz="1600" dirty="0">
                <a:latin typeface="+mn-lt"/>
              </a:rPr>
              <a:t> просвещение, в том числе школьная география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- Издательская работа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- Сохранение природного и историко-культурного наследия России, в том числе в рамках программ ЮНЕСКО*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- Сохранение объектов живой природы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- Молодёжные проекты</a:t>
            </a:r>
          </a:p>
        </p:txBody>
      </p:sp>
      <p:sp>
        <p:nvSpPr>
          <p:cNvPr id="25" name="Овал 24">
            <a:extLst>
              <a:ext uri="{FF2B5EF4-FFF2-40B4-BE49-F238E27FC236}"/>
            </a:extLst>
          </p:cNvPr>
          <p:cNvSpPr/>
          <p:nvPr/>
        </p:nvSpPr>
        <p:spPr>
          <a:xfrm>
            <a:off x="323850" y="4202113"/>
            <a:ext cx="2590800" cy="2016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337366" y="4747418"/>
            <a:ext cx="2735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Российское военно-историческое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общество</a:t>
            </a:r>
          </a:p>
        </p:txBody>
      </p:sp>
      <p:sp>
        <p:nvSpPr>
          <p:cNvPr id="27" name="Стрелка вправо 26">
            <a:extLst>
              <a:ext uri="{FF2B5EF4-FFF2-40B4-BE49-F238E27FC236}"/>
            </a:extLst>
          </p:cNvPr>
          <p:cNvSpPr/>
          <p:nvPr/>
        </p:nvSpPr>
        <p:spPr>
          <a:xfrm>
            <a:off x="3076575" y="4957763"/>
            <a:ext cx="442913" cy="503237"/>
          </a:xfrm>
          <a:prstGeom prst="rightArrow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TextBox 27">
            <a:extLst>
              <a:ext uri="{FF2B5EF4-FFF2-40B4-BE49-F238E27FC236}"/>
            </a:extLst>
          </p:cNvPr>
          <p:cNvSpPr txBox="1"/>
          <p:nvPr/>
        </p:nvSpPr>
        <p:spPr>
          <a:xfrm>
            <a:off x="3609975" y="3590925"/>
            <a:ext cx="5534025" cy="3338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b="1" dirty="0">
                <a:latin typeface="+mn-lt"/>
              </a:rPr>
              <a:t>Проекты в области военно-исторической тематики: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- проекты в сфере военно-исторической науки;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- музейно-выставочные и экспозиционные проекты военно-исторической и современной военной тематики;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- проекты по реализации мероприятий военно-патриотического воспитания и исторического образования в рамках проведения детских военно-исторических лагерей;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- проекты по организации и проведению военно-исторических фестивалей;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- проекты по осуществлению военно-археологической и поисковой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58071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614363" y="182563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70C0"/>
                </a:solidFill>
                <a:latin typeface="Arial" panose="020B0604020202020204" pitchFamily="34" charset="0"/>
              </a:rPr>
              <a:t>ОБЛАСТИ НАУЧНЫХ ЗНАНИЙ</a:t>
            </a:r>
          </a:p>
        </p:txBody>
      </p:sp>
      <p:sp>
        <p:nvSpPr>
          <p:cNvPr id="21" name="Овал 20">
            <a:extLst>
              <a:ext uri="{FF2B5EF4-FFF2-40B4-BE49-F238E27FC236}"/>
            </a:extLst>
          </p:cNvPr>
          <p:cNvSpPr/>
          <p:nvPr/>
        </p:nvSpPr>
        <p:spPr>
          <a:xfrm>
            <a:off x="179388" y="1773238"/>
            <a:ext cx="3097212" cy="2665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23" name="Стрелка вправо 22">
            <a:extLst>
              <a:ext uri="{FF2B5EF4-FFF2-40B4-BE49-F238E27FC236}"/>
            </a:extLst>
          </p:cNvPr>
          <p:cNvSpPr/>
          <p:nvPr/>
        </p:nvSpPr>
        <p:spPr>
          <a:xfrm>
            <a:off x="3348038" y="2852738"/>
            <a:ext cx="442912" cy="503237"/>
          </a:xfrm>
          <a:prstGeom prst="rightArrow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Box 23">
            <a:extLst>
              <a:ext uri="{FF2B5EF4-FFF2-40B4-BE49-F238E27FC236}"/>
            </a:extLst>
          </p:cNvPr>
          <p:cNvSpPr txBox="1"/>
          <p:nvPr/>
        </p:nvSpPr>
        <p:spPr>
          <a:xfrm>
            <a:off x="3779838" y="836613"/>
            <a:ext cx="5184775" cy="5040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b="1" dirty="0">
                <a:latin typeface="+mn-lt"/>
              </a:rPr>
              <a:t>Экономические науки: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charset="0"/>
              </a:rPr>
              <a:t>- Роль государства и его институтов в экономике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charset="0"/>
              </a:rPr>
              <a:t>- Развитие экономики знаний и цифровой экономики,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charset="0"/>
              </a:rPr>
              <a:t>- Уровень жизни и социальные реформы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charset="0"/>
              </a:rPr>
              <a:t>- Макроэкономика и финансовые рынки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charset="0"/>
              </a:rPr>
              <a:t>- Экономика предприятия и корпоративное управление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charset="0"/>
              </a:rPr>
              <a:t>- Информационные технологии в экономике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charset="0"/>
              </a:rPr>
              <a:t>- Глобализация и экономика России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charset="0"/>
              </a:rPr>
              <a:t>- Экономика естественных монополий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charset="0"/>
              </a:rPr>
              <a:t>- Современные направления экономической теории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charset="0"/>
              </a:rPr>
              <a:t>- Методология и методика разработки экономико-математических и эконометрических моделей.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charset="0"/>
              </a:rPr>
              <a:t>- Научно-методические вопросы внедрения </a:t>
            </a:r>
            <a:r>
              <a:rPr lang="ru-RU" sz="1600" dirty="0" err="1">
                <a:latin typeface="Arial" charset="0"/>
              </a:rPr>
              <a:t>компетентностного</a:t>
            </a:r>
            <a:r>
              <a:rPr lang="ru-RU" sz="1600" dirty="0">
                <a:latin typeface="Arial" charset="0"/>
              </a:rPr>
              <a:t> подхода в систему кадрового обеспечения процесса модернизации российской экономики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charset="0"/>
              </a:rPr>
              <a:t>- Экономическая наука и экономическое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414975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2205038"/>
            <a:ext cx="23764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научный фонд экономических исследований имени академика Н.П. Федоренко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635000" y="1023393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chemeClr val="accent1"/>
                </a:solidFill>
                <a:latin typeface="Arial" panose="020B0604020202020204" pitchFamily="34" charset="0"/>
              </a:rPr>
              <a:t>НА КАКИЕ НАУЧНЫЕ ПРОЕКТЫ ВЫДЕЛЯЮТСЯ ГРАНТЫ?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533400" y="2314031"/>
            <a:ext cx="80946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b="1">
                <a:solidFill>
                  <a:schemeClr val="tx1"/>
                </a:solidFill>
                <a:latin typeface="Arial" panose="020B0604020202020204" pitchFamily="34" charset="0"/>
              </a:rPr>
              <a:t>Проекты проведения фундаментальных научных исследований 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(грантодатели: Министерство науки и высшего образования РФ, Российский научный фонд (РНФ), Совет по грантам Президента РФ) </a:t>
            </a:r>
            <a:r>
              <a:rPr lang="ru-RU" altLang="ru-RU" b="1">
                <a:solidFill>
                  <a:srgbClr val="FF0000"/>
                </a:solidFill>
                <a:latin typeface="Arial" panose="020B0604020202020204" pitchFamily="34" charset="0"/>
              </a:rPr>
              <a:t>– 90% всех грантов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b="1">
                <a:solidFill>
                  <a:schemeClr val="tx1"/>
                </a:solidFill>
                <a:latin typeface="Arial" panose="020B0604020202020204" pitchFamily="34" charset="0"/>
              </a:rPr>
              <a:t>Проекты проведения научных мероприятий 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(грантодатели: Фонд «История Отечества», Фонд «Русский мир», Фонд содействия инновациям, Российское военно-историческое общество)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b="1">
                <a:solidFill>
                  <a:schemeClr val="tx1"/>
                </a:solidFill>
                <a:latin typeface="Arial" panose="020B0604020202020204" pitchFamily="34" charset="0"/>
              </a:rPr>
              <a:t>Проекты издания научных трудов 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(грантодатели: Фонд «История Отечества», Фонд «Русский мир», ВОО «Русское географическое общество»)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b="1">
                <a:solidFill>
                  <a:schemeClr val="tx1"/>
                </a:solidFill>
                <a:latin typeface="Arial" panose="020B0604020202020204" pitchFamily="34" charset="0"/>
              </a:rPr>
              <a:t>Проекты проведения прикладных научных исследований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 (грантодатели: Министерство науки и высшего образования РФ, Совет по грантам Президента РФ, Фонд «Русский мир», ВОО «Русское географическое общество», Российское военно-историческое общество, отраслевые Министерства)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28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3119</Words>
  <Application>Microsoft Office PowerPoint</Application>
  <PresentationFormat>Экран (4:3)</PresentationFormat>
  <Paragraphs>396</Paragraphs>
  <Slides>30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Times New Roman</vt:lpstr>
      <vt:lpstr>Trebuchet MS</vt:lpstr>
      <vt:lpstr>Wingdings</vt:lpstr>
      <vt:lpstr>Wingdings 3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белый.cdr</dc:title>
  <dc:creator>Степанов Евгений Сергеевич</dc:creator>
  <cp:lastModifiedBy>Плаксина Ирина Анатольевна</cp:lastModifiedBy>
  <cp:revision>9</cp:revision>
  <dcterms:created xsi:type="dcterms:W3CDTF">2021-05-17T13:58:08Z</dcterms:created>
  <dcterms:modified xsi:type="dcterms:W3CDTF">2022-08-29T07:57:36Z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2021-05-17T00:00:00Z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2021-05-17T00:00:00Z</vt:filetime>
  </property>
</Properties>
</file>