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58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32F9-A5E1-4AFA-8536-DF3F2FF5C643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FE1AF-8F66-4B4C-A920-392973DE0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92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2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7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7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FE1AF-8F66-4B4C-A920-392973DE00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9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315200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Типичные ошибки в заявках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+mn-lt"/>
                <a:cs typeface="+mn-lt"/>
              </a:rPr>
              <a:t>н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ea typeface="+mn-lt"/>
                <a:cs typeface="+mn-lt"/>
              </a:rPr>
              <a:t>а конкурсы грантов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11669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Начальник отдела сопровождения конкурсов и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грантов</a:t>
            </a: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Плаксина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</a:rPr>
              <a:t>И.А.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69212AFF-4D85-4876-B93E-B357A421C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57502"/>
              </p:ext>
            </p:extLst>
          </p:nvPr>
        </p:nvGraphicFramePr>
        <p:xfrm>
          <a:off x="304800" y="1143000"/>
          <a:ext cx="8610601" cy="4859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1577">
                  <a:extLst>
                    <a:ext uri="{9D8B030D-6E8A-4147-A177-3AD203B41FA5}">
                      <a16:colId xmlns="" xmlns:a16="http://schemas.microsoft.com/office/drawing/2014/main" val="1465890863"/>
                    </a:ext>
                  </a:extLst>
                </a:gridCol>
                <a:gridCol w="3981300">
                  <a:extLst>
                    <a:ext uri="{9D8B030D-6E8A-4147-A177-3AD203B41FA5}">
                      <a16:colId xmlns="" xmlns:a16="http://schemas.microsoft.com/office/drawing/2014/main" val="4288065962"/>
                    </a:ext>
                  </a:extLst>
                </a:gridCol>
                <a:gridCol w="3877724">
                  <a:extLst>
                    <a:ext uri="{9D8B030D-6E8A-4147-A177-3AD203B41FA5}">
                      <a16:colId xmlns="" xmlns:a16="http://schemas.microsoft.com/office/drawing/2014/main" val="257244499"/>
                    </a:ext>
                  </a:extLst>
                </a:gridCol>
              </a:tblGrid>
              <a:tr h="468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ошибки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1394575"/>
                  </a:ext>
                </a:extLst>
              </a:tr>
              <a:tr h="1195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публикаций в изданиях, индексируемых в базах данных </a:t>
                      </a:r>
                      <a:r>
                        <a:rPr lang="en-US" sz="1600" dirty="0">
                          <a:effectLst/>
                        </a:rPr>
                        <a:t>Web of Science</a:t>
                      </a:r>
                      <a:r>
                        <a:rPr lang="ru-RU" sz="1600" dirty="0">
                          <a:effectLst/>
                        </a:rPr>
                        <a:t> и </a:t>
                      </a:r>
                      <a:r>
                        <a:rPr lang="en-US" sz="1600" dirty="0">
                          <a:effectLst/>
                        </a:rPr>
                        <a:t>Scopus</a:t>
                      </a:r>
                      <a:r>
                        <a:rPr lang="ru-RU" sz="1600" dirty="0">
                          <a:effectLst/>
                        </a:rPr>
                        <a:t> за последние 5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«Входной» критерий в РНФ: отсутствие необходимого количества публикаций влечет </a:t>
                      </a:r>
                      <a:r>
                        <a:rPr lang="ru-RU" sz="1600" b="1" dirty="0">
                          <a:effectLst/>
                        </a:rPr>
                        <a:t>отклонение заявки</a:t>
                      </a:r>
                      <a:r>
                        <a:rPr lang="ru-RU" sz="1600" dirty="0">
                          <a:effectLst/>
                        </a:rPr>
                        <a:t>. Отсутствуют публикации из </a:t>
                      </a:r>
                      <a:r>
                        <a:rPr lang="en-US" sz="1600" dirty="0">
                          <a:effectLst/>
                        </a:rPr>
                        <a:t>Q</a:t>
                      </a:r>
                      <a:r>
                        <a:rPr lang="ru-RU" sz="1600" dirty="0">
                          <a:effectLst/>
                        </a:rPr>
                        <a:t>1 и </a:t>
                      </a:r>
                      <a:r>
                        <a:rPr lang="en-US" sz="1600" dirty="0">
                          <a:effectLst/>
                        </a:rPr>
                        <a:t>Q2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60871166"/>
                  </a:ext>
                </a:extLst>
              </a:tr>
              <a:tr h="95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научных публикаций руководителя проекта (за последние 5 лет)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Публикации в изданиях низкого квартиля, только в изданиях ВАК и РИНЦ, отсутствие публикаций </a:t>
                      </a:r>
                      <a:r>
                        <a:rPr lang="ru-RU" sz="1600" b="1" dirty="0">
                          <a:effectLst/>
                        </a:rPr>
                        <a:t>по тематике подаваемой заявки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0933022"/>
                  </a:ext>
                </a:extLst>
              </a:tr>
              <a:tr h="95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Опыт руководства научными проектами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 руководства научными проектами, в т.ч. поддержанными фондами и зарубежными организациями.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9806849"/>
                  </a:ext>
                </a:extLst>
              </a:tr>
              <a:tr h="95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Опыт образовательной деятельности руководителя проекта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 аспирантов, защищенных кандидатов наук, отсутствие разработки и чтения новых образовательных курсов в российских и зарубежных вузах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6256452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EE37DF15-09EA-4BD0-BA53-ED0442C4ADE5}"/>
              </a:ext>
            </a:extLst>
          </p:cNvPr>
          <p:cNvSpPr txBox="1">
            <a:spLocks/>
          </p:cNvSpPr>
          <p:nvPr/>
        </p:nvSpPr>
        <p:spPr>
          <a:xfrm>
            <a:off x="1524000" y="180989"/>
            <a:ext cx="5562599" cy="4434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0" dirty="0" smtClean="0">
                <a:solidFill>
                  <a:srgbClr val="C00000"/>
                </a:solidFill>
              </a:rPr>
              <a:t>Требования к руководителю проекта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0AB56F53-EBF9-4CA3-A3D9-886BBD92466E}"/>
              </a:ext>
            </a:extLst>
          </p:cNvPr>
          <p:cNvSpPr txBox="1">
            <a:spLocks/>
          </p:cNvSpPr>
          <p:nvPr/>
        </p:nvSpPr>
        <p:spPr>
          <a:xfrm>
            <a:off x="990600" y="180989"/>
            <a:ext cx="8911687" cy="128089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0" dirty="0" smtClean="0">
                <a:solidFill>
                  <a:srgbClr val="C00000"/>
                </a:solidFill>
              </a:rPr>
              <a:t>Требования к содержанию проекта. Часть 1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3568AA33-DBF9-4F19-B3CD-DF246876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5662"/>
              </p:ext>
            </p:extLst>
          </p:nvPr>
        </p:nvGraphicFramePr>
        <p:xfrm>
          <a:off x="457201" y="1286643"/>
          <a:ext cx="8458200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275">
                  <a:extLst>
                    <a:ext uri="{9D8B030D-6E8A-4147-A177-3AD203B41FA5}">
                      <a16:colId xmlns="" xmlns:a16="http://schemas.microsoft.com/office/drawing/2014/main" val="1276460164"/>
                    </a:ext>
                  </a:extLst>
                </a:gridCol>
                <a:gridCol w="2499710">
                  <a:extLst>
                    <a:ext uri="{9D8B030D-6E8A-4147-A177-3AD203B41FA5}">
                      <a16:colId xmlns="" xmlns:a16="http://schemas.microsoft.com/office/drawing/2014/main" val="2423078169"/>
                    </a:ext>
                  </a:extLst>
                </a:gridCol>
                <a:gridCol w="5220215">
                  <a:extLst>
                    <a:ext uri="{9D8B030D-6E8A-4147-A177-3AD203B41FA5}">
                      <a16:colId xmlns="" xmlns:a16="http://schemas.microsoft.com/office/drawing/2014/main" val="1654307001"/>
                    </a:ext>
                  </a:extLst>
                </a:gridCol>
              </a:tblGrid>
              <a:tr h="147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ошибки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extLst>
                  <a:ext uri="{0D108BD9-81ED-4DB2-BD59-A6C34878D82A}">
                    <a16:rowId xmlns="" xmlns:a16="http://schemas.microsoft.com/office/drawing/2014/main" val="3012344488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Направленность исследования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Исследование носит исключительно прикладной характер (РФФИ поддерживает фундаментальные исследования, РНФ – фундаментальные и поисковые)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extLst>
                  <a:ext uri="{0D108BD9-81ED-4DB2-BD59-A6C34878D82A}">
                    <a16:rowId xmlns="" xmlns:a16="http://schemas.microsoft.com/office/drawing/2014/main" val="250468450"/>
                  </a:ext>
                </a:extLst>
              </a:tr>
              <a:tr h="619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Конкретная научная проблема и задача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Научная проблема, на решение которой направлен проект, сформулирована размыто, научная задача не соответствует научной проблеме.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extLst>
                  <a:ext uri="{0D108BD9-81ED-4DB2-BD59-A6C34878D82A}">
                    <a16:rowId xmlns="" xmlns:a16="http://schemas.microsoft.com/office/drawing/2014/main" val="357058265"/>
                  </a:ext>
                </a:extLst>
              </a:tr>
              <a:tr h="109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научной значимости и актуальности тематики проекта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Тематика проекта не соответствует «большим вызовам» Стратегии НТР РФ, тематика проекта не соответствует отрасли знания (по Классификатору фонда), проект не содержит элементов научной новизны или имеет много аналогов.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extLst>
                  <a:ext uri="{0D108BD9-81ED-4DB2-BD59-A6C34878D82A}">
                    <a16:rowId xmlns="" xmlns:a16="http://schemas.microsoft.com/office/drawing/2014/main" val="2150178652"/>
                  </a:ext>
                </a:extLst>
              </a:tr>
              <a:tr h="1249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Предлагаемые методы и подходы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Отсутствует обоснование применения предлагаемых методов для решения поставленных задач (увязка методов с задачами), отсутствует детальное описание предлагаемых методов, предлагаемые методы традиционны (не предложены новые методы для решения поставленных задач).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37" marR="51337" marT="0" marB="0"/>
                </a:tc>
                <a:extLst>
                  <a:ext uri="{0D108BD9-81ED-4DB2-BD59-A6C34878D82A}">
                    <a16:rowId xmlns="" xmlns:a16="http://schemas.microsoft.com/office/drawing/2014/main" val="21635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1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FDCD759-4079-4AFA-8606-E4ADB7850E97}"/>
              </a:ext>
            </a:extLst>
          </p:cNvPr>
          <p:cNvSpPr txBox="1">
            <a:spLocks/>
          </p:cNvSpPr>
          <p:nvPr/>
        </p:nvSpPr>
        <p:spPr>
          <a:xfrm>
            <a:off x="1397392" y="171300"/>
            <a:ext cx="8911687" cy="128089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0" dirty="0" smtClean="0">
                <a:solidFill>
                  <a:srgbClr val="C00000"/>
                </a:solidFill>
              </a:rPr>
              <a:t>Требования к содержанию проекта. Часть 2</a:t>
            </a:r>
            <a:endParaRPr lang="ru-RU" sz="2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="" xmlns:a16="http://schemas.microsoft.com/office/drawing/2014/main" id="{BC39D654-206C-47D5-928F-FC59793EF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41385"/>
              </p:ext>
            </p:extLst>
          </p:nvPr>
        </p:nvGraphicFramePr>
        <p:xfrm>
          <a:off x="423986" y="1515426"/>
          <a:ext cx="8491414" cy="3997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174">
                  <a:extLst>
                    <a:ext uri="{9D8B030D-6E8A-4147-A177-3AD203B41FA5}">
                      <a16:colId xmlns="" xmlns:a16="http://schemas.microsoft.com/office/drawing/2014/main" val="369147816"/>
                    </a:ext>
                  </a:extLst>
                </a:gridCol>
                <a:gridCol w="2575940">
                  <a:extLst>
                    <a:ext uri="{9D8B030D-6E8A-4147-A177-3AD203B41FA5}">
                      <a16:colId xmlns="" xmlns:a16="http://schemas.microsoft.com/office/drawing/2014/main" val="805763729"/>
                    </a:ext>
                  </a:extLst>
                </a:gridCol>
                <a:gridCol w="5174300">
                  <a:extLst>
                    <a:ext uri="{9D8B030D-6E8A-4147-A177-3AD203B41FA5}">
                      <a16:colId xmlns="" xmlns:a16="http://schemas.microsoft.com/office/drawing/2014/main" val="2740118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ошибки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464512327"/>
                  </a:ext>
                </a:extLst>
              </a:tr>
              <a:tr h="143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Современное состояние исследований по проблематике проекта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Отсутствует детальное описание современных научных исследований по проблематике проекта с выделением основных направлений, указанием авторов, научных школ и т.д. и ссылками на их труды. Отсутствует детальный анализ мировых научных конкурентов.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1202492974"/>
                  </a:ext>
                </a:extLst>
              </a:tr>
              <a:tr h="816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 проекта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 работ не детализирован по годам и по участникам коллектива, носит слишком общий характер. План проекта не увязан с задачами проекта.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3241438641"/>
                  </a:ext>
                </a:extLst>
              </a:tr>
              <a:tr h="143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Ожидаемые результаты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Ожидаемые результаты не конкретизированы, не увязаны с поставленными задачами, не указаны способы их обнародования (количество статей, монографий и т.д.). Ожидаемые результаты не соответствуют мировому уровню исследований.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3122419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04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84869DAB-280F-4C29-B2D8-764226E6CA6D}"/>
              </a:ext>
            </a:extLst>
          </p:cNvPr>
          <p:cNvSpPr txBox="1">
            <a:spLocks/>
          </p:cNvSpPr>
          <p:nvPr/>
        </p:nvSpPr>
        <p:spPr>
          <a:xfrm>
            <a:off x="990600" y="235702"/>
            <a:ext cx="8911687" cy="128089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0" dirty="0" smtClean="0">
                <a:solidFill>
                  <a:srgbClr val="C00000"/>
                </a:solidFill>
              </a:rPr>
              <a:t>Требования к содержанию проекта. Часть 3</a:t>
            </a:r>
            <a:endParaRPr lang="ru-RU" sz="2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4B16606F-E9E0-4408-A633-20868B7D2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21584"/>
              </p:ext>
            </p:extLst>
          </p:nvPr>
        </p:nvGraphicFramePr>
        <p:xfrm>
          <a:off x="533400" y="1279236"/>
          <a:ext cx="8381999" cy="4861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623">
                  <a:extLst>
                    <a:ext uri="{9D8B030D-6E8A-4147-A177-3AD203B41FA5}">
                      <a16:colId xmlns="" xmlns:a16="http://schemas.microsoft.com/office/drawing/2014/main" val="3908410307"/>
                    </a:ext>
                  </a:extLst>
                </a:gridCol>
                <a:gridCol w="3875602">
                  <a:extLst>
                    <a:ext uri="{9D8B030D-6E8A-4147-A177-3AD203B41FA5}">
                      <a16:colId xmlns="" xmlns:a16="http://schemas.microsoft.com/office/drawing/2014/main" val="1198856102"/>
                    </a:ext>
                  </a:extLst>
                </a:gridCol>
                <a:gridCol w="3774774">
                  <a:extLst>
                    <a:ext uri="{9D8B030D-6E8A-4147-A177-3AD203B41FA5}">
                      <a16:colId xmlns="" xmlns:a16="http://schemas.microsoft.com/office/drawing/2014/main" val="687060514"/>
                    </a:ext>
                  </a:extLst>
                </a:gridCol>
              </a:tblGrid>
              <a:tr h="461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ошибки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73220350"/>
                  </a:ext>
                </a:extLst>
              </a:tr>
              <a:tr h="93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Возможность практического использования запланированных результатов проекта в экономике и социальной сфере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Возможность практического применения не обоснована или не очевидна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63063245"/>
                  </a:ext>
                </a:extLst>
              </a:tr>
              <a:tr h="93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Запрашиваемый объем финансирования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Запрашиваемый объем финансирования завышен: объем работ не соответствует объему финансирования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71849950"/>
                  </a:ext>
                </a:extLst>
              </a:tr>
              <a:tr h="117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Командировки, приобретение оборудования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Командировки не детализированы и не обоснованы. Планируемое приобретение оборудования не обосновано с точки зрения решения поставленных задач.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66454187"/>
                  </a:ext>
                </a:extLst>
              </a:tr>
              <a:tr h="938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Оформление заявки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Большое количество ошибок и опечаток, большое количество сложных предложений, наличие плагиата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85609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8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790575" y="3392488"/>
            <a:ext cx="19446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«Русский мир»</a:t>
            </a: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792163" y="5387975"/>
            <a:ext cx="1944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Фонд содействия инновациям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3172ACAD-2764-4DDB-B8AC-4B1B4C67CAF6}"/>
              </a:ext>
            </a:extLst>
          </p:cNvPr>
          <p:cNvSpPr txBox="1">
            <a:spLocks/>
          </p:cNvSpPr>
          <p:nvPr/>
        </p:nvSpPr>
        <p:spPr>
          <a:xfrm>
            <a:off x="1143000" y="250066"/>
            <a:ext cx="8911687" cy="128089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0" dirty="0" smtClean="0">
                <a:solidFill>
                  <a:srgbClr val="C00000"/>
                </a:solidFill>
              </a:rPr>
              <a:t>Потенциал научного коллектива. Часть 1</a:t>
            </a:r>
            <a:endParaRPr lang="ru-RU" sz="2200" b="1" kern="0" dirty="0">
              <a:solidFill>
                <a:srgbClr val="C00000"/>
              </a:solidFill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1AB8FE7B-9467-429E-B36D-B1AA683B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58270"/>
              </p:ext>
            </p:extLst>
          </p:nvPr>
        </p:nvGraphicFramePr>
        <p:xfrm>
          <a:off x="533401" y="1300334"/>
          <a:ext cx="8292500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812">
                  <a:extLst>
                    <a:ext uri="{9D8B030D-6E8A-4147-A177-3AD203B41FA5}">
                      <a16:colId xmlns="" xmlns:a16="http://schemas.microsoft.com/office/drawing/2014/main" val="3646682552"/>
                    </a:ext>
                  </a:extLst>
                </a:gridCol>
                <a:gridCol w="3240568">
                  <a:extLst>
                    <a:ext uri="{9D8B030D-6E8A-4147-A177-3AD203B41FA5}">
                      <a16:colId xmlns="" xmlns:a16="http://schemas.microsoft.com/office/drawing/2014/main" val="1447637282"/>
                    </a:ext>
                  </a:extLst>
                </a:gridCol>
                <a:gridCol w="4328120">
                  <a:extLst>
                    <a:ext uri="{9D8B030D-6E8A-4147-A177-3AD203B41FA5}">
                      <a16:colId xmlns="" xmlns:a16="http://schemas.microsoft.com/office/drawing/2014/main" val="866038308"/>
                    </a:ext>
                  </a:extLst>
                </a:gridCol>
              </a:tblGrid>
              <a:tr h="194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ошибки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2474442349"/>
                  </a:ext>
                </a:extLst>
              </a:tr>
              <a:tr h="1852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Научный задел коллектива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 у членов научного коллектива публикаций по тематике проекта; не у всех членов научного коллектива есть публикации; публикации членов коллектива представлены только в изданиях РИНЦ и материалах конференций.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Отсутствие описания разработанных ранее подходов, методик и т.д.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676156334"/>
                  </a:ext>
                </a:extLst>
              </a:tr>
              <a:tr h="816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материально-технической базы, информационных и иных ресурсов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Отсутствует детальное описание материально-технической базы и информационных ресурсов, не обоснована адекватность применения ресурсов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3060753541"/>
                  </a:ext>
                </a:extLst>
              </a:tr>
              <a:tr h="102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Привлечение к выполнению проекта молодых специалистов, аспирантов, студентов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 составе научного коллектива отсутствуют молодые специалисты, аспиранты, студенты (</a:t>
                      </a:r>
                      <a:r>
                        <a:rPr lang="ru-RU" sz="1600" b="1" dirty="0">
                          <a:effectLst/>
                        </a:rPr>
                        <a:t>для РНФ – «входной критерий»</a:t>
                      </a:r>
                      <a:r>
                        <a:rPr lang="ru-RU" sz="1600" dirty="0">
                          <a:effectLst/>
                        </a:rPr>
                        <a:t>: не менее 50% - члены в возрасте до 39 лет)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95" marR="67595" marT="0" marB="0"/>
                </a:tc>
                <a:extLst>
                  <a:ext uri="{0D108BD9-81ED-4DB2-BD59-A6C34878D82A}">
                    <a16:rowId xmlns="" xmlns:a16="http://schemas.microsoft.com/office/drawing/2014/main" val="262815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0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71039" y="538085"/>
            <a:ext cx="360045" cy="352425"/>
            <a:chOff x="5971039" y="538085"/>
            <a:chExt cx="360045" cy="352425"/>
          </a:xfrm>
        </p:grpSpPr>
        <p:sp>
          <p:nvSpPr>
            <p:cNvPr id="3" name="object 3"/>
            <p:cNvSpPr/>
            <p:nvPr/>
          </p:nvSpPr>
          <p:spPr>
            <a:xfrm>
              <a:off x="5971032" y="538086"/>
              <a:ext cx="360045" cy="352425"/>
            </a:xfrm>
            <a:custGeom>
              <a:avLst/>
              <a:gdLst/>
              <a:ahLst/>
              <a:cxnLst/>
              <a:rect l="l" t="t" r="r" b="b"/>
              <a:pathLst>
                <a:path w="360045" h="352425">
                  <a:moveTo>
                    <a:pt x="275209" y="332778"/>
                  </a:moveTo>
                  <a:lnTo>
                    <a:pt x="261924" y="331584"/>
                  </a:lnTo>
                  <a:lnTo>
                    <a:pt x="257530" y="331584"/>
                  </a:lnTo>
                  <a:lnTo>
                    <a:pt x="249072" y="332028"/>
                  </a:lnTo>
                  <a:lnTo>
                    <a:pt x="239560" y="333171"/>
                  </a:lnTo>
                  <a:lnTo>
                    <a:pt x="197205" y="340194"/>
                  </a:lnTo>
                  <a:lnTo>
                    <a:pt x="187845" y="341337"/>
                  </a:lnTo>
                  <a:lnTo>
                    <a:pt x="179946" y="341718"/>
                  </a:lnTo>
                  <a:lnTo>
                    <a:pt x="172364" y="341274"/>
                  </a:lnTo>
                  <a:lnTo>
                    <a:pt x="163436" y="340131"/>
                  </a:lnTo>
                  <a:lnTo>
                    <a:pt x="122999" y="333209"/>
                  </a:lnTo>
                  <a:lnTo>
                    <a:pt x="113893" y="332054"/>
                  </a:lnTo>
                  <a:lnTo>
                    <a:pt x="105943" y="331584"/>
                  </a:lnTo>
                  <a:lnTo>
                    <a:pt x="100342" y="331584"/>
                  </a:lnTo>
                  <a:lnTo>
                    <a:pt x="85102" y="332968"/>
                  </a:lnTo>
                  <a:lnTo>
                    <a:pt x="90284" y="336181"/>
                  </a:lnTo>
                  <a:lnTo>
                    <a:pt x="95618" y="339153"/>
                  </a:lnTo>
                  <a:lnTo>
                    <a:pt x="101130" y="341833"/>
                  </a:lnTo>
                  <a:lnTo>
                    <a:pt x="113322" y="342188"/>
                  </a:lnTo>
                  <a:lnTo>
                    <a:pt x="122123" y="343331"/>
                  </a:lnTo>
                  <a:lnTo>
                    <a:pt x="162331" y="350215"/>
                  </a:lnTo>
                  <a:lnTo>
                    <a:pt x="171742" y="351396"/>
                  </a:lnTo>
                  <a:lnTo>
                    <a:pt x="179908" y="351866"/>
                  </a:lnTo>
                  <a:lnTo>
                    <a:pt x="188595" y="351409"/>
                  </a:lnTo>
                  <a:lnTo>
                    <a:pt x="198386" y="350227"/>
                  </a:lnTo>
                  <a:lnTo>
                    <a:pt x="240372" y="343306"/>
                  </a:lnTo>
                  <a:lnTo>
                    <a:pt x="249580" y="342163"/>
                  </a:lnTo>
                  <a:lnTo>
                    <a:pt x="259067" y="341744"/>
                  </a:lnTo>
                  <a:lnTo>
                    <a:pt x="264617" y="339026"/>
                  </a:lnTo>
                  <a:lnTo>
                    <a:pt x="270002" y="336029"/>
                  </a:lnTo>
                  <a:lnTo>
                    <a:pt x="275209" y="332778"/>
                  </a:lnTo>
                  <a:close/>
                </a:path>
                <a:path w="360045" h="352425">
                  <a:moveTo>
                    <a:pt x="303441" y="310997"/>
                  </a:moveTo>
                  <a:lnTo>
                    <a:pt x="277660" y="307695"/>
                  </a:lnTo>
                  <a:lnTo>
                    <a:pt x="266395" y="306628"/>
                  </a:lnTo>
                  <a:lnTo>
                    <a:pt x="257530" y="306235"/>
                  </a:lnTo>
                  <a:lnTo>
                    <a:pt x="249072" y="306679"/>
                  </a:lnTo>
                  <a:lnTo>
                    <a:pt x="239560" y="307822"/>
                  </a:lnTo>
                  <a:lnTo>
                    <a:pt x="197205" y="314845"/>
                  </a:lnTo>
                  <a:lnTo>
                    <a:pt x="187845" y="315988"/>
                  </a:lnTo>
                  <a:lnTo>
                    <a:pt x="179946" y="316369"/>
                  </a:lnTo>
                  <a:lnTo>
                    <a:pt x="172364" y="315925"/>
                  </a:lnTo>
                  <a:lnTo>
                    <a:pt x="163436" y="314782"/>
                  </a:lnTo>
                  <a:lnTo>
                    <a:pt x="122999" y="307860"/>
                  </a:lnTo>
                  <a:lnTo>
                    <a:pt x="113893" y="306705"/>
                  </a:lnTo>
                  <a:lnTo>
                    <a:pt x="105943" y="306235"/>
                  </a:lnTo>
                  <a:lnTo>
                    <a:pt x="95859" y="306654"/>
                  </a:lnTo>
                  <a:lnTo>
                    <a:pt x="83883" y="307746"/>
                  </a:lnTo>
                  <a:lnTo>
                    <a:pt x="56743" y="311162"/>
                  </a:lnTo>
                  <a:lnTo>
                    <a:pt x="60032" y="314261"/>
                  </a:lnTo>
                  <a:lnTo>
                    <a:pt x="66941" y="320052"/>
                  </a:lnTo>
                  <a:lnTo>
                    <a:pt x="78460" y="318617"/>
                  </a:lnTo>
                  <a:lnTo>
                    <a:pt x="98259" y="316661"/>
                  </a:lnTo>
                  <a:lnTo>
                    <a:pt x="105346" y="316369"/>
                  </a:lnTo>
                  <a:lnTo>
                    <a:pt x="113322" y="316839"/>
                  </a:lnTo>
                  <a:lnTo>
                    <a:pt x="122123" y="317982"/>
                  </a:lnTo>
                  <a:lnTo>
                    <a:pt x="162331" y="324866"/>
                  </a:lnTo>
                  <a:lnTo>
                    <a:pt x="171742" y="326047"/>
                  </a:lnTo>
                  <a:lnTo>
                    <a:pt x="179908" y="326517"/>
                  </a:lnTo>
                  <a:lnTo>
                    <a:pt x="188595" y="326059"/>
                  </a:lnTo>
                  <a:lnTo>
                    <a:pt x="198386" y="324878"/>
                  </a:lnTo>
                  <a:lnTo>
                    <a:pt x="240372" y="317957"/>
                  </a:lnTo>
                  <a:lnTo>
                    <a:pt x="249580" y="316814"/>
                  </a:lnTo>
                  <a:lnTo>
                    <a:pt x="257403" y="316369"/>
                  </a:lnTo>
                  <a:lnTo>
                    <a:pt x="264045" y="316649"/>
                  </a:lnTo>
                  <a:lnTo>
                    <a:pt x="272529" y="317398"/>
                  </a:lnTo>
                  <a:lnTo>
                    <a:pt x="293255" y="319900"/>
                  </a:lnTo>
                  <a:lnTo>
                    <a:pt x="296773" y="317055"/>
                  </a:lnTo>
                  <a:lnTo>
                    <a:pt x="303441" y="310997"/>
                  </a:lnTo>
                  <a:close/>
                </a:path>
                <a:path w="360045" h="352425">
                  <a:moveTo>
                    <a:pt x="323519" y="288658"/>
                  </a:moveTo>
                  <a:lnTo>
                    <a:pt x="288163" y="283591"/>
                  </a:lnTo>
                  <a:lnTo>
                    <a:pt x="270852" y="281660"/>
                  </a:lnTo>
                  <a:lnTo>
                    <a:pt x="257530" y="280885"/>
                  </a:lnTo>
                  <a:lnTo>
                    <a:pt x="249072" y="281330"/>
                  </a:lnTo>
                  <a:lnTo>
                    <a:pt x="239560" y="282473"/>
                  </a:lnTo>
                  <a:lnTo>
                    <a:pt x="197205" y="289496"/>
                  </a:lnTo>
                  <a:lnTo>
                    <a:pt x="187845" y="290639"/>
                  </a:lnTo>
                  <a:lnTo>
                    <a:pt x="179946" y="291020"/>
                  </a:lnTo>
                  <a:lnTo>
                    <a:pt x="172364" y="290576"/>
                  </a:lnTo>
                  <a:lnTo>
                    <a:pt x="163436" y="289433"/>
                  </a:lnTo>
                  <a:lnTo>
                    <a:pt x="122999" y="282511"/>
                  </a:lnTo>
                  <a:lnTo>
                    <a:pt x="113893" y="281355"/>
                  </a:lnTo>
                  <a:lnTo>
                    <a:pt x="73202" y="283641"/>
                  </a:lnTo>
                  <a:lnTo>
                    <a:pt x="36588" y="288772"/>
                  </a:lnTo>
                  <a:lnTo>
                    <a:pt x="43980" y="297903"/>
                  </a:lnTo>
                  <a:lnTo>
                    <a:pt x="78651" y="293243"/>
                  </a:lnTo>
                  <a:lnTo>
                    <a:pt x="93980" y="291642"/>
                  </a:lnTo>
                  <a:lnTo>
                    <a:pt x="105346" y="291020"/>
                  </a:lnTo>
                  <a:lnTo>
                    <a:pt x="113322" y="291490"/>
                  </a:lnTo>
                  <a:lnTo>
                    <a:pt x="122123" y="292633"/>
                  </a:lnTo>
                  <a:lnTo>
                    <a:pt x="162331" y="299516"/>
                  </a:lnTo>
                  <a:lnTo>
                    <a:pt x="171742" y="300697"/>
                  </a:lnTo>
                  <a:lnTo>
                    <a:pt x="179908" y="301167"/>
                  </a:lnTo>
                  <a:lnTo>
                    <a:pt x="188595" y="300710"/>
                  </a:lnTo>
                  <a:lnTo>
                    <a:pt x="198386" y="299529"/>
                  </a:lnTo>
                  <a:lnTo>
                    <a:pt x="240372" y="292608"/>
                  </a:lnTo>
                  <a:lnTo>
                    <a:pt x="249580" y="291465"/>
                  </a:lnTo>
                  <a:lnTo>
                    <a:pt x="257403" y="291020"/>
                  </a:lnTo>
                  <a:lnTo>
                    <a:pt x="268211" y="291630"/>
                  </a:lnTo>
                  <a:lnTo>
                    <a:pt x="282790" y="293204"/>
                  </a:lnTo>
                  <a:lnTo>
                    <a:pt x="316103" y="297802"/>
                  </a:lnTo>
                  <a:lnTo>
                    <a:pt x="318668" y="294843"/>
                  </a:lnTo>
                  <a:lnTo>
                    <a:pt x="323519" y="288658"/>
                  </a:lnTo>
                  <a:close/>
                </a:path>
                <a:path w="360045" h="352425">
                  <a:moveTo>
                    <a:pt x="360006" y="180009"/>
                  </a:moveTo>
                  <a:lnTo>
                    <a:pt x="353568" y="132156"/>
                  </a:lnTo>
                  <a:lnTo>
                    <a:pt x="335419" y="89154"/>
                  </a:lnTo>
                  <a:lnTo>
                    <a:pt x="307276" y="52730"/>
                  </a:lnTo>
                  <a:lnTo>
                    <a:pt x="270852" y="24574"/>
                  </a:lnTo>
                  <a:lnTo>
                    <a:pt x="227850" y="6438"/>
                  </a:lnTo>
                  <a:lnTo>
                    <a:pt x="179997" y="0"/>
                  </a:lnTo>
                  <a:lnTo>
                    <a:pt x="132156" y="6438"/>
                  </a:lnTo>
                  <a:lnTo>
                    <a:pt x="89154" y="24574"/>
                  </a:lnTo>
                  <a:lnTo>
                    <a:pt x="52717" y="52730"/>
                  </a:lnTo>
                  <a:lnTo>
                    <a:pt x="24574" y="89154"/>
                  </a:lnTo>
                  <a:lnTo>
                    <a:pt x="6426" y="132156"/>
                  </a:lnTo>
                  <a:lnTo>
                    <a:pt x="0" y="180009"/>
                  </a:lnTo>
                  <a:lnTo>
                    <a:pt x="1841" y="205790"/>
                  </a:lnTo>
                  <a:lnTo>
                    <a:pt x="7175" y="230441"/>
                  </a:lnTo>
                  <a:lnTo>
                    <a:pt x="15748" y="253720"/>
                  </a:lnTo>
                  <a:lnTo>
                    <a:pt x="27317" y="275348"/>
                  </a:lnTo>
                  <a:lnTo>
                    <a:pt x="50253" y="271881"/>
                  </a:lnTo>
                  <a:lnTo>
                    <a:pt x="70396" y="269151"/>
                  </a:lnTo>
                  <a:lnTo>
                    <a:pt x="89649" y="267004"/>
                  </a:lnTo>
                  <a:lnTo>
                    <a:pt x="104622" y="266141"/>
                  </a:lnTo>
                  <a:lnTo>
                    <a:pt x="113144" y="266611"/>
                  </a:lnTo>
                  <a:lnTo>
                    <a:pt x="122250" y="267766"/>
                  </a:lnTo>
                  <a:lnTo>
                    <a:pt x="162687" y="274688"/>
                  </a:lnTo>
                  <a:lnTo>
                    <a:pt x="171615" y="275831"/>
                  </a:lnTo>
                  <a:lnTo>
                    <a:pt x="179197" y="276275"/>
                  </a:lnTo>
                  <a:lnTo>
                    <a:pt x="187096" y="275894"/>
                  </a:lnTo>
                  <a:lnTo>
                    <a:pt x="196456" y="274739"/>
                  </a:lnTo>
                  <a:lnTo>
                    <a:pt x="238810" y="267728"/>
                  </a:lnTo>
                  <a:lnTo>
                    <a:pt x="248323" y="266585"/>
                  </a:lnTo>
                  <a:lnTo>
                    <a:pt x="289242" y="269074"/>
                  </a:lnTo>
                  <a:lnTo>
                    <a:pt x="332613" y="275463"/>
                  </a:lnTo>
                  <a:lnTo>
                    <a:pt x="344208" y="253809"/>
                  </a:lnTo>
                  <a:lnTo>
                    <a:pt x="352818" y="230505"/>
                  </a:lnTo>
                  <a:lnTo>
                    <a:pt x="358165" y="205828"/>
                  </a:lnTo>
                  <a:lnTo>
                    <a:pt x="360006" y="180009"/>
                  </a:lnTo>
                  <a:close/>
                </a:path>
              </a:pathLst>
            </a:custGeom>
            <a:solidFill>
              <a:srgbClr val="0058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8378" y="566488"/>
              <a:ext cx="288824" cy="245706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417640" y="615059"/>
            <a:ext cx="853440" cy="206375"/>
          </a:xfrm>
          <a:custGeom>
            <a:avLst/>
            <a:gdLst/>
            <a:ahLst/>
            <a:cxnLst/>
            <a:rect l="l" t="t" r="r" b="b"/>
            <a:pathLst>
              <a:path w="853440" h="206375">
                <a:moveTo>
                  <a:pt x="102744" y="0"/>
                </a:moveTo>
                <a:lnTo>
                  <a:pt x="61862" y="7880"/>
                </a:lnTo>
                <a:lnTo>
                  <a:pt x="29653" y="29368"/>
                </a:lnTo>
                <a:lnTo>
                  <a:pt x="7816" y="62438"/>
                </a:lnTo>
                <a:lnTo>
                  <a:pt x="0" y="103024"/>
                </a:lnTo>
                <a:lnTo>
                  <a:pt x="1994" y="124139"/>
                </a:lnTo>
                <a:lnTo>
                  <a:pt x="16928" y="161260"/>
                </a:lnTo>
                <a:lnTo>
                  <a:pt x="44020" y="188854"/>
                </a:lnTo>
                <a:lnTo>
                  <a:pt x="80424" y="204013"/>
                </a:lnTo>
                <a:lnTo>
                  <a:pt x="101337" y="206049"/>
                </a:lnTo>
                <a:lnTo>
                  <a:pt x="114642" y="205420"/>
                </a:lnTo>
                <a:lnTo>
                  <a:pt x="157255" y="191428"/>
                </a:lnTo>
                <a:lnTo>
                  <a:pt x="180843" y="172015"/>
                </a:lnTo>
                <a:lnTo>
                  <a:pt x="102463" y="172015"/>
                </a:lnTo>
                <a:lnTo>
                  <a:pt x="89245" y="170646"/>
                </a:lnTo>
                <a:lnTo>
                  <a:pt x="49268" y="142006"/>
                </a:lnTo>
                <a:lnTo>
                  <a:pt x="38541" y="103024"/>
                </a:lnTo>
                <a:lnTo>
                  <a:pt x="39792" y="88855"/>
                </a:lnTo>
                <a:lnTo>
                  <a:pt x="56941" y="53694"/>
                </a:lnTo>
                <a:lnTo>
                  <a:pt x="102463" y="34034"/>
                </a:lnTo>
                <a:lnTo>
                  <a:pt x="179408" y="34034"/>
                </a:lnTo>
                <a:lnTo>
                  <a:pt x="181411" y="31727"/>
                </a:lnTo>
                <a:lnTo>
                  <a:pt x="148302" y="8682"/>
                </a:lnTo>
                <a:lnTo>
                  <a:pt x="115829" y="586"/>
                </a:lnTo>
                <a:lnTo>
                  <a:pt x="102744" y="0"/>
                </a:lnTo>
                <a:close/>
              </a:path>
              <a:path w="853440" h="206375">
                <a:moveTo>
                  <a:pt x="159081" y="145962"/>
                </a:moveTo>
                <a:lnTo>
                  <a:pt x="126177" y="168132"/>
                </a:lnTo>
                <a:lnTo>
                  <a:pt x="102463" y="172015"/>
                </a:lnTo>
                <a:lnTo>
                  <a:pt x="180843" y="172015"/>
                </a:lnTo>
                <a:lnTo>
                  <a:pt x="182088" y="170798"/>
                </a:lnTo>
                <a:lnTo>
                  <a:pt x="182836" y="170017"/>
                </a:lnTo>
                <a:lnTo>
                  <a:pt x="159081" y="145962"/>
                </a:lnTo>
                <a:close/>
              </a:path>
              <a:path w="853440" h="206375">
                <a:moveTo>
                  <a:pt x="179408" y="34034"/>
                </a:moveTo>
                <a:lnTo>
                  <a:pt x="102463" y="34034"/>
                </a:lnTo>
                <a:lnTo>
                  <a:pt x="110524" y="34479"/>
                </a:lnTo>
                <a:lnTo>
                  <a:pt x="118118" y="35776"/>
                </a:lnTo>
                <a:lnTo>
                  <a:pt x="156884" y="58230"/>
                </a:lnTo>
                <a:lnTo>
                  <a:pt x="157727" y="59011"/>
                </a:lnTo>
                <a:lnTo>
                  <a:pt x="179408" y="34034"/>
                </a:lnTo>
                <a:close/>
              </a:path>
              <a:path w="853440" h="206375">
                <a:moveTo>
                  <a:pt x="380091" y="3376"/>
                </a:moveTo>
                <a:lnTo>
                  <a:pt x="245268" y="3376"/>
                </a:lnTo>
                <a:lnTo>
                  <a:pt x="245268" y="202672"/>
                </a:lnTo>
                <a:lnTo>
                  <a:pt x="281837" y="202672"/>
                </a:lnTo>
                <a:lnTo>
                  <a:pt x="281837" y="36852"/>
                </a:lnTo>
                <a:lnTo>
                  <a:pt x="380091" y="36852"/>
                </a:lnTo>
                <a:lnTo>
                  <a:pt x="380091" y="3376"/>
                </a:lnTo>
                <a:close/>
              </a:path>
              <a:path w="853440" h="206375">
                <a:moveTo>
                  <a:pt x="448254" y="146808"/>
                </a:moveTo>
                <a:lnTo>
                  <a:pt x="424516" y="171143"/>
                </a:lnTo>
                <a:lnTo>
                  <a:pt x="425250" y="171922"/>
                </a:lnTo>
                <a:lnTo>
                  <a:pt x="433105" y="179588"/>
                </a:lnTo>
                <a:lnTo>
                  <a:pt x="470154" y="200947"/>
                </a:lnTo>
                <a:lnTo>
                  <a:pt x="507136" y="206049"/>
                </a:lnTo>
                <a:lnTo>
                  <a:pt x="528023" y="204016"/>
                </a:lnTo>
                <a:lnTo>
                  <a:pt x="547194" y="198166"/>
                </a:lnTo>
                <a:lnTo>
                  <a:pt x="564329" y="188877"/>
                </a:lnTo>
                <a:lnTo>
                  <a:pt x="579107" y="176526"/>
                </a:lnTo>
                <a:lnTo>
                  <a:pt x="582050" y="172858"/>
                </a:lnTo>
                <a:lnTo>
                  <a:pt x="506009" y="172858"/>
                </a:lnTo>
                <a:lnTo>
                  <a:pt x="497249" y="172411"/>
                </a:lnTo>
                <a:lnTo>
                  <a:pt x="461706" y="158094"/>
                </a:lnTo>
                <a:lnTo>
                  <a:pt x="449046" y="147535"/>
                </a:lnTo>
                <a:lnTo>
                  <a:pt x="448254" y="146808"/>
                </a:lnTo>
                <a:close/>
              </a:path>
              <a:path w="853440" h="206375">
                <a:moveTo>
                  <a:pt x="581818" y="33473"/>
                </a:moveTo>
                <a:lnTo>
                  <a:pt x="506009" y="33473"/>
                </a:lnTo>
                <a:lnTo>
                  <a:pt x="517532" y="34492"/>
                </a:lnTo>
                <a:lnTo>
                  <a:pt x="528262" y="37440"/>
                </a:lnTo>
                <a:lnTo>
                  <a:pt x="560605" y="65233"/>
                </a:lnTo>
                <a:lnTo>
                  <a:pt x="568570" y="86428"/>
                </a:lnTo>
                <a:lnTo>
                  <a:pt x="480687" y="86428"/>
                </a:lnTo>
                <a:lnTo>
                  <a:pt x="480687" y="118212"/>
                </a:lnTo>
                <a:lnTo>
                  <a:pt x="568879" y="118212"/>
                </a:lnTo>
                <a:lnTo>
                  <a:pt x="565862" y="129627"/>
                </a:lnTo>
                <a:lnTo>
                  <a:pt x="538614" y="163912"/>
                </a:lnTo>
                <a:lnTo>
                  <a:pt x="506009" y="172858"/>
                </a:lnTo>
                <a:lnTo>
                  <a:pt x="582050" y="172858"/>
                </a:lnTo>
                <a:lnTo>
                  <a:pt x="591329" y="161296"/>
                </a:lnTo>
                <a:lnTo>
                  <a:pt x="600473" y="143708"/>
                </a:lnTo>
                <a:lnTo>
                  <a:pt x="606203" y="124154"/>
                </a:lnTo>
                <a:lnTo>
                  <a:pt x="608187" y="103024"/>
                </a:lnTo>
                <a:lnTo>
                  <a:pt x="606181" y="82082"/>
                </a:lnTo>
                <a:lnTo>
                  <a:pt x="600365" y="62531"/>
                </a:lnTo>
                <a:lnTo>
                  <a:pt x="591047" y="44828"/>
                </a:lnTo>
                <a:lnTo>
                  <a:pt x="581818" y="33473"/>
                </a:lnTo>
                <a:close/>
              </a:path>
              <a:path w="853440" h="206375">
                <a:moveTo>
                  <a:pt x="505727" y="0"/>
                </a:moveTo>
                <a:lnTo>
                  <a:pt x="461206" y="9043"/>
                </a:lnTo>
                <a:lnTo>
                  <a:pt x="429516" y="31273"/>
                </a:lnTo>
                <a:lnTo>
                  <a:pt x="428757" y="31986"/>
                </a:lnTo>
                <a:lnTo>
                  <a:pt x="449867" y="57316"/>
                </a:lnTo>
                <a:lnTo>
                  <a:pt x="450720" y="56553"/>
                </a:lnTo>
                <a:lnTo>
                  <a:pt x="456657" y="51559"/>
                </a:lnTo>
                <a:lnTo>
                  <a:pt x="497816" y="33893"/>
                </a:lnTo>
                <a:lnTo>
                  <a:pt x="506009" y="33473"/>
                </a:lnTo>
                <a:lnTo>
                  <a:pt x="581818" y="33473"/>
                </a:lnTo>
                <a:lnTo>
                  <a:pt x="578531" y="29429"/>
                </a:lnTo>
                <a:lnTo>
                  <a:pt x="563686" y="17172"/>
                </a:lnTo>
                <a:lnTo>
                  <a:pt x="546420" y="7906"/>
                </a:lnTo>
                <a:lnTo>
                  <a:pt x="527009" y="2045"/>
                </a:lnTo>
                <a:lnTo>
                  <a:pt x="505727" y="0"/>
                </a:lnTo>
                <a:close/>
              </a:path>
              <a:path w="853440" h="206375">
                <a:moveTo>
                  <a:pt x="686070" y="167368"/>
                </a:moveTo>
                <a:lnTo>
                  <a:pt x="671814" y="195267"/>
                </a:lnTo>
                <a:lnTo>
                  <a:pt x="678615" y="198918"/>
                </a:lnTo>
                <a:lnTo>
                  <a:pt x="684533" y="201413"/>
                </a:lnTo>
                <a:lnTo>
                  <a:pt x="697313" y="204840"/>
                </a:lnTo>
                <a:lnTo>
                  <a:pt x="704164" y="205769"/>
                </a:lnTo>
                <a:lnTo>
                  <a:pt x="711864" y="205769"/>
                </a:lnTo>
                <a:lnTo>
                  <a:pt x="754791" y="188637"/>
                </a:lnTo>
                <a:lnTo>
                  <a:pt x="766604" y="173984"/>
                </a:lnTo>
                <a:lnTo>
                  <a:pt x="706457" y="173984"/>
                </a:lnTo>
                <a:lnTo>
                  <a:pt x="702457" y="173574"/>
                </a:lnTo>
                <a:lnTo>
                  <a:pt x="694703" y="171651"/>
                </a:lnTo>
                <a:lnTo>
                  <a:pt x="690923" y="170136"/>
                </a:lnTo>
                <a:lnTo>
                  <a:pt x="686070" y="167368"/>
                </a:lnTo>
                <a:close/>
              </a:path>
              <a:path w="853440" h="206375">
                <a:moveTo>
                  <a:pt x="699013" y="3376"/>
                </a:moveTo>
                <a:lnTo>
                  <a:pt x="657619" y="3376"/>
                </a:lnTo>
                <a:lnTo>
                  <a:pt x="740423" y="153666"/>
                </a:lnTo>
                <a:lnTo>
                  <a:pt x="736172" y="160441"/>
                </a:lnTo>
                <a:lnTo>
                  <a:pt x="731474" y="165215"/>
                </a:lnTo>
                <a:lnTo>
                  <a:pt x="721045" y="172419"/>
                </a:lnTo>
                <a:lnTo>
                  <a:pt x="715349" y="173984"/>
                </a:lnTo>
                <a:lnTo>
                  <a:pt x="766604" y="173984"/>
                </a:lnTo>
                <a:lnTo>
                  <a:pt x="768884" y="170704"/>
                </a:lnTo>
                <a:lnTo>
                  <a:pt x="775357" y="158983"/>
                </a:lnTo>
                <a:lnTo>
                  <a:pt x="796506" y="116607"/>
                </a:lnTo>
                <a:lnTo>
                  <a:pt x="759661" y="116607"/>
                </a:lnTo>
                <a:lnTo>
                  <a:pt x="699013" y="3376"/>
                </a:lnTo>
                <a:close/>
              </a:path>
              <a:path w="853440" h="206375">
                <a:moveTo>
                  <a:pt x="853017" y="3376"/>
                </a:moveTo>
                <a:lnTo>
                  <a:pt x="813075" y="3376"/>
                </a:lnTo>
                <a:lnTo>
                  <a:pt x="759661" y="116607"/>
                </a:lnTo>
                <a:lnTo>
                  <a:pt x="796506" y="116607"/>
                </a:lnTo>
                <a:lnTo>
                  <a:pt x="853017" y="3376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968" y="624427"/>
            <a:ext cx="1283972" cy="18731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331723" y="560552"/>
            <a:ext cx="9525" cy="315595"/>
          </a:xfrm>
          <a:custGeom>
            <a:avLst/>
            <a:gdLst/>
            <a:ahLst/>
            <a:cxnLst/>
            <a:rect l="l" t="t" r="r" b="b"/>
            <a:pathLst>
              <a:path w="9525" h="315594">
                <a:moveTo>
                  <a:pt x="9367" y="0"/>
                </a:moveTo>
                <a:lnTo>
                  <a:pt x="0" y="0"/>
                </a:lnTo>
                <a:lnTo>
                  <a:pt x="0" y="315064"/>
                </a:lnTo>
                <a:lnTo>
                  <a:pt x="9367" y="315064"/>
                </a:lnTo>
                <a:lnTo>
                  <a:pt x="9367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25900" y="682081"/>
            <a:ext cx="318135" cy="72390"/>
          </a:xfrm>
          <a:custGeom>
            <a:avLst/>
            <a:gdLst/>
            <a:ahLst/>
            <a:cxnLst/>
            <a:rect l="l" t="t" r="r" b="b"/>
            <a:pathLst>
              <a:path w="318134" h="72390">
                <a:moveTo>
                  <a:pt x="317905" y="0"/>
                </a:moveTo>
                <a:lnTo>
                  <a:pt x="0" y="0"/>
                </a:lnTo>
                <a:lnTo>
                  <a:pt x="0" y="72000"/>
                </a:lnTo>
                <a:lnTo>
                  <a:pt x="317905" y="72000"/>
                </a:lnTo>
                <a:lnTo>
                  <a:pt x="317905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94" y="682081"/>
            <a:ext cx="5853430" cy="72390"/>
          </a:xfrm>
          <a:custGeom>
            <a:avLst/>
            <a:gdLst/>
            <a:ahLst/>
            <a:cxnLst/>
            <a:rect l="l" t="t" r="r" b="b"/>
            <a:pathLst>
              <a:path w="5853430" h="72390">
                <a:moveTo>
                  <a:pt x="5852833" y="0"/>
                </a:moveTo>
                <a:lnTo>
                  <a:pt x="0" y="0"/>
                </a:lnTo>
                <a:lnTo>
                  <a:pt x="0" y="72000"/>
                </a:lnTo>
                <a:lnTo>
                  <a:pt x="5852833" y="72000"/>
                </a:lnTo>
                <a:lnTo>
                  <a:pt x="5852833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BCD43DD6-97BA-48D2-9ED7-1C29B894AC66}"/>
              </a:ext>
            </a:extLst>
          </p:cNvPr>
          <p:cNvSpPr txBox="1">
            <a:spLocks/>
          </p:cNvSpPr>
          <p:nvPr/>
        </p:nvSpPr>
        <p:spPr>
          <a:xfrm>
            <a:off x="1066800" y="235702"/>
            <a:ext cx="8911687" cy="128089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0" dirty="0" smtClean="0">
                <a:solidFill>
                  <a:srgbClr val="C00000"/>
                </a:solidFill>
              </a:rPr>
              <a:t>Потенциал научного коллектива. Часть 2</a:t>
            </a:r>
            <a:endParaRPr lang="ru-RU" sz="22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97BCF9C6-1810-4660-82B9-815A0D381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655130"/>
              </p:ext>
            </p:extLst>
          </p:nvPr>
        </p:nvGraphicFramePr>
        <p:xfrm>
          <a:off x="609601" y="1457507"/>
          <a:ext cx="8216300" cy="2830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7161">
                  <a:extLst>
                    <a:ext uri="{9D8B030D-6E8A-4147-A177-3AD203B41FA5}">
                      <a16:colId xmlns="" xmlns:a16="http://schemas.microsoft.com/office/drawing/2014/main" val="3244368928"/>
                    </a:ext>
                  </a:extLst>
                </a:gridCol>
                <a:gridCol w="2700343">
                  <a:extLst>
                    <a:ext uri="{9D8B030D-6E8A-4147-A177-3AD203B41FA5}">
                      <a16:colId xmlns="" xmlns:a16="http://schemas.microsoft.com/office/drawing/2014/main" val="2511777996"/>
                    </a:ext>
                  </a:extLst>
                </a:gridCol>
                <a:gridCol w="4798796">
                  <a:extLst>
                    <a:ext uri="{9D8B030D-6E8A-4147-A177-3AD203B41FA5}">
                      <a16:colId xmlns="" xmlns:a16="http://schemas.microsoft.com/office/drawing/2014/main" val="4287660779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ошибки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Описание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015394"/>
                  </a:ext>
                </a:extLst>
              </a:tr>
              <a:tr h="1586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Профессиональный уровень членов коллектива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 научного коллектива не сбалансирован по тематическим направлениям исследования (по поставленным задачам), возрасту, ученым степеням и званиям.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54980089"/>
                  </a:ext>
                </a:extLst>
              </a:tr>
              <a:tr h="943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Занятость исполнителей в проекте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Слишком низкая или слишком высокая доля рабочего времени, выделяемого на выполнение проекта.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4168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71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588B"/>
          </a:solidFill>
        </p:spPr>
        <p:txBody>
          <a:bodyPr wrap="square" lIns="0" tIns="0" rIns="0" bIns="0" rtlCol="0"/>
          <a:lstStyle/>
          <a:p>
            <a:pPr algn="just">
              <a:spcBef>
                <a:spcPct val="0"/>
              </a:spcBef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Контакты:</a:t>
            </a:r>
          </a:p>
          <a:p>
            <a:pPr algn="just">
              <a:spcBef>
                <a:spcPct val="0"/>
              </a:spcBef>
            </a:pPr>
            <a:r>
              <a:rPr lang="ru-RU" altLang="ru-RU" b="1">
                <a:solidFill>
                  <a:srgbClr val="002060"/>
                </a:solidFill>
                <a:latin typeface="Arial" panose="020B0604020202020204" pitchFamily="34" charset="0"/>
              </a:rPr>
              <a:t>Отдел сопровождения конкурсов и грантов, к. 208, тел. 9338890 (внутр. 345)</a:t>
            </a:r>
            <a:endParaRPr lang="ru-RU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2259" y="3004920"/>
            <a:ext cx="2087999" cy="208799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435069" y="2998154"/>
            <a:ext cx="709295" cy="927100"/>
          </a:xfrm>
          <a:custGeom>
            <a:avLst/>
            <a:gdLst/>
            <a:ahLst/>
            <a:cxnLst/>
            <a:rect l="l" t="t" r="r" b="b"/>
            <a:pathLst>
              <a:path w="709295" h="927100">
                <a:moveTo>
                  <a:pt x="708930" y="0"/>
                </a:moveTo>
                <a:lnTo>
                  <a:pt x="708930" y="926561"/>
                </a:lnTo>
                <a:lnTo>
                  <a:pt x="0" y="926561"/>
                </a:lnTo>
                <a:lnTo>
                  <a:pt x="0" y="0"/>
                </a:lnTo>
                <a:lnTo>
                  <a:pt x="708930" y="0"/>
                </a:lnTo>
                <a:close/>
              </a:path>
            </a:pathLst>
          </a:custGeom>
          <a:solidFill>
            <a:srgbClr val="1B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2263" y="5152078"/>
            <a:ext cx="2851736" cy="170592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4010" y="1334729"/>
            <a:ext cx="2210262" cy="161633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083" y="1334731"/>
            <a:ext cx="3081113" cy="161633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334735"/>
            <a:ext cx="843202" cy="161630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92263" y="1334729"/>
            <a:ext cx="2851736" cy="161633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277898" y="70036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0909" y="0"/>
                </a:moveTo>
                <a:lnTo>
                  <a:pt x="0" y="0"/>
                </a:lnTo>
                <a:lnTo>
                  <a:pt x="0" y="580906"/>
                </a:lnTo>
                <a:lnTo>
                  <a:pt x="580909" y="580906"/>
                </a:lnTo>
                <a:lnTo>
                  <a:pt x="580909" y="0"/>
                </a:lnTo>
                <a:close/>
              </a:path>
            </a:pathLst>
          </a:custGeom>
          <a:solidFill>
            <a:srgbClr val="1B8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855514" cy="128127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1659" y="0"/>
            <a:ext cx="1629705" cy="128127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88100" y="0"/>
            <a:ext cx="855899" cy="12812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93868" y="0"/>
            <a:ext cx="1629705" cy="12812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28929" y="0"/>
            <a:ext cx="1629694" cy="12812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9839" y="0"/>
            <a:ext cx="1629704" cy="128127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7366" y="6616244"/>
            <a:ext cx="3466598" cy="14614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140509" y="3270834"/>
            <a:ext cx="1005205" cy="771525"/>
          </a:xfrm>
          <a:custGeom>
            <a:avLst/>
            <a:gdLst/>
            <a:ahLst/>
            <a:cxnLst/>
            <a:rect l="l" t="t" r="r" b="b"/>
            <a:pathLst>
              <a:path w="1005205" h="771525">
                <a:moveTo>
                  <a:pt x="350425" y="742852"/>
                </a:moveTo>
                <a:lnTo>
                  <a:pt x="293607" y="742852"/>
                </a:lnTo>
                <a:lnTo>
                  <a:pt x="315796" y="744168"/>
                </a:lnTo>
                <a:lnTo>
                  <a:pt x="341199" y="747382"/>
                </a:lnTo>
                <a:lnTo>
                  <a:pt x="369023" y="751914"/>
                </a:lnTo>
                <a:lnTo>
                  <a:pt x="426745" y="762236"/>
                </a:lnTo>
                <a:lnTo>
                  <a:pt x="454064" y="766700"/>
                </a:lnTo>
                <a:lnTo>
                  <a:pt x="479006" y="769896"/>
                </a:lnTo>
                <a:lnTo>
                  <a:pt x="500143" y="771145"/>
                </a:lnTo>
                <a:lnTo>
                  <a:pt x="522207" y="770073"/>
                </a:lnTo>
                <a:lnTo>
                  <a:pt x="548356" y="766872"/>
                </a:lnTo>
                <a:lnTo>
                  <a:pt x="559409" y="765115"/>
                </a:lnTo>
                <a:lnTo>
                  <a:pt x="500143" y="765115"/>
                </a:lnTo>
                <a:lnTo>
                  <a:pt x="479008" y="763867"/>
                </a:lnTo>
                <a:lnTo>
                  <a:pt x="454066" y="760671"/>
                </a:lnTo>
                <a:lnTo>
                  <a:pt x="426746" y="756206"/>
                </a:lnTo>
                <a:lnTo>
                  <a:pt x="369023" y="745882"/>
                </a:lnTo>
                <a:lnTo>
                  <a:pt x="350425" y="742852"/>
                </a:lnTo>
                <a:close/>
              </a:path>
              <a:path w="1005205" h="771525">
                <a:moveTo>
                  <a:pt x="789596" y="742852"/>
                </a:moveTo>
                <a:lnTo>
                  <a:pt x="716713" y="742852"/>
                </a:lnTo>
                <a:lnTo>
                  <a:pt x="756116" y="745211"/>
                </a:lnTo>
                <a:lnTo>
                  <a:pt x="807347" y="751054"/>
                </a:lnTo>
                <a:lnTo>
                  <a:pt x="861338" y="758535"/>
                </a:lnTo>
                <a:lnTo>
                  <a:pt x="928396" y="768902"/>
                </a:lnTo>
                <a:lnTo>
                  <a:pt x="936895" y="753868"/>
                </a:lnTo>
                <a:lnTo>
                  <a:pt x="870550" y="753868"/>
                </a:lnTo>
                <a:lnTo>
                  <a:pt x="828223" y="747801"/>
                </a:lnTo>
                <a:lnTo>
                  <a:pt x="789596" y="742852"/>
                </a:lnTo>
                <a:close/>
              </a:path>
              <a:path w="1005205" h="771525">
                <a:moveTo>
                  <a:pt x="502412" y="0"/>
                </a:moveTo>
                <a:lnTo>
                  <a:pt x="454025" y="2299"/>
                </a:lnTo>
                <a:lnTo>
                  <a:pt x="406939" y="9059"/>
                </a:lnTo>
                <a:lnTo>
                  <a:pt x="361365" y="20068"/>
                </a:lnTo>
                <a:lnTo>
                  <a:pt x="317514" y="35115"/>
                </a:lnTo>
                <a:lnTo>
                  <a:pt x="275595" y="53990"/>
                </a:lnTo>
                <a:lnTo>
                  <a:pt x="235820" y="76483"/>
                </a:lnTo>
                <a:lnTo>
                  <a:pt x="198398" y="102382"/>
                </a:lnTo>
                <a:lnTo>
                  <a:pt x="163542" y="131478"/>
                </a:lnTo>
                <a:lnTo>
                  <a:pt x="131460" y="163559"/>
                </a:lnTo>
                <a:lnTo>
                  <a:pt x="102364" y="198416"/>
                </a:lnTo>
                <a:lnTo>
                  <a:pt x="76465" y="235837"/>
                </a:lnTo>
                <a:lnTo>
                  <a:pt x="53972" y="275613"/>
                </a:lnTo>
                <a:lnTo>
                  <a:pt x="35097" y="317532"/>
                </a:lnTo>
                <a:lnTo>
                  <a:pt x="20049" y="361384"/>
                </a:lnTo>
                <a:lnTo>
                  <a:pt x="9040" y="406959"/>
                </a:lnTo>
                <a:lnTo>
                  <a:pt x="2281" y="454045"/>
                </a:lnTo>
                <a:lnTo>
                  <a:pt x="0" y="502037"/>
                </a:lnTo>
                <a:lnTo>
                  <a:pt x="67" y="504254"/>
                </a:lnTo>
                <a:lnTo>
                  <a:pt x="2284" y="550796"/>
                </a:lnTo>
                <a:lnTo>
                  <a:pt x="9046" y="597858"/>
                </a:lnTo>
                <a:lnTo>
                  <a:pt x="19992" y="643222"/>
                </a:lnTo>
                <a:lnTo>
                  <a:pt x="34993" y="686999"/>
                </a:lnTo>
                <a:lnTo>
                  <a:pt x="53808" y="728853"/>
                </a:lnTo>
                <a:lnTo>
                  <a:pt x="76225" y="768574"/>
                </a:lnTo>
                <a:lnTo>
                  <a:pt x="140241" y="758889"/>
                </a:lnTo>
                <a:lnTo>
                  <a:pt x="196476" y="751253"/>
                </a:lnTo>
                <a:lnTo>
                  <a:pt x="250228" y="745271"/>
                </a:lnTo>
                <a:lnTo>
                  <a:pt x="292024" y="742852"/>
                </a:lnTo>
                <a:lnTo>
                  <a:pt x="350425" y="742852"/>
                </a:lnTo>
                <a:lnTo>
                  <a:pt x="341199" y="741349"/>
                </a:lnTo>
                <a:lnTo>
                  <a:pt x="330290" y="739969"/>
                </a:lnTo>
                <a:lnTo>
                  <a:pt x="242575" y="739969"/>
                </a:lnTo>
                <a:lnTo>
                  <a:pt x="212333" y="711059"/>
                </a:lnTo>
                <a:lnTo>
                  <a:pt x="194038" y="676470"/>
                </a:lnTo>
                <a:lnTo>
                  <a:pt x="187944" y="640157"/>
                </a:lnTo>
                <a:lnTo>
                  <a:pt x="194302" y="606078"/>
                </a:lnTo>
                <a:lnTo>
                  <a:pt x="212254" y="571338"/>
                </a:lnTo>
                <a:lnTo>
                  <a:pt x="236683" y="536528"/>
                </a:lnTo>
                <a:lnTo>
                  <a:pt x="260104" y="504254"/>
                </a:lnTo>
                <a:lnTo>
                  <a:pt x="275032" y="477122"/>
                </a:lnTo>
                <a:lnTo>
                  <a:pt x="276485" y="472909"/>
                </a:lnTo>
                <a:lnTo>
                  <a:pt x="208489" y="472909"/>
                </a:lnTo>
                <a:lnTo>
                  <a:pt x="233319" y="358073"/>
                </a:lnTo>
                <a:lnTo>
                  <a:pt x="251912" y="356862"/>
                </a:lnTo>
                <a:lnTo>
                  <a:pt x="329787" y="356862"/>
                </a:lnTo>
                <a:lnTo>
                  <a:pt x="324121" y="327007"/>
                </a:lnTo>
                <a:lnTo>
                  <a:pt x="330184" y="262695"/>
                </a:lnTo>
                <a:lnTo>
                  <a:pt x="362524" y="209102"/>
                </a:lnTo>
                <a:lnTo>
                  <a:pt x="421659" y="169708"/>
                </a:lnTo>
                <a:lnTo>
                  <a:pt x="461436" y="156424"/>
                </a:lnTo>
                <a:lnTo>
                  <a:pt x="508106" y="147995"/>
                </a:lnTo>
                <a:lnTo>
                  <a:pt x="509007" y="79617"/>
                </a:lnTo>
                <a:lnTo>
                  <a:pt x="773284" y="79617"/>
                </a:lnTo>
                <a:lnTo>
                  <a:pt x="739632" y="59427"/>
                </a:lnTo>
                <a:lnTo>
                  <a:pt x="696068" y="38686"/>
                </a:lnTo>
                <a:lnTo>
                  <a:pt x="650319" y="22128"/>
                </a:lnTo>
                <a:lnTo>
                  <a:pt x="602631" y="9997"/>
                </a:lnTo>
                <a:lnTo>
                  <a:pt x="553247" y="2540"/>
                </a:lnTo>
                <a:lnTo>
                  <a:pt x="502412" y="0"/>
                </a:lnTo>
                <a:close/>
              </a:path>
              <a:path w="1005205" h="771525">
                <a:moveTo>
                  <a:pt x="716713" y="736822"/>
                </a:moveTo>
                <a:lnTo>
                  <a:pt x="716295" y="736822"/>
                </a:lnTo>
                <a:lnTo>
                  <a:pt x="693128" y="738055"/>
                </a:lnTo>
                <a:lnTo>
                  <a:pt x="666579" y="741256"/>
                </a:lnTo>
                <a:lnTo>
                  <a:pt x="637485" y="745820"/>
                </a:lnTo>
                <a:lnTo>
                  <a:pt x="577033" y="756283"/>
                </a:lnTo>
                <a:lnTo>
                  <a:pt x="548356" y="760842"/>
                </a:lnTo>
                <a:lnTo>
                  <a:pt x="522208" y="764044"/>
                </a:lnTo>
                <a:lnTo>
                  <a:pt x="500143" y="765115"/>
                </a:lnTo>
                <a:lnTo>
                  <a:pt x="559409" y="765115"/>
                </a:lnTo>
                <a:lnTo>
                  <a:pt x="577032" y="762313"/>
                </a:lnTo>
                <a:lnTo>
                  <a:pt x="637487" y="751849"/>
                </a:lnTo>
                <a:lnTo>
                  <a:pt x="666581" y="747286"/>
                </a:lnTo>
                <a:lnTo>
                  <a:pt x="693128" y="744085"/>
                </a:lnTo>
                <a:lnTo>
                  <a:pt x="716295" y="742852"/>
                </a:lnTo>
                <a:lnTo>
                  <a:pt x="789596" y="742852"/>
                </a:lnTo>
                <a:lnTo>
                  <a:pt x="785442" y="742320"/>
                </a:lnTo>
                <a:lnTo>
                  <a:pt x="746757" y="738351"/>
                </a:lnTo>
                <a:lnTo>
                  <a:pt x="716713" y="736822"/>
                </a:lnTo>
                <a:close/>
              </a:path>
              <a:path w="1005205" h="771525">
                <a:moveTo>
                  <a:pt x="522525" y="601347"/>
                </a:moveTo>
                <a:lnTo>
                  <a:pt x="523384" y="666715"/>
                </a:lnTo>
                <a:lnTo>
                  <a:pt x="575176" y="678637"/>
                </a:lnTo>
                <a:lnTo>
                  <a:pt x="628726" y="687348"/>
                </a:lnTo>
                <a:lnTo>
                  <a:pt x="682138" y="693321"/>
                </a:lnTo>
                <a:lnTo>
                  <a:pt x="733517" y="697027"/>
                </a:lnTo>
                <a:lnTo>
                  <a:pt x="780965" y="698937"/>
                </a:lnTo>
                <a:lnTo>
                  <a:pt x="822588" y="699523"/>
                </a:lnTo>
                <a:lnTo>
                  <a:pt x="870550" y="753868"/>
                </a:lnTo>
                <a:lnTo>
                  <a:pt x="936895" y="753868"/>
                </a:lnTo>
                <a:lnTo>
                  <a:pt x="950874" y="729140"/>
                </a:lnTo>
                <a:lnTo>
                  <a:pt x="969739" y="687239"/>
                </a:lnTo>
                <a:lnTo>
                  <a:pt x="970761" y="684262"/>
                </a:lnTo>
                <a:lnTo>
                  <a:pt x="709981" y="684262"/>
                </a:lnTo>
                <a:lnTo>
                  <a:pt x="695962" y="683274"/>
                </a:lnTo>
                <a:lnTo>
                  <a:pt x="652754" y="679297"/>
                </a:lnTo>
                <a:lnTo>
                  <a:pt x="617246" y="660819"/>
                </a:lnTo>
                <a:lnTo>
                  <a:pt x="583700" y="641610"/>
                </a:lnTo>
                <a:lnTo>
                  <a:pt x="552124" y="621758"/>
                </a:lnTo>
                <a:lnTo>
                  <a:pt x="522525" y="601347"/>
                </a:lnTo>
                <a:close/>
              </a:path>
              <a:path w="1005205" h="771525">
                <a:moveTo>
                  <a:pt x="293607" y="736822"/>
                </a:moveTo>
                <a:lnTo>
                  <a:pt x="292024" y="736822"/>
                </a:lnTo>
                <a:lnTo>
                  <a:pt x="281762" y="737042"/>
                </a:lnTo>
                <a:lnTo>
                  <a:pt x="269949" y="737670"/>
                </a:lnTo>
                <a:lnTo>
                  <a:pt x="256811" y="738662"/>
                </a:lnTo>
                <a:lnTo>
                  <a:pt x="242575" y="739969"/>
                </a:lnTo>
                <a:lnTo>
                  <a:pt x="330290" y="739969"/>
                </a:lnTo>
                <a:lnTo>
                  <a:pt x="315796" y="738135"/>
                </a:lnTo>
                <a:lnTo>
                  <a:pt x="293607" y="736822"/>
                </a:lnTo>
                <a:close/>
              </a:path>
              <a:path w="1005205" h="771525">
                <a:moveTo>
                  <a:pt x="855391" y="144971"/>
                </a:moveTo>
                <a:lnTo>
                  <a:pt x="554902" y="144971"/>
                </a:lnTo>
                <a:lnTo>
                  <a:pt x="596812" y="145681"/>
                </a:lnTo>
                <a:lnTo>
                  <a:pt x="642311" y="149434"/>
                </a:lnTo>
                <a:lnTo>
                  <a:pt x="691430" y="156393"/>
                </a:lnTo>
                <a:lnTo>
                  <a:pt x="744544" y="166797"/>
                </a:lnTo>
                <a:lnTo>
                  <a:pt x="758862" y="170064"/>
                </a:lnTo>
                <a:lnTo>
                  <a:pt x="758811" y="181253"/>
                </a:lnTo>
                <a:lnTo>
                  <a:pt x="710984" y="193747"/>
                </a:lnTo>
                <a:lnTo>
                  <a:pt x="669383" y="210503"/>
                </a:lnTo>
                <a:lnTo>
                  <a:pt x="633885" y="231093"/>
                </a:lnTo>
                <a:lnTo>
                  <a:pt x="580715" y="282083"/>
                </a:lnTo>
                <a:lnTo>
                  <a:pt x="550507" y="343318"/>
                </a:lnTo>
                <a:lnTo>
                  <a:pt x="542291" y="411402"/>
                </a:lnTo>
                <a:lnTo>
                  <a:pt x="546128" y="446950"/>
                </a:lnTo>
                <a:lnTo>
                  <a:pt x="569085" y="518934"/>
                </a:lnTo>
                <a:lnTo>
                  <a:pt x="587963" y="554522"/>
                </a:lnTo>
                <a:lnTo>
                  <a:pt x="611613" y="589273"/>
                </a:lnTo>
                <a:lnTo>
                  <a:pt x="639913" y="622763"/>
                </a:lnTo>
                <a:lnTo>
                  <a:pt x="672743" y="654568"/>
                </a:lnTo>
                <a:lnTo>
                  <a:pt x="709981" y="684262"/>
                </a:lnTo>
                <a:lnTo>
                  <a:pt x="970761" y="684262"/>
                </a:lnTo>
                <a:lnTo>
                  <a:pt x="984781" y="643408"/>
                </a:lnTo>
                <a:lnTo>
                  <a:pt x="995805" y="597730"/>
                </a:lnTo>
                <a:lnTo>
                  <a:pt x="1002545" y="550796"/>
                </a:lnTo>
                <a:lnTo>
                  <a:pt x="1004759" y="504254"/>
                </a:lnTo>
                <a:lnTo>
                  <a:pt x="1004828" y="502037"/>
                </a:lnTo>
                <a:lnTo>
                  <a:pt x="1002850" y="457353"/>
                </a:lnTo>
                <a:lnTo>
                  <a:pt x="996978" y="413387"/>
                </a:lnTo>
                <a:lnTo>
                  <a:pt x="993720" y="398868"/>
                </a:lnTo>
                <a:lnTo>
                  <a:pt x="908333" y="398868"/>
                </a:lnTo>
                <a:lnTo>
                  <a:pt x="901997" y="392540"/>
                </a:lnTo>
                <a:lnTo>
                  <a:pt x="901997" y="376897"/>
                </a:lnTo>
                <a:lnTo>
                  <a:pt x="908333" y="370569"/>
                </a:lnTo>
                <a:lnTo>
                  <a:pt x="987356" y="370569"/>
                </a:lnTo>
                <a:lnTo>
                  <a:pt x="974285" y="329482"/>
                </a:lnTo>
                <a:lnTo>
                  <a:pt x="819564" y="329482"/>
                </a:lnTo>
                <a:lnTo>
                  <a:pt x="813228" y="323150"/>
                </a:lnTo>
                <a:lnTo>
                  <a:pt x="813228" y="307522"/>
                </a:lnTo>
                <a:lnTo>
                  <a:pt x="819564" y="301186"/>
                </a:lnTo>
                <a:lnTo>
                  <a:pt x="962881" y="301186"/>
                </a:lnTo>
                <a:lnTo>
                  <a:pt x="941453" y="258016"/>
                </a:lnTo>
                <a:lnTo>
                  <a:pt x="916129" y="217315"/>
                </a:lnTo>
                <a:lnTo>
                  <a:pt x="887154" y="179329"/>
                </a:lnTo>
                <a:lnTo>
                  <a:pt x="855391" y="144971"/>
                </a:lnTo>
                <a:close/>
              </a:path>
              <a:path w="1005205" h="771525">
                <a:moveTo>
                  <a:pt x="329787" y="356862"/>
                </a:moveTo>
                <a:lnTo>
                  <a:pt x="251912" y="356862"/>
                </a:lnTo>
                <a:lnTo>
                  <a:pt x="269665" y="359234"/>
                </a:lnTo>
                <a:lnTo>
                  <a:pt x="285463" y="364617"/>
                </a:lnTo>
                <a:lnTo>
                  <a:pt x="320189" y="408485"/>
                </a:lnTo>
                <a:lnTo>
                  <a:pt x="333762" y="464460"/>
                </a:lnTo>
                <a:lnTo>
                  <a:pt x="341063" y="502037"/>
                </a:lnTo>
                <a:lnTo>
                  <a:pt x="353576" y="539924"/>
                </a:lnTo>
                <a:lnTo>
                  <a:pt x="371600" y="575242"/>
                </a:lnTo>
                <a:lnTo>
                  <a:pt x="395433" y="605109"/>
                </a:lnTo>
                <a:lnTo>
                  <a:pt x="442388" y="636558"/>
                </a:lnTo>
                <a:lnTo>
                  <a:pt x="501368" y="660243"/>
                </a:lnTo>
                <a:lnTo>
                  <a:pt x="502343" y="586263"/>
                </a:lnTo>
                <a:lnTo>
                  <a:pt x="458406" y="549454"/>
                </a:lnTo>
                <a:lnTo>
                  <a:pt x="420521" y="511843"/>
                </a:lnTo>
                <a:lnTo>
                  <a:pt x="388750" y="473867"/>
                </a:lnTo>
                <a:lnTo>
                  <a:pt x="363160" y="435960"/>
                </a:lnTo>
                <a:lnTo>
                  <a:pt x="343816" y="398558"/>
                </a:lnTo>
                <a:lnTo>
                  <a:pt x="330781" y="362095"/>
                </a:lnTo>
                <a:lnTo>
                  <a:pt x="329787" y="356862"/>
                </a:lnTo>
                <a:close/>
              </a:path>
              <a:path w="1005205" h="771525">
                <a:moveTo>
                  <a:pt x="259846" y="444559"/>
                </a:moveTo>
                <a:lnTo>
                  <a:pt x="241465" y="472774"/>
                </a:lnTo>
                <a:lnTo>
                  <a:pt x="208489" y="472909"/>
                </a:lnTo>
                <a:lnTo>
                  <a:pt x="276485" y="472909"/>
                </a:lnTo>
                <a:lnTo>
                  <a:pt x="278290" y="467678"/>
                </a:lnTo>
                <a:lnTo>
                  <a:pt x="279330" y="459896"/>
                </a:lnTo>
                <a:lnTo>
                  <a:pt x="276799" y="454366"/>
                </a:lnTo>
                <a:lnTo>
                  <a:pt x="273006" y="449397"/>
                </a:lnTo>
                <a:lnTo>
                  <a:pt x="267048" y="445753"/>
                </a:lnTo>
                <a:lnTo>
                  <a:pt x="259846" y="444559"/>
                </a:lnTo>
                <a:close/>
              </a:path>
              <a:path w="1005205" h="771525">
                <a:moveTo>
                  <a:pt x="987642" y="371786"/>
                </a:moveTo>
                <a:lnTo>
                  <a:pt x="993720" y="398868"/>
                </a:lnTo>
                <a:lnTo>
                  <a:pt x="994135" y="398868"/>
                </a:lnTo>
                <a:lnTo>
                  <a:pt x="992583" y="391736"/>
                </a:lnTo>
                <a:lnTo>
                  <a:pt x="990928" y="384642"/>
                </a:lnTo>
                <a:lnTo>
                  <a:pt x="988944" y="376716"/>
                </a:lnTo>
                <a:lnTo>
                  <a:pt x="987642" y="371786"/>
                </a:lnTo>
                <a:close/>
              </a:path>
              <a:path w="1005205" h="771525">
                <a:moveTo>
                  <a:pt x="987356" y="370569"/>
                </a:moveTo>
                <a:lnTo>
                  <a:pt x="987642" y="371786"/>
                </a:lnTo>
                <a:lnTo>
                  <a:pt x="987356" y="370569"/>
                </a:lnTo>
                <a:close/>
              </a:path>
              <a:path w="1005205" h="771525">
                <a:moveTo>
                  <a:pt x="773284" y="79617"/>
                </a:moveTo>
                <a:lnTo>
                  <a:pt x="515659" y="79617"/>
                </a:lnTo>
                <a:lnTo>
                  <a:pt x="516548" y="147138"/>
                </a:lnTo>
                <a:lnTo>
                  <a:pt x="554902" y="144971"/>
                </a:lnTo>
                <a:lnTo>
                  <a:pt x="855391" y="144971"/>
                </a:lnTo>
                <a:lnTo>
                  <a:pt x="854773" y="144302"/>
                </a:lnTo>
                <a:lnTo>
                  <a:pt x="819229" y="112480"/>
                </a:lnTo>
                <a:lnTo>
                  <a:pt x="780767" y="84107"/>
                </a:lnTo>
                <a:lnTo>
                  <a:pt x="773284" y="7961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8040" y="4196365"/>
            <a:ext cx="530860" cy="57150"/>
          </a:xfrm>
          <a:custGeom>
            <a:avLst/>
            <a:gdLst/>
            <a:ahLst/>
            <a:cxnLst/>
            <a:rect l="l" t="t" r="r" b="b"/>
            <a:pathLst>
              <a:path w="530860" h="57150">
                <a:moveTo>
                  <a:pt x="481276" y="0"/>
                </a:moveTo>
                <a:lnTo>
                  <a:pt x="457691" y="1233"/>
                </a:lnTo>
                <a:lnTo>
                  <a:pt x="431143" y="4434"/>
                </a:lnTo>
                <a:lnTo>
                  <a:pt x="402050" y="8996"/>
                </a:lnTo>
                <a:lnTo>
                  <a:pt x="341595" y="19461"/>
                </a:lnTo>
                <a:lnTo>
                  <a:pt x="312917" y="24021"/>
                </a:lnTo>
                <a:lnTo>
                  <a:pt x="286769" y="27223"/>
                </a:lnTo>
                <a:lnTo>
                  <a:pt x="264708" y="28295"/>
                </a:lnTo>
                <a:lnTo>
                  <a:pt x="243570" y="27046"/>
                </a:lnTo>
                <a:lnTo>
                  <a:pt x="218627" y="23850"/>
                </a:lnTo>
                <a:lnTo>
                  <a:pt x="191307" y="19385"/>
                </a:lnTo>
                <a:lnTo>
                  <a:pt x="133586" y="9060"/>
                </a:lnTo>
                <a:lnTo>
                  <a:pt x="105762" y="4528"/>
                </a:lnTo>
                <a:lnTo>
                  <a:pt x="80359" y="1315"/>
                </a:lnTo>
                <a:lnTo>
                  <a:pt x="58172" y="0"/>
                </a:lnTo>
                <a:lnTo>
                  <a:pt x="44990" y="274"/>
                </a:lnTo>
                <a:lnTo>
                  <a:pt x="31480" y="1054"/>
                </a:lnTo>
                <a:lnTo>
                  <a:pt x="16377" y="2275"/>
                </a:lnTo>
                <a:lnTo>
                  <a:pt x="0" y="3876"/>
                </a:lnTo>
                <a:lnTo>
                  <a:pt x="10916" y="10474"/>
                </a:lnTo>
                <a:lnTo>
                  <a:pt x="22011" y="16801"/>
                </a:lnTo>
                <a:lnTo>
                  <a:pt x="33280" y="22853"/>
                </a:lnTo>
                <a:lnTo>
                  <a:pt x="44719" y="28623"/>
                </a:lnTo>
                <a:lnTo>
                  <a:pt x="56509" y="28295"/>
                </a:lnTo>
                <a:lnTo>
                  <a:pt x="78765" y="29603"/>
                </a:lnTo>
                <a:lnTo>
                  <a:pt x="103312" y="32789"/>
                </a:lnTo>
                <a:lnTo>
                  <a:pt x="130184" y="37196"/>
                </a:lnTo>
                <a:lnTo>
                  <a:pt x="187187" y="47390"/>
                </a:lnTo>
                <a:lnTo>
                  <a:pt x="215572" y="52001"/>
                </a:lnTo>
                <a:lnTo>
                  <a:pt x="241822" y="55305"/>
                </a:lnTo>
                <a:lnTo>
                  <a:pt x="264622" y="56602"/>
                </a:lnTo>
                <a:lnTo>
                  <a:pt x="288871" y="55346"/>
                </a:lnTo>
                <a:lnTo>
                  <a:pt x="316204" y="52050"/>
                </a:lnTo>
                <a:lnTo>
                  <a:pt x="345744" y="47426"/>
                </a:lnTo>
                <a:lnTo>
                  <a:pt x="405245" y="37156"/>
                </a:lnTo>
                <a:lnTo>
                  <a:pt x="433390" y="32716"/>
                </a:lnTo>
                <a:lnTo>
                  <a:pt x="459101" y="29538"/>
                </a:lnTo>
                <a:lnTo>
                  <a:pt x="480913" y="28295"/>
                </a:lnTo>
                <a:lnTo>
                  <a:pt x="485589" y="28352"/>
                </a:lnTo>
                <a:lnTo>
                  <a:pt x="497110" y="22522"/>
                </a:lnTo>
                <a:lnTo>
                  <a:pt x="508457" y="16406"/>
                </a:lnTo>
                <a:lnTo>
                  <a:pt x="519626" y="10012"/>
                </a:lnTo>
                <a:lnTo>
                  <a:pt x="530614" y="3343"/>
                </a:lnTo>
                <a:lnTo>
                  <a:pt x="503137" y="903"/>
                </a:lnTo>
                <a:lnTo>
                  <a:pt x="491380" y="234"/>
                </a:lnTo>
                <a:lnTo>
                  <a:pt x="481276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2606" y="4054855"/>
            <a:ext cx="801370" cy="198120"/>
          </a:xfrm>
          <a:custGeom>
            <a:avLst/>
            <a:gdLst/>
            <a:ahLst/>
            <a:cxnLst/>
            <a:rect l="l" t="t" r="r" b="b"/>
            <a:pathLst>
              <a:path w="801369" h="198120">
                <a:moveTo>
                  <a:pt x="666051" y="144856"/>
                </a:moveTo>
                <a:lnTo>
                  <a:pt x="638568" y="142417"/>
                </a:lnTo>
                <a:lnTo>
                  <a:pt x="626808" y="141744"/>
                </a:lnTo>
                <a:lnTo>
                  <a:pt x="616699" y="141516"/>
                </a:lnTo>
                <a:lnTo>
                  <a:pt x="593115" y="142748"/>
                </a:lnTo>
                <a:lnTo>
                  <a:pt x="566572" y="145948"/>
                </a:lnTo>
                <a:lnTo>
                  <a:pt x="537476" y="150507"/>
                </a:lnTo>
                <a:lnTo>
                  <a:pt x="477024" y="160972"/>
                </a:lnTo>
                <a:lnTo>
                  <a:pt x="448348" y="165531"/>
                </a:lnTo>
                <a:lnTo>
                  <a:pt x="422198" y="168744"/>
                </a:lnTo>
                <a:lnTo>
                  <a:pt x="400138" y="169811"/>
                </a:lnTo>
                <a:lnTo>
                  <a:pt x="378993" y="168567"/>
                </a:lnTo>
                <a:lnTo>
                  <a:pt x="354050" y="165366"/>
                </a:lnTo>
                <a:lnTo>
                  <a:pt x="326732" y="160896"/>
                </a:lnTo>
                <a:lnTo>
                  <a:pt x="269011" y="150571"/>
                </a:lnTo>
                <a:lnTo>
                  <a:pt x="241185" y="146050"/>
                </a:lnTo>
                <a:lnTo>
                  <a:pt x="215785" y="142836"/>
                </a:lnTo>
                <a:lnTo>
                  <a:pt x="193598" y="141516"/>
                </a:lnTo>
                <a:lnTo>
                  <a:pt x="180416" y="141795"/>
                </a:lnTo>
                <a:lnTo>
                  <a:pt x="166903" y="142570"/>
                </a:lnTo>
                <a:lnTo>
                  <a:pt x="151803" y="143789"/>
                </a:lnTo>
                <a:lnTo>
                  <a:pt x="135432" y="145389"/>
                </a:lnTo>
                <a:lnTo>
                  <a:pt x="146342" y="151993"/>
                </a:lnTo>
                <a:lnTo>
                  <a:pt x="157441" y="158318"/>
                </a:lnTo>
                <a:lnTo>
                  <a:pt x="168706" y="164363"/>
                </a:lnTo>
                <a:lnTo>
                  <a:pt x="180149" y="170141"/>
                </a:lnTo>
                <a:lnTo>
                  <a:pt x="191935" y="169811"/>
                </a:lnTo>
                <a:lnTo>
                  <a:pt x="214198" y="171119"/>
                </a:lnTo>
                <a:lnTo>
                  <a:pt x="238734" y="174307"/>
                </a:lnTo>
                <a:lnTo>
                  <a:pt x="265607" y="178714"/>
                </a:lnTo>
                <a:lnTo>
                  <a:pt x="322618" y="188912"/>
                </a:lnTo>
                <a:lnTo>
                  <a:pt x="351002" y="193522"/>
                </a:lnTo>
                <a:lnTo>
                  <a:pt x="377253" y="196824"/>
                </a:lnTo>
                <a:lnTo>
                  <a:pt x="400050" y="198120"/>
                </a:lnTo>
                <a:lnTo>
                  <a:pt x="424294" y="196862"/>
                </a:lnTo>
                <a:lnTo>
                  <a:pt x="451637" y="193560"/>
                </a:lnTo>
                <a:lnTo>
                  <a:pt x="481177" y="188937"/>
                </a:lnTo>
                <a:lnTo>
                  <a:pt x="540677" y="178676"/>
                </a:lnTo>
                <a:lnTo>
                  <a:pt x="568820" y="174231"/>
                </a:lnTo>
                <a:lnTo>
                  <a:pt x="594525" y="171056"/>
                </a:lnTo>
                <a:lnTo>
                  <a:pt x="616343" y="169811"/>
                </a:lnTo>
                <a:lnTo>
                  <a:pt x="621017" y="169862"/>
                </a:lnTo>
                <a:lnTo>
                  <a:pt x="632536" y="164033"/>
                </a:lnTo>
                <a:lnTo>
                  <a:pt x="643890" y="157924"/>
                </a:lnTo>
                <a:lnTo>
                  <a:pt x="655053" y="151523"/>
                </a:lnTo>
                <a:lnTo>
                  <a:pt x="666051" y="144856"/>
                </a:lnTo>
                <a:close/>
              </a:path>
              <a:path w="801369" h="198120">
                <a:moveTo>
                  <a:pt x="744867" y="84061"/>
                </a:moveTo>
                <a:lnTo>
                  <a:pt x="708304" y="79082"/>
                </a:lnTo>
                <a:lnTo>
                  <a:pt x="672909" y="74841"/>
                </a:lnTo>
                <a:lnTo>
                  <a:pt x="641464" y="71869"/>
                </a:lnTo>
                <a:lnTo>
                  <a:pt x="616699" y="70764"/>
                </a:lnTo>
                <a:lnTo>
                  <a:pt x="593115" y="71996"/>
                </a:lnTo>
                <a:lnTo>
                  <a:pt x="566572" y="75196"/>
                </a:lnTo>
                <a:lnTo>
                  <a:pt x="537476" y="79756"/>
                </a:lnTo>
                <a:lnTo>
                  <a:pt x="477024" y="90220"/>
                </a:lnTo>
                <a:lnTo>
                  <a:pt x="448348" y="94780"/>
                </a:lnTo>
                <a:lnTo>
                  <a:pt x="422198" y="97980"/>
                </a:lnTo>
                <a:lnTo>
                  <a:pt x="400138" y="99060"/>
                </a:lnTo>
                <a:lnTo>
                  <a:pt x="378993" y="97802"/>
                </a:lnTo>
                <a:lnTo>
                  <a:pt x="354050" y="94615"/>
                </a:lnTo>
                <a:lnTo>
                  <a:pt x="326732" y="90144"/>
                </a:lnTo>
                <a:lnTo>
                  <a:pt x="269011" y="79819"/>
                </a:lnTo>
                <a:lnTo>
                  <a:pt x="241185" y="75285"/>
                </a:lnTo>
                <a:lnTo>
                  <a:pt x="215785" y="72072"/>
                </a:lnTo>
                <a:lnTo>
                  <a:pt x="193598" y="70764"/>
                </a:lnTo>
                <a:lnTo>
                  <a:pt x="165468" y="71920"/>
                </a:lnTo>
                <a:lnTo>
                  <a:pt x="132029" y="74993"/>
                </a:lnTo>
                <a:lnTo>
                  <a:pt x="94640" y="79387"/>
                </a:lnTo>
                <a:lnTo>
                  <a:pt x="56261" y="84518"/>
                </a:lnTo>
                <a:lnTo>
                  <a:pt x="70256" y="97193"/>
                </a:lnTo>
                <a:lnTo>
                  <a:pt x="84721" y="109334"/>
                </a:lnTo>
                <a:lnTo>
                  <a:pt x="116878" y="105308"/>
                </a:lnTo>
                <a:lnTo>
                  <a:pt x="146570" y="102044"/>
                </a:lnTo>
                <a:lnTo>
                  <a:pt x="172148" y="99860"/>
                </a:lnTo>
                <a:lnTo>
                  <a:pt x="191935" y="99060"/>
                </a:lnTo>
                <a:lnTo>
                  <a:pt x="214198" y="100368"/>
                </a:lnTo>
                <a:lnTo>
                  <a:pt x="238734" y="103555"/>
                </a:lnTo>
                <a:lnTo>
                  <a:pt x="265607" y="107962"/>
                </a:lnTo>
                <a:lnTo>
                  <a:pt x="322618" y="118148"/>
                </a:lnTo>
                <a:lnTo>
                  <a:pt x="351002" y="122758"/>
                </a:lnTo>
                <a:lnTo>
                  <a:pt x="377253" y="126060"/>
                </a:lnTo>
                <a:lnTo>
                  <a:pt x="400050" y="127368"/>
                </a:lnTo>
                <a:lnTo>
                  <a:pt x="424294" y="126111"/>
                </a:lnTo>
                <a:lnTo>
                  <a:pt x="451637" y="122809"/>
                </a:lnTo>
                <a:lnTo>
                  <a:pt x="481177" y="118186"/>
                </a:lnTo>
                <a:lnTo>
                  <a:pt x="540677" y="107911"/>
                </a:lnTo>
                <a:lnTo>
                  <a:pt x="568820" y="103479"/>
                </a:lnTo>
                <a:lnTo>
                  <a:pt x="594525" y="100304"/>
                </a:lnTo>
                <a:lnTo>
                  <a:pt x="616343" y="99060"/>
                </a:lnTo>
                <a:lnTo>
                  <a:pt x="634898" y="99822"/>
                </a:lnTo>
                <a:lnTo>
                  <a:pt x="658583" y="101904"/>
                </a:lnTo>
                <a:lnTo>
                  <a:pt x="686269" y="105029"/>
                </a:lnTo>
                <a:lnTo>
                  <a:pt x="716457" y="108889"/>
                </a:lnTo>
                <a:lnTo>
                  <a:pt x="730897" y="96735"/>
                </a:lnTo>
                <a:lnTo>
                  <a:pt x="744867" y="84061"/>
                </a:lnTo>
                <a:close/>
              </a:path>
              <a:path w="801369" h="198120">
                <a:moveTo>
                  <a:pt x="800887" y="21678"/>
                </a:moveTo>
                <a:lnTo>
                  <a:pt x="753833" y="14592"/>
                </a:lnTo>
                <a:lnTo>
                  <a:pt x="702233" y="7556"/>
                </a:lnTo>
                <a:lnTo>
                  <a:pt x="653910" y="2159"/>
                </a:lnTo>
                <a:lnTo>
                  <a:pt x="616699" y="0"/>
                </a:lnTo>
                <a:lnTo>
                  <a:pt x="593115" y="1244"/>
                </a:lnTo>
                <a:lnTo>
                  <a:pt x="566572" y="4445"/>
                </a:lnTo>
                <a:lnTo>
                  <a:pt x="537476" y="9004"/>
                </a:lnTo>
                <a:lnTo>
                  <a:pt x="477024" y="19469"/>
                </a:lnTo>
                <a:lnTo>
                  <a:pt x="448348" y="24028"/>
                </a:lnTo>
                <a:lnTo>
                  <a:pt x="422198" y="27228"/>
                </a:lnTo>
                <a:lnTo>
                  <a:pt x="400138" y="28308"/>
                </a:lnTo>
                <a:lnTo>
                  <a:pt x="378993" y="27051"/>
                </a:lnTo>
                <a:lnTo>
                  <a:pt x="354050" y="23850"/>
                </a:lnTo>
                <a:lnTo>
                  <a:pt x="326732" y="19392"/>
                </a:lnTo>
                <a:lnTo>
                  <a:pt x="269011" y="9067"/>
                </a:lnTo>
                <a:lnTo>
                  <a:pt x="241185" y="4533"/>
                </a:lnTo>
                <a:lnTo>
                  <a:pt x="215785" y="1320"/>
                </a:lnTo>
                <a:lnTo>
                  <a:pt x="193598" y="0"/>
                </a:lnTo>
                <a:lnTo>
                  <a:pt x="152717" y="2197"/>
                </a:lnTo>
                <a:lnTo>
                  <a:pt x="102222" y="7683"/>
                </a:lnTo>
                <a:lnTo>
                  <a:pt x="48615" y="14846"/>
                </a:lnTo>
                <a:lnTo>
                  <a:pt x="0" y="22034"/>
                </a:lnTo>
                <a:lnTo>
                  <a:pt x="10109" y="34937"/>
                </a:lnTo>
                <a:lnTo>
                  <a:pt x="20637" y="47498"/>
                </a:lnTo>
                <a:lnTo>
                  <a:pt x="69049" y="40665"/>
                </a:lnTo>
                <a:lnTo>
                  <a:pt x="117398" y="34493"/>
                </a:lnTo>
                <a:lnTo>
                  <a:pt x="160185" y="30022"/>
                </a:lnTo>
                <a:lnTo>
                  <a:pt x="191935" y="28308"/>
                </a:lnTo>
                <a:lnTo>
                  <a:pt x="214198" y="29616"/>
                </a:lnTo>
                <a:lnTo>
                  <a:pt x="238734" y="32791"/>
                </a:lnTo>
                <a:lnTo>
                  <a:pt x="265607" y="37198"/>
                </a:lnTo>
                <a:lnTo>
                  <a:pt x="322618" y="47396"/>
                </a:lnTo>
                <a:lnTo>
                  <a:pt x="351002" y="52006"/>
                </a:lnTo>
                <a:lnTo>
                  <a:pt x="377253" y="55308"/>
                </a:lnTo>
                <a:lnTo>
                  <a:pt x="400050" y="56603"/>
                </a:lnTo>
                <a:lnTo>
                  <a:pt x="424294" y="55346"/>
                </a:lnTo>
                <a:lnTo>
                  <a:pt x="451637" y="52057"/>
                </a:lnTo>
                <a:lnTo>
                  <a:pt x="481177" y="47434"/>
                </a:lnTo>
                <a:lnTo>
                  <a:pt x="540677" y="37160"/>
                </a:lnTo>
                <a:lnTo>
                  <a:pt x="568820" y="32715"/>
                </a:lnTo>
                <a:lnTo>
                  <a:pt x="594525" y="29540"/>
                </a:lnTo>
                <a:lnTo>
                  <a:pt x="616343" y="28308"/>
                </a:lnTo>
                <a:lnTo>
                  <a:pt x="646531" y="29997"/>
                </a:lnTo>
                <a:lnTo>
                  <a:pt x="687222" y="34391"/>
                </a:lnTo>
                <a:lnTo>
                  <a:pt x="733526" y="40474"/>
                </a:lnTo>
                <a:lnTo>
                  <a:pt x="780211" y="47231"/>
                </a:lnTo>
                <a:lnTo>
                  <a:pt x="790752" y="34632"/>
                </a:lnTo>
                <a:lnTo>
                  <a:pt x="800887" y="2167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3951" y="3350116"/>
            <a:ext cx="118110" cy="46355"/>
          </a:xfrm>
          <a:custGeom>
            <a:avLst/>
            <a:gdLst/>
            <a:ahLst/>
            <a:cxnLst/>
            <a:rect l="l" t="t" r="r" b="b"/>
            <a:pathLst>
              <a:path w="118110" h="46354">
                <a:moveTo>
                  <a:pt x="117623" y="0"/>
                </a:moveTo>
                <a:lnTo>
                  <a:pt x="97053" y="80"/>
                </a:lnTo>
                <a:lnTo>
                  <a:pt x="79737" y="3009"/>
                </a:lnTo>
                <a:lnTo>
                  <a:pt x="63164" y="6675"/>
                </a:lnTo>
                <a:lnTo>
                  <a:pt x="44823" y="8964"/>
                </a:lnTo>
                <a:lnTo>
                  <a:pt x="30202" y="8434"/>
                </a:lnTo>
                <a:lnTo>
                  <a:pt x="18625" y="6185"/>
                </a:lnTo>
                <a:lnTo>
                  <a:pt x="8941" y="3431"/>
                </a:lnTo>
                <a:lnTo>
                  <a:pt x="0" y="1386"/>
                </a:lnTo>
                <a:lnTo>
                  <a:pt x="36789" y="25672"/>
                </a:lnTo>
                <a:lnTo>
                  <a:pt x="76592" y="33006"/>
                </a:lnTo>
                <a:lnTo>
                  <a:pt x="91681" y="37495"/>
                </a:lnTo>
                <a:lnTo>
                  <a:pt x="104684" y="46267"/>
                </a:lnTo>
                <a:lnTo>
                  <a:pt x="107563" y="38235"/>
                </a:lnTo>
                <a:lnTo>
                  <a:pt x="112049" y="23220"/>
                </a:lnTo>
                <a:lnTo>
                  <a:pt x="116087" y="8161"/>
                </a:lnTo>
                <a:lnTo>
                  <a:pt x="117623" y="0"/>
                </a:lnTo>
                <a:close/>
              </a:path>
            </a:pathLst>
          </a:custGeom>
          <a:solidFill>
            <a:srgbClr val="C732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329520" y="3409045"/>
            <a:ext cx="1605280" cy="390525"/>
            <a:chOff x="2329520" y="3409045"/>
            <a:chExt cx="1605280" cy="390525"/>
          </a:xfrm>
        </p:grpSpPr>
        <p:sp>
          <p:nvSpPr>
            <p:cNvPr id="23" name="object 23"/>
            <p:cNvSpPr/>
            <p:nvPr/>
          </p:nvSpPr>
          <p:spPr>
            <a:xfrm>
              <a:off x="2333120" y="3412644"/>
              <a:ext cx="1598295" cy="383540"/>
            </a:xfrm>
            <a:custGeom>
              <a:avLst/>
              <a:gdLst/>
              <a:ahLst/>
              <a:cxnLst/>
              <a:rect l="l" t="t" r="r" b="b"/>
              <a:pathLst>
                <a:path w="1598295" h="383539">
                  <a:moveTo>
                    <a:pt x="191051" y="0"/>
                  </a:moveTo>
                  <a:lnTo>
                    <a:pt x="145140" y="5085"/>
                  </a:lnTo>
                  <a:lnTo>
                    <a:pt x="104109" y="19558"/>
                  </a:lnTo>
                  <a:lnTo>
                    <a:pt x="68753" y="42242"/>
                  </a:lnTo>
                  <a:lnTo>
                    <a:pt x="39867" y="71962"/>
                  </a:lnTo>
                  <a:lnTo>
                    <a:pt x="18249" y="107543"/>
                  </a:lnTo>
                  <a:lnTo>
                    <a:pt x="4695" y="147808"/>
                  </a:lnTo>
                  <a:lnTo>
                    <a:pt x="0" y="191582"/>
                  </a:lnTo>
                  <a:lnTo>
                    <a:pt x="4770" y="236022"/>
                  </a:lnTo>
                  <a:lnTo>
                    <a:pt x="18465" y="276546"/>
                  </a:lnTo>
                  <a:lnTo>
                    <a:pt x="40159" y="312089"/>
                  </a:lnTo>
                  <a:lnTo>
                    <a:pt x="68925" y="341587"/>
                  </a:lnTo>
                  <a:lnTo>
                    <a:pt x="103839" y="363974"/>
                  </a:lnTo>
                  <a:lnTo>
                    <a:pt x="143974" y="378188"/>
                  </a:lnTo>
                  <a:lnTo>
                    <a:pt x="188405" y="383162"/>
                  </a:lnTo>
                  <a:lnTo>
                    <a:pt x="235705" y="378565"/>
                  </a:lnTo>
                  <a:lnTo>
                    <a:pt x="275066" y="365434"/>
                  </a:lnTo>
                  <a:lnTo>
                    <a:pt x="308672" y="344761"/>
                  </a:lnTo>
                  <a:lnTo>
                    <a:pt x="332282" y="323359"/>
                  </a:lnTo>
                  <a:lnTo>
                    <a:pt x="190522" y="323359"/>
                  </a:lnTo>
                  <a:lnTo>
                    <a:pt x="141502" y="312965"/>
                  </a:lnTo>
                  <a:lnTo>
                    <a:pt x="102802" y="284659"/>
                  </a:lnTo>
                  <a:lnTo>
                    <a:pt x="77399" y="242759"/>
                  </a:lnTo>
                  <a:lnTo>
                    <a:pt x="68270" y="191582"/>
                  </a:lnTo>
                  <a:lnTo>
                    <a:pt x="77399" y="139956"/>
                  </a:lnTo>
                  <a:lnTo>
                    <a:pt x="102802" y="98106"/>
                  </a:lnTo>
                  <a:lnTo>
                    <a:pt x="141502" y="70048"/>
                  </a:lnTo>
                  <a:lnTo>
                    <a:pt x="190522" y="59803"/>
                  </a:lnTo>
                  <a:lnTo>
                    <a:pt x="334222" y="59803"/>
                  </a:lnTo>
                  <a:lnTo>
                    <a:pt x="336059" y="57687"/>
                  </a:lnTo>
                  <a:lnTo>
                    <a:pt x="308044" y="34383"/>
                  </a:lnTo>
                  <a:lnTo>
                    <a:pt x="275860" y="16141"/>
                  </a:lnTo>
                  <a:lnTo>
                    <a:pt x="237524" y="4250"/>
                  </a:lnTo>
                  <a:lnTo>
                    <a:pt x="191051" y="0"/>
                  </a:lnTo>
                  <a:close/>
                </a:path>
                <a:path w="1598295" h="383539">
                  <a:moveTo>
                    <a:pt x="296899" y="275198"/>
                  </a:moveTo>
                  <a:lnTo>
                    <a:pt x="273281" y="295227"/>
                  </a:lnTo>
                  <a:lnTo>
                    <a:pt x="248870" y="310393"/>
                  </a:lnTo>
                  <a:lnTo>
                    <a:pt x="221879" y="320002"/>
                  </a:lnTo>
                  <a:lnTo>
                    <a:pt x="190522" y="323359"/>
                  </a:lnTo>
                  <a:lnTo>
                    <a:pt x="332282" y="323359"/>
                  </a:lnTo>
                  <a:lnTo>
                    <a:pt x="338705" y="317538"/>
                  </a:lnTo>
                  <a:lnTo>
                    <a:pt x="296899" y="275198"/>
                  </a:lnTo>
                  <a:close/>
                </a:path>
                <a:path w="1598295" h="383539">
                  <a:moveTo>
                    <a:pt x="334222" y="59803"/>
                  </a:moveTo>
                  <a:lnTo>
                    <a:pt x="190522" y="59803"/>
                  </a:lnTo>
                  <a:lnTo>
                    <a:pt x="220422" y="63127"/>
                  </a:lnTo>
                  <a:lnTo>
                    <a:pt x="247148" y="72504"/>
                  </a:lnTo>
                  <a:lnTo>
                    <a:pt x="271494" y="87041"/>
                  </a:lnTo>
                  <a:lnTo>
                    <a:pt x="294252" y="105844"/>
                  </a:lnTo>
                  <a:lnTo>
                    <a:pt x="334222" y="59803"/>
                  </a:lnTo>
                  <a:close/>
                </a:path>
                <a:path w="1598295" h="383539">
                  <a:moveTo>
                    <a:pt x="710337" y="6351"/>
                  </a:moveTo>
                  <a:lnTo>
                    <a:pt x="461069" y="6351"/>
                  </a:lnTo>
                  <a:lnTo>
                    <a:pt x="461069" y="376812"/>
                  </a:lnTo>
                  <a:lnTo>
                    <a:pt x="525635" y="376812"/>
                  </a:lnTo>
                  <a:lnTo>
                    <a:pt x="525635" y="65095"/>
                  </a:lnTo>
                  <a:lnTo>
                    <a:pt x="710337" y="65095"/>
                  </a:lnTo>
                  <a:lnTo>
                    <a:pt x="710337" y="6351"/>
                  </a:lnTo>
                  <a:close/>
                </a:path>
                <a:path w="1598295" h="383539">
                  <a:moveTo>
                    <a:pt x="840635" y="276786"/>
                  </a:moveTo>
                  <a:lnTo>
                    <a:pt x="798824" y="319655"/>
                  </a:lnTo>
                  <a:lnTo>
                    <a:pt x="828892" y="346546"/>
                  </a:lnTo>
                  <a:lnTo>
                    <a:pt x="863128" y="366492"/>
                  </a:lnTo>
                  <a:lnTo>
                    <a:pt x="903317" y="378895"/>
                  </a:lnTo>
                  <a:lnTo>
                    <a:pt x="951245" y="383162"/>
                  </a:lnTo>
                  <a:lnTo>
                    <a:pt x="995646" y="378188"/>
                  </a:lnTo>
                  <a:lnTo>
                    <a:pt x="1035706" y="363974"/>
                  </a:lnTo>
                  <a:lnTo>
                    <a:pt x="1070517" y="341587"/>
                  </a:lnTo>
                  <a:lnTo>
                    <a:pt x="1086680" y="324947"/>
                  </a:lnTo>
                  <a:lnTo>
                    <a:pt x="949129" y="324947"/>
                  </a:lnTo>
                  <a:lnTo>
                    <a:pt x="917069" y="321590"/>
                  </a:lnTo>
                  <a:lnTo>
                    <a:pt x="889524" y="311981"/>
                  </a:lnTo>
                  <a:lnTo>
                    <a:pt x="864658" y="296815"/>
                  </a:lnTo>
                  <a:lnTo>
                    <a:pt x="840635" y="276786"/>
                  </a:lnTo>
                  <a:close/>
                </a:path>
                <a:path w="1598295" h="383539">
                  <a:moveTo>
                    <a:pt x="1086284" y="58745"/>
                  </a:moveTo>
                  <a:lnTo>
                    <a:pt x="949129" y="58745"/>
                  </a:lnTo>
                  <a:lnTo>
                    <a:pt x="992236" y="66542"/>
                  </a:lnTo>
                  <a:lnTo>
                    <a:pt x="1028050" y="88182"/>
                  </a:lnTo>
                  <a:lnTo>
                    <a:pt x="1054437" y="121035"/>
                  </a:lnTo>
                  <a:lnTo>
                    <a:pt x="1069263" y="162472"/>
                  </a:lnTo>
                  <a:lnTo>
                    <a:pt x="903613" y="162472"/>
                  </a:lnTo>
                  <a:lnTo>
                    <a:pt x="903613" y="218041"/>
                  </a:lnTo>
                  <a:lnTo>
                    <a:pt x="1069793" y="218041"/>
                  </a:lnTo>
                  <a:lnTo>
                    <a:pt x="1055554" y="260644"/>
                  </a:lnTo>
                  <a:lnTo>
                    <a:pt x="1029307" y="294515"/>
                  </a:lnTo>
                  <a:lnTo>
                    <a:pt x="993138" y="316876"/>
                  </a:lnTo>
                  <a:lnTo>
                    <a:pt x="949129" y="324947"/>
                  </a:lnTo>
                  <a:lnTo>
                    <a:pt x="1086680" y="324947"/>
                  </a:lnTo>
                  <a:lnTo>
                    <a:pt x="1099171" y="312089"/>
                  </a:lnTo>
                  <a:lnTo>
                    <a:pt x="1120761" y="276546"/>
                  </a:lnTo>
                  <a:lnTo>
                    <a:pt x="1134381" y="236022"/>
                  </a:lnTo>
                  <a:lnTo>
                    <a:pt x="1139122" y="191582"/>
                  </a:lnTo>
                  <a:lnTo>
                    <a:pt x="1134429" y="147974"/>
                  </a:lnTo>
                  <a:lnTo>
                    <a:pt x="1120885" y="107774"/>
                  </a:lnTo>
                  <a:lnTo>
                    <a:pt x="1099296" y="72184"/>
                  </a:lnTo>
                  <a:lnTo>
                    <a:pt x="1086284" y="58745"/>
                  </a:lnTo>
                  <a:close/>
                </a:path>
                <a:path w="1598295" h="383539">
                  <a:moveTo>
                    <a:pt x="948599" y="0"/>
                  </a:moveTo>
                  <a:lnTo>
                    <a:pt x="903218" y="4481"/>
                  </a:lnTo>
                  <a:lnTo>
                    <a:pt x="865774" y="16802"/>
                  </a:lnTo>
                  <a:lnTo>
                    <a:pt x="834284" y="35275"/>
                  </a:lnTo>
                  <a:lnTo>
                    <a:pt x="806763" y="58215"/>
                  </a:lnTo>
                  <a:lnTo>
                    <a:pt x="843810" y="102668"/>
                  </a:lnTo>
                  <a:lnTo>
                    <a:pt x="866742" y="84642"/>
                  </a:lnTo>
                  <a:lnTo>
                    <a:pt x="891509" y="70784"/>
                  </a:lnTo>
                  <a:lnTo>
                    <a:pt x="918756" y="61887"/>
                  </a:lnTo>
                  <a:lnTo>
                    <a:pt x="949129" y="58745"/>
                  </a:lnTo>
                  <a:lnTo>
                    <a:pt x="1086284" y="58745"/>
                  </a:lnTo>
                  <a:lnTo>
                    <a:pt x="1070468" y="42409"/>
                  </a:lnTo>
                  <a:lnTo>
                    <a:pt x="1035205" y="19650"/>
                  </a:lnTo>
                  <a:lnTo>
                    <a:pt x="994314" y="5113"/>
                  </a:lnTo>
                  <a:lnTo>
                    <a:pt x="948599" y="0"/>
                  </a:lnTo>
                  <a:close/>
                </a:path>
                <a:path w="1598295" h="383539">
                  <a:moveTo>
                    <a:pt x="1288475" y="315421"/>
                  </a:moveTo>
                  <a:lnTo>
                    <a:pt x="1263603" y="364111"/>
                  </a:lnTo>
                  <a:lnTo>
                    <a:pt x="1280066" y="371917"/>
                  </a:lnTo>
                  <a:lnTo>
                    <a:pt x="1297274" y="377738"/>
                  </a:lnTo>
                  <a:lnTo>
                    <a:pt x="1315772" y="381376"/>
                  </a:lnTo>
                  <a:lnTo>
                    <a:pt x="1336107" y="382633"/>
                  </a:lnTo>
                  <a:lnTo>
                    <a:pt x="1370391" y="377928"/>
                  </a:lnTo>
                  <a:lnTo>
                    <a:pt x="1401202" y="362854"/>
                  </a:lnTo>
                  <a:lnTo>
                    <a:pt x="1428838" y="335971"/>
                  </a:lnTo>
                  <a:lnTo>
                    <a:pt x="1434333" y="327064"/>
                  </a:lnTo>
                  <a:lnTo>
                    <a:pt x="1333990" y="327064"/>
                  </a:lnTo>
                  <a:lnTo>
                    <a:pt x="1322041" y="326435"/>
                  </a:lnTo>
                  <a:lnTo>
                    <a:pt x="1310637" y="324417"/>
                  </a:lnTo>
                  <a:lnTo>
                    <a:pt x="1299531" y="320812"/>
                  </a:lnTo>
                  <a:lnTo>
                    <a:pt x="1288475" y="315421"/>
                  </a:lnTo>
                  <a:close/>
                </a:path>
                <a:path w="1598295" h="383539">
                  <a:moveTo>
                    <a:pt x="1310702" y="6351"/>
                  </a:moveTo>
                  <a:lnTo>
                    <a:pt x="1237668" y="6351"/>
                  </a:lnTo>
                  <a:lnTo>
                    <a:pt x="1392205" y="286840"/>
                  </a:lnTo>
                  <a:lnTo>
                    <a:pt x="1377602" y="305852"/>
                  </a:lnTo>
                  <a:lnTo>
                    <a:pt x="1362304" y="318265"/>
                  </a:lnTo>
                  <a:lnTo>
                    <a:pt x="1347403" y="325021"/>
                  </a:lnTo>
                  <a:lnTo>
                    <a:pt x="1333990" y="327064"/>
                  </a:lnTo>
                  <a:lnTo>
                    <a:pt x="1434333" y="327064"/>
                  </a:lnTo>
                  <a:lnTo>
                    <a:pt x="1453596" y="295841"/>
                  </a:lnTo>
                  <a:lnTo>
                    <a:pt x="1490575" y="221745"/>
                  </a:lnTo>
                  <a:lnTo>
                    <a:pt x="1426075" y="221745"/>
                  </a:lnTo>
                  <a:lnTo>
                    <a:pt x="1310702" y="6351"/>
                  </a:lnTo>
                  <a:close/>
                </a:path>
                <a:path w="1598295" h="383539">
                  <a:moveTo>
                    <a:pt x="1598075" y="6351"/>
                  </a:moveTo>
                  <a:lnTo>
                    <a:pt x="1527688" y="6351"/>
                  </a:lnTo>
                  <a:lnTo>
                    <a:pt x="1426075" y="221745"/>
                  </a:lnTo>
                  <a:lnTo>
                    <a:pt x="1490575" y="221745"/>
                  </a:lnTo>
                  <a:lnTo>
                    <a:pt x="1598075" y="635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3120" y="3412644"/>
              <a:ext cx="1598295" cy="383540"/>
            </a:xfrm>
            <a:custGeom>
              <a:avLst/>
              <a:gdLst/>
              <a:ahLst/>
              <a:cxnLst/>
              <a:rect l="l" t="t" r="r" b="b"/>
              <a:pathLst>
                <a:path w="1598295" h="383539">
                  <a:moveTo>
                    <a:pt x="188405" y="383162"/>
                  </a:moveTo>
                  <a:lnTo>
                    <a:pt x="235705" y="378565"/>
                  </a:lnTo>
                  <a:lnTo>
                    <a:pt x="275066" y="365434"/>
                  </a:lnTo>
                  <a:lnTo>
                    <a:pt x="308672" y="344761"/>
                  </a:lnTo>
                  <a:lnTo>
                    <a:pt x="338705" y="317538"/>
                  </a:lnTo>
                  <a:lnTo>
                    <a:pt x="296899" y="275198"/>
                  </a:lnTo>
                  <a:lnTo>
                    <a:pt x="273281" y="295227"/>
                  </a:lnTo>
                  <a:lnTo>
                    <a:pt x="248870" y="310393"/>
                  </a:lnTo>
                  <a:lnTo>
                    <a:pt x="221879" y="320002"/>
                  </a:lnTo>
                  <a:lnTo>
                    <a:pt x="190522" y="323359"/>
                  </a:lnTo>
                  <a:lnTo>
                    <a:pt x="141502" y="312965"/>
                  </a:lnTo>
                  <a:lnTo>
                    <a:pt x="102802" y="284659"/>
                  </a:lnTo>
                  <a:lnTo>
                    <a:pt x="77399" y="242759"/>
                  </a:lnTo>
                  <a:lnTo>
                    <a:pt x="68270" y="191582"/>
                  </a:lnTo>
                  <a:lnTo>
                    <a:pt x="77399" y="139956"/>
                  </a:lnTo>
                  <a:lnTo>
                    <a:pt x="102802" y="98106"/>
                  </a:lnTo>
                  <a:lnTo>
                    <a:pt x="141502" y="70048"/>
                  </a:lnTo>
                  <a:lnTo>
                    <a:pt x="190522" y="59803"/>
                  </a:lnTo>
                  <a:lnTo>
                    <a:pt x="220422" y="63127"/>
                  </a:lnTo>
                  <a:lnTo>
                    <a:pt x="247148" y="72504"/>
                  </a:lnTo>
                  <a:lnTo>
                    <a:pt x="271494" y="87041"/>
                  </a:lnTo>
                  <a:lnTo>
                    <a:pt x="294252" y="105844"/>
                  </a:lnTo>
                  <a:lnTo>
                    <a:pt x="336059" y="57687"/>
                  </a:lnTo>
                  <a:lnTo>
                    <a:pt x="308044" y="34383"/>
                  </a:lnTo>
                  <a:lnTo>
                    <a:pt x="275860" y="16141"/>
                  </a:lnTo>
                  <a:lnTo>
                    <a:pt x="237524" y="4250"/>
                  </a:lnTo>
                  <a:lnTo>
                    <a:pt x="191051" y="0"/>
                  </a:lnTo>
                  <a:lnTo>
                    <a:pt x="145140" y="5085"/>
                  </a:lnTo>
                  <a:lnTo>
                    <a:pt x="104109" y="19558"/>
                  </a:lnTo>
                  <a:lnTo>
                    <a:pt x="68753" y="42242"/>
                  </a:lnTo>
                  <a:lnTo>
                    <a:pt x="39867" y="71962"/>
                  </a:lnTo>
                  <a:lnTo>
                    <a:pt x="18249" y="107543"/>
                  </a:lnTo>
                  <a:lnTo>
                    <a:pt x="4695" y="147808"/>
                  </a:lnTo>
                  <a:lnTo>
                    <a:pt x="0" y="191582"/>
                  </a:lnTo>
                  <a:lnTo>
                    <a:pt x="4770" y="236022"/>
                  </a:lnTo>
                  <a:lnTo>
                    <a:pt x="18465" y="276546"/>
                  </a:lnTo>
                  <a:lnTo>
                    <a:pt x="40159" y="312089"/>
                  </a:lnTo>
                  <a:lnTo>
                    <a:pt x="68925" y="341587"/>
                  </a:lnTo>
                  <a:lnTo>
                    <a:pt x="103839" y="363974"/>
                  </a:lnTo>
                  <a:lnTo>
                    <a:pt x="143974" y="378188"/>
                  </a:lnTo>
                  <a:lnTo>
                    <a:pt x="188405" y="383162"/>
                  </a:lnTo>
                  <a:close/>
                </a:path>
                <a:path w="1598295" h="383539">
                  <a:moveTo>
                    <a:pt x="461069" y="376812"/>
                  </a:moveTo>
                  <a:lnTo>
                    <a:pt x="525635" y="376812"/>
                  </a:lnTo>
                  <a:lnTo>
                    <a:pt x="525635" y="65095"/>
                  </a:lnTo>
                  <a:lnTo>
                    <a:pt x="710337" y="65095"/>
                  </a:lnTo>
                  <a:lnTo>
                    <a:pt x="710337" y="6351"/>
                  </a:lnTo>
                  <a:lnTo>
                    <a:pt x="461069" y="6351"/>
                  </a:lnTo>
                  <a:lnTo>
                    <a:pt x="461069" y="376812"/>
                  </a:lnTo>
                  <a:close/>
                </a:path>
                <a:path w="1598295" h="383539">
                  <a:moveTo>
                    <a:pt x="951245" y="383162"/>
                  </a:moveTo>
                  <a:lnTo>
                    <a:pt x="995646" y="378188"/>
                  </a:lnTo>
                  <a:lnTo>
                    <a:pt x="1035706" y="363974"/>
                  </a:lnTo>
                  <a:lnTo>
                    <a:pt x="1070517" y="341587"/>
                  </a:lnTo>
                  <a:lnTo>
                    <a:pt x="1099171" y="312089"/>
                  </a:lnTo>
                  <a:lnTo>
                    <a:pt x="1120761" y="276546"/>
                  </a:lnTo>
                  <a:lnTo>
                    <a:pt x="1134381" y="236022"/>
                  </a:lnTo>
                  <a:lnTo>
                    <a:pt x="1139122" y="191582"/>
                  </a:lnTo>
                  <a:lnTo>
                    <a:pt x="1134429" y="147974"/>
                  </a:lnTo>
                  <a:lnTo>
                    <a:pt x="1120885" y="107774"/>
                  </a:lnTo>
                  <a:lnTo>
                    <a:pt x="1099296" y="72184"/>
                  </a:lnTo>
                  <a:lnTo>
                    <a:pt x="1070468" y="42409"/>
                  </a:lnTo>
                  <a:lnTo>
                    <a:pt x="1035205" y="19650"/>
                  </a:lnTo>
                  <a:lnTo>
                    <a:pt x="994314" y="5113"/>
                  </a:lnTo>
                  <a:lnTo>
                    <a:pt x="948599" y="0"/>
                  </a:lnTo>
                  <a:lnTo>
                    <a:pt x="903218" y="4481"/>
                  </a:lnTo>
                  <a:lnTo>
                    <a:pt x="865774" y="16802"/>
                  </a:lnTo>
                  <a:lnTo>
                    <a:pt x="834284" y="35275"/>
                  </a:lnTo>
                  <a:lnTo>
                    <a:pt x="806763" y="58215"/>
                  </a:lnTo>
                  <a:lnTo>
                    <a:pt x="843810" y="102668"/>
                  </a:lnTo>
                  <a:lnTo>
                    <a:pt x="866742" y="84642"/>
                  </a:lnTo>
                  <a:lnTo>
                    <a:pt x="891509" y="70784"/>
                  </a:lnTo>
                  <a:lnTo>
                    <a:pt x="918756" y="61887"/>
                  </a:lnTo>
                  <a:lnTo>
                    <a:pt x="949129" y="58745"/>
                  </a:lnTo>
                  <a:lnTo>
                    <a:pt x="992236" y="66542"/>
                  </a:lnTo>
                  <a:lnTo>
                    <a:pt x="1028050" y="88182"/>
                  </a:lnTo>
                  <a:lnTo>
                    <a:pt x="1054437" y="121035"/>
                  </a:lnTo>
                  <a:lnTo>
                    <a:pt x="1069263" y="162472"/>
                  </a:lnTo>
                  <a:lnTo>
                    <a:pt x="903613" y="162472"/>
                  </a:lnTo>
                  <a:lnTo>
                    <a:pt x="903613" y="218041"/>
                  </a:lnTo>
                  <a:lnTo>
                    <a:pt x="1069793" y="218041"/>
                  </a:lnTo>
                  <a:lnTo>
                    <a:pt x="1055554" y="260644"/>
                  </a:lnTo>
                  <a:lnTo>
                    <a:pt x="1029307" y="294515"/>
                  </a:lnTo>
                  <a:lnTo>
                    <a:pt x="993138" y="316876"/>
                  </a:lnTo>
                  <a:lnTo>
                    <a:pt x="949129" y="324947"/>
                  </a:lnTo>
                  <a:lnTo>
                    <a:pt x="917069" y="321590"/>
                  </a:lnTo>
                  <a:lnTo>
                    <a:pt x="889524" y="311981"/>
                  </a:lnTo>
                  <a:lnTo>
                    <a:pt x="864658" y="296815"/>
                  </a:lnTo>
                  <a:lnTo>
                    <a:pt x="840635" y="276786"/>
                  </a:lnTo>
                  <a:lnTo>
                    <a:pt x="798824" y="319655"/>
                  </a:lnTo>
                  <a:lnTo>
                    <a:pt x="828892" y="346546"/>
                  </a:lnTo>
                  <a:lnTo>
                    <a:pt x="863128" y="366492"/>
                  </a:lnTo>
                  <a:lnTo>
                    <a:pt x="903317" y="378895"/>
                  </a:lnTo>
                  <a:lnTo>
                    <a:pt x="951245" y="383162"/>
                  </a:lnTo>
                  <a:close/>
                </a:path>
                <a:path w="1598295" h="383539">
                  <a:moveTo>
                    <a:pt x="1336107" y="382633"/>
                  </a:moveTo>
                  <a:lnTo>
                    <a:pt x="1401202" y="362854"/>
                  </a:lnTo>
                  <a:lnTo>
                    <a:pt x="1428838" y="335971"/>
                  </a:lnTo>
                  <a:lnTo>
                    <a:pt x="1453596" y="295841"/>
                  </a:lnTo>
                  <a:lnTo>
                    <a:pt x="1598075" y="6351"/>
                  </a:lnTo>
                  <a:lnTo>
                    <a:pt x="1527688" y="6351"/>
                  </a:lnTo>
                  <a:lnTo>
                    <a:pt x="1426075" y="221745"/>
                  </a:lnTo>
                  <a:lnTo>
                    <a:pt x="1310702" y="6351"/>
                  </a:lnTo>
                  <a:lnTo>
                    <a:pt x="1237668" y="6351"/>
                  </a:lnTo>
                  <a:lnTo>
                    <a:pt x="1392205" y="286840"/>
                  </a:lnTo>
                  <a:lnTo>
                    <a:pt x="1377602" y="305852"/>
                  </a:lnTo>
                  <a:lnTo>
                    <a:pt x="1362304" y="318265"/>
                  </a:lnTo>
                  <a:lnTo>
                    <a:pt x="1347403" y="325021"/>
                  </a:lnTo>
                  <a:lnTo>
                    <a:pt x="1333990" y="327064"/>
                  </a:lnTo>
                  <a:lnTo>
                    <a:pt x="1322041" y="326435"/>
                  </a:lnTo>
                  <a:lnTo>
                    <a:pt x="1310637" y="324417"/>
                  </a:lnTo>
                  <a:lnTo>
                    <a:pt x="1299531" y="320812"/>
                  </a:lnTo>
                  <a:lnTo>
                    <a:pt x="1288475" y="315421"/>
                  </a:lnTo>
                  <a:lnTo>
                    <a:pt x="1263603" y="364111"/>
                  </a:lnTo>
                  <a:lnTo>
                    <a:pt x="1280066" y="371917"/>
                  </a:lnTo>
                  <a:lnTo>
                    <a:pt x="1297274" y="377738"/>
                  </a:lnTo>
                  <a:lnTo>
                    <a:pt x="1315772" y="381376"/>
                  </a:lnTo>
                  <a:lnTo>
                    <a:pt x="1336107" y="382633"/>
                  </a:lnTo>
                  <a:close/>
                </a:path>
              </a:pathLst>
            </a:custGeom>
            <a:ln w="7199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33120" y="3956597"/>
            <a:ext cx="2187719" cy="319166"/>
          </a:xfrm>
          <a:prstGeom prst="rect">
            <a:avLst/>
          </a:prstGeom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45648" y="5074864"/>
            <a:ext cx="539315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Контакты: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Отдел сопровождения конкурсов и грантов, к. 208, тел. 9338890 (</a:t>
            </a: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внутр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. 345)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717</Words>
  <Application>Microsoft Office PowerPoint</Application>
  <PresentationFormat>Экран (4:3)</PresentationFormat>
  <Paragraphs>100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белый.cdr</dc:title>
  <dc:creator>Степанов Евгений Сергеевич</dc:creator>
  <cp:lastModifiedBy>Плаксина Ирина Анатольевна</cp:lastModifiedBy>
  <cp:revision>12</cp:revision>
  <dcterms:created xsi:type="dcterms:W3CDTF">2021-05-17T13:58:08Z</dcterms:created>
  <dcterms:modified xsi:type="dcterms:W3CDTF">2022-08-29T09:56:34Z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2021-05-17T00:00:00Z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2021-05-17T00:00:00Z</vt:filetime>
  </property>
</Properties>
</file>