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1" r:id="rId4"/>
    <p:sldId id="282" r:id="rId5"/>
    <p:sldId id="283" r:id="rId6"/>
    <p:sldId id="284" r:id="rId7"/>
    <p:sldId id="285" r:id="rId8"/>
    <p:sldId id="287" r:id="rId9"/>
    <p:sldId id="286" r:id="rId10"/>
    <p:sldId id="288" r:id="rId11"/>
    <p:sldId id="289" r:id="rId12"/>
    <p:sldId id="290" r:id="rId13"/>
    <p:sldId id="291" r:id="rId14"/>
    <p:sldId id="292" r:id="rId15"/>
    <p:sldId id="294" r:id="rId16"/>
    <p:sldId id="29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99"/>
    <a:srgbClr val="FFFFC9"/>
    <a:srgbClr val="CCCC00"/>
    <a:srgbClr val="CCECFF"/>
    <a:srgbClr val="A50021"/>
    <a:srgbClr val="CC3300"/>
    <a:srgbClr val="320FB1"/>
    <a:srgbClr val="0066FF"/>
    <a:srgbClr val="3399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706DE-6346-46A5-9B33-511D1E1D50D3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50EDF-9A65-4342-8F39-28A391362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0000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10000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0000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000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1000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eu.ru/lib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w&amp;url=http://xn----7sbbaazuatxpyidedi7gqh.xn--p1ai/%D0%BA%D0%B0%D1%82%D0%B0%D0%BB%D0%BE%D0%B3/%D1%81%D0%B0%D0%BC%D0%B0%D1%80%D1%81%D0%BA%D0%B0%D1%8F-%D0%B8%D1%81%D1%82%D0%BE%D1%80%D0%B8%D1%8F/%D0%B2%D0%B5%D0%BB%D0%B8%D0%BA%D0%B0%D1%8F-%D0%BE%D1%82%D0%B5%D1%87%D0%B5%D1%81%D1%82%D0%B2%D0%B5%D0%BD%D0%BD%D0%B0%D1%8F-%D0%B2%D0%BE%D0%B9%D0%BD%D0%B0/%D1%80%D0%B0%D0%B1%D0%BE%D1%87%D0%B0%D1%8F-%D0%B1%D0%B5%D0%B7%D1%8B%D0%BC%D1%8F%D0%BD%D0%BA%D0%B0.html&amp;ei=_LkrVcSnBKOkygPv8oHIBg&amp;bvm=bv.90491159,d.bGQ&amp;psig=AFQjCNH3ICUI-tHJKdiZDNesvFRw-y-3uQ&amp;ust=142901529035092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ubernya63.ru/netcat_files/140/165/Dom_gubernatora_v_1915_godu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hyperlink" Target="http://gubernya63.ru/netcat_files/120/147/Samara_Frunze__167__pod_kotorym_v_1941_1942_gg._byl_postroen__Bunker_Stalina_._Nyne_zdes__Sam._gosud.jpg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21216" cy="4061048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Куйбышев: </a:t>
            </a:r>
            <a:b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ковалась победа</a:t>
            </a:r>
            <a:br>
              <a:rPr lang="ru-RU" sz="60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cap="none" dirty="0" smtClean="0">
                <a:solidFill>
                  <a:srgbClr val="FF0000"/>
                </a:solidFill>
              </a:rPr>
              <a:t/>
            </a:r>
            <a:br>
              <a:rPr lang="ru-RU" sz="5400" b="1" i="1" cap="none" dirty="0" smtClean="0">
                <a:solidFill>
                  <a:srgbClr val="FF0000"/>
                </a:solidFill>
              </a:rPr>
            </a:b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6021288"/>
            <a:ext cx="6660232" cy="68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Презентация подготовлена справочно-библиографическим отделом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Научной библиотеки СГЭУ</a:t>
            </a:r>
          </a:p>
        </p:txBody>
      </p:sp>
      <p:pic>
        <p:nvPicPr>
          <p:cNvPr id="4" name="Рисунок 3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1987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melkinaM.V\Рабочий стол\ВШЭ.gif"/>
          <p:cNvPicPr/>
          <p:nvPr/>
        </p:nvPicPr>
        <p:blipFill>
          <a:blip r:embed="rId3" cstate="print"/>
          <a:srcRect l="2526" t="3679" r="51058" b="77258"/>
          <a:stretch>
            <a:fillRect/>
          </a:stretch>
        </p:blipFill>
        <p:spPr bwMode="auto">
          <a:xfrm>
            <a:off x="5364088" y="0"/>
            <a:ext cx="377991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99px.ru/sstorage/53/2012/01/mid_31669_2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1944216" cy="11967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435280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Культура</a:t>
            </a:r>
            <a:br>
              <a:rPr lang="ru-RU" sz="3100" b="1" i="1" dirty="0" smtClean="0">
                <a:solidFill>
                  <a:srgbClr val="A5002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83568" y="1772816"/>
            <a:ext cx="3384376" cy="4680520"/>
          </a:xfrm>
        </p:spPr>
        <p:txBody>
          <a:bodyPr>
            <a:normAutofit fontScale="475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По распоряжению правительства в город Куйбышев эвакуировался Большой театр. </a:t>
            </a:r>
            <a:endParaRPr lang="ru-RU" sz="23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500 артистов и работников главного оперного театра страны тремя эшелонами направились в наш город. </a:t>
            </a:r>
            <a:endParaRPr lang="ru-RU" sz="23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3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На куйбышевской сцене показывают:</a:t>
            </a:r>
            <a:endParaRPr lang="ru-RU" sz="23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3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-оперы: </a:t>
            </a:r>
            <a:endParaRPr lang="ru-RU" sz="2300" dirty="0" smtClean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«Иван Сусанин», </a:t>
            </a:r>
            <a:endParaRPr lang="ru-RU" sz="2300" dirty="0" smtClean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«Евгений Онегин», </a:t>
            </a:r>
            <a:endParaRPr lang="ru-RU" sz="2300" dirty="0" smtClean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«Пиковая дама», </a:t>
            </a:r>
            <a:endParaRPr lang="ru-RU" sz="2300" dirty="0" smtClean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«Аида», </a:t>
            </a:r>
            <a:endParaRPr lang="ru-RU" sz="2300" dirty="0" smtClean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«Борис Годунов», </a:t>
            </a:r>
            <a:endParaRPr lang="ru-RU" sz="2300" dirty="0" smtClean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«Табачный капитан»,</a:t>
            </a:r>
            <a:endParaRPr lang="ru-RU" sz="2300" dirty="0" smtClean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«Травиата»; </a:t>
            </a:r>
            <a:endParaRPr lang="ru-RU" sz="23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3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-балеты: </a:t>
            </a:r>
            <a:endParaRPr lang="ru-RU" sz="2300" dirty="0" smtClean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«Лебединое озеро», </a:t>
            </a:r>
            <a:endParaRPr lang="ru-RU" sz="2300" dirty="0" smtClean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«Дон Кихот», </a:t>
            </a:r>
            <a:endParaRPr lang="ru-RU" sz="2300" dirty="0" smtClean="0"/>
          </a:p>
          <a:p>
            <a:pPr lv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«Алые паруса». </a:t>
            </a:r>
            <a:endParaRPr lang="ru-RU" sz="23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Драматический театр им. Горького </a:t>
            </a:r>
            <a:endParaRPr lang="ru-RU" sz="23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b="1" dirty="0" smtClean="0"/>
              <a:t>поставил в годы войны 39 спектаклей.</a:t>
            </a:r>
            <a:endParaRPr lang="ru-RU" sz="2300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zsnso.ru/files/0/image/65let/contribution/038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365104"/>
            <a:ext cx="28558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samaratoday.ru/img/2014/11/stalinbt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3960440" cy="24462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Культура</a:t>
            </a:r>
            <a:br>
              <a:rPr lang="ru-RU" sz="3100" b="1" i="1" dirty="0" smtClean="0">
                <a:solidFill>
                  <a:srgbClr val="A5002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83568" y="1772816"/>
            <a:ext cx="3816424" cy="4680520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В Куйбышев был эвакуирован известный и знаменитый композитор – </a:t>
            </a:r>
            <a:r>
              <a:rPr lang="ru-RU" sz="1600" b="1" dirty="0" smtClean="0">
                <a:solidFill>
                  <a:srgbClr val="002060"/>
                </a:solidFill>
              </a:rPr>
              <a:t>Дмитрий Шостакович.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Размышляя о  боевых действиях своих соотечественников, о горе и рыдании женщин и детей, Шостакович решил создать музыку, которая бы настроила бойцов на победу, а детей заставила бы не бояться выстрелов и пуль. </a:t>
            </a:r>
            <a:endParaRPr lang="ru-RU" sz="16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Дмитрию Шостаковичу, его жене и двум детям предоставили комнату в  доме №140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по ул. Фрунзе.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На этом доме сегодня есть мемориальная доска.</a:t>
            </a:r>
            <a:endParaRPr lang="ru-RU" sz="1600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mosconcert.com/images/711px-Shostakovich_Samara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amsud.ru/upload/blogs/1c611658628bd92d13790f000adca9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653136"/>
            <a:ext cx="3378577" cy="19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3050"/>
            <a:ext cx="8075240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Культура</a:t>
            </a:r>
            <a:br>
              <a:rPr lang="ru-RU" sz="3100" b="1" i="1" dirty="0" smtClean="0">
                <a:solidFill>
                  <a:srgbClr val="A5002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11560" y="1772816"/>
            <a:ext cx="2376264" cy="4680520"/>
          </a:xfrm>
        </p:spPr>
        <p:txBody>
          <a:bodyPr>
            <a:normAutofit fontScale="40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27 декабря 1941 года в Куйбышеве Шостакович закончил начатую в Ленинграде «Ленинградскую симфонию».</a:t>
            </a:r>
            <a:endParaRPr lang="ru-RU" sz="26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 </a:t>
            </a:r>
            <a:endParaRPr lang="ru-RU" sz="26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5 марта 1942 года в Куйбышеве в помещении дворца культуры им. Куйбышева - театра оперы и балета, впервые была исполнена Седьмая Ленинградская симфония Шостаковича.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За дирижерским пультом Самуил Самосуд. </a:t>
            </a:r>
            <a:endParaRPr lang="ru-RU" sz="26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6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Эта премьера навсегда вписана в музыкальную историю нашего города.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6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Писатель </a:t>
            </a:r>
            <a:r>
              <a:rPr lang="ru-RU" sz="2600" dirty="0" smtClean="0"/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Алексей Толстой </a:t>
            </a:r>
            <a:r>
              <a:rPr lang="ru-RU" sz="2600" b="1" dirty="0" smtClean="0"/>
              <a:t>писал: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«…Шостакович прильнул ухом к сердцу Родины и сыграл песнь торжества…».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festival.1september.ru/articles/583880/presentation/9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53887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Военный парад в Куйбышеве </a:t>
            </a:r>
            <a:br>
              <a:rPr lang="ru-RU" sz="3100" b="1" i="1" dirty="0" smtClean="0">
                <a:solidFill>
                  <a:srgbClr val="A50021"/>
                </a:solidFill>
              </a:rPr>
            </a:br>
            <a:r>
              <a:rPr lang="ru-RU" sz="3100" b="1" i="1" dirty="0" smtClean="0">
                <a:solidFill>
                  <a:srgbClr val="A50021"/>
                </a:solidFill>
              </a:rPr>
              <a:t>в 1941 году</a:t>
            </a:r>
            <a:br>
              <a:rPr lang="ru-RU" sz="3100" b="1" i="1" dirty="0" smtClean="0">
                <a:solidFill>
                  <a:srgbClr val="A5002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11560" y="1700808"/>
            <a:ext cx="4320480" cy="4824536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3500" b="1" dirty="0" smtClean="0"/>
              <a:t>7 ноября 1941 года по случаю 24-й годовщины Октябрьской революции в городе Куйбышеве был проведен военный парад. Тогда в стране прошли три военных парада – в Москве, Воронеже и Куйбышеве. Стране удалось продемонстрировать всему миру свою военную мощь и доказать: мы выстоим! Иностранных военных атташе и корреспондентов зрелище просто потрясло и заставило поверить, что СССР не сломлен.</a:t>
            </a:r>
            <a:endParaRPr lang="ru-RU" sz="3500" dirty="0" smtClean="0"/>
          </a:p>
          <a:p>
            <a:pPr algn="r" fontAlgn="base"/>
            <a:r>
              <a:rPr lang="ru-RU" sz="2500" i="1" dirty="0" smtClean="0"/>
              <a:t>Ответственность за проведение военного парада в Куйбышеве была возложена на генерала </a:t>
            </a:r>
            <a:r>
              <a:rPr lang="ru-RU" sz="2500" b="1" i="1" dirty="0" smtClean="0">
                <a:solidFill>
                  <a:srgbClr val="002060"/>
                </a:solidFill>
              </a:rPr>
              <a:t>М. А. </a:t>
            </a:r>
            <a:r>
              <a:rPr lang="ru-RU" sz="2500" b="1" i="1" dirty="0" err="1" smtClean="0">
                <a:solidFill>
                  <a:srgbClr val="002060"/>
                </a:solidFill>
              </a:rPr>
              <a:t>Пуркаева</a:t>
            </a:r>
            <a:endParaRPr lang="ru-RU" sz="2500" b="1" i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3500" b="1" dirty="0" smtClean="0"/>
              <a:t>Торжественное шествие войск и пролет авиации проходил перед всеми аккредитованными в СССР иностранными дипломатами, представителями посольств и миссий, которые эвакуировались сюда из Москвы. </a:t>
            </a:r>
            <a:endParaRPr lang="ru-RU" sz="3500" dirty="0" smtClean="0"/>
          </a:p>
          <a:p>
            <a:pPr algn="r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i="1" dirty="0" smtClean="0"/>
              <a:t>Участники военного парада 7 ноября 1941 года </a:t>
            </a:r>
          </a:p>
          <a:p>
            <a:pPr algn="r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i="1" dirty="0" smtClean="0"/>
              <a:t>на площади им. В.В.Куйбышева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gubernya63.ru/netcat_files/102/145/Parad_pobedy_1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456384" cy="227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data:image/jpeg;base64,/9j/4AAQSkZJRgABAQAAAQABAAD/2wCEAAkGBxQTEhUUEhQVFhUXFxUXFBgVGBcXFxgYFRgXFxwXHBcYHCggGholHBUXITEhJSkrLi4uGB8zODMsNygtLiwBCgoKBQUFDgUFDisZExkrKysrKysrKysrKysrKysrKysrKysrKysrKysrKysrKysrKysrKysrKysrKysrKysrK//AABEIARQAtgMBIgACEQEDEQH/xAAcAAAABwEBAAAAAAAAAAAAAAAAAQIDBQYHBAj/xAA/EAACAQMCBAQEBAMFBwUAAAABAgMABBESIQUGMUETIlFhB3GBkTJSobEUQsEjYoLR4SQzQ2OSsvAVFnJzov/EABQBAQAAAAAAAAAAAAAAAAAAAAD/xAAUEQEAAAAAAAAAAAAAAAAAAAAA/9oADAMBAAIRAxEAPwDbqSTQ1UlqA80nNCkuaA80QpIo80B6qPNIJoUBmgzgDJIA99v3qpc587RWQ0riSZs6UzsMd2PYe1YJzFzFc3bl53J32A/CPYDtQemLjmK1T8dzAvrmRM/vS4uPWrfhuITnf/eJ/nXlGO1cnAU/bvTj2pAywGBQerJ+NW6AF54VB6ZdRn5b12QXCuMoysvqpBH3FePH65wK6eG8QlhOqGR4yDnKMV398dfrQevAf6UrNZL8Pfir4hWC/IDnZJtgrHsH7Kffp8q1hWyPUY6igVQpJNGGoDo6TQzQKNHSKPNAqhRUKAjSHNHmkPQGTSSdqLNJNAeaImgaSTQG0gAJOwG+9Z7zFz8VEngAFACoY5Bz+YD0+napbnri8McJjdmDMDoCHzHHf2HvWTcqcIk4herGS3gr5pWP5FP4Pm3T70EhyzyZcXsvjOSI2y3iHfJJ3AB75zV64d8LrZDlyz98HYZAI6D51era2SNQiKFVQAqgYAAGAMU6aCg8S+HsKr/YDQQPUnr13Jqg848sSxkCKJmQA5YDbJO+3YdPtW7uua4L+3Gk7dqDyxc2Mik6lI+dc4U961jmSzXxW8uxJP8Armq1ccFEinAGcbUFQRq1f4Pc4SidbOZy0bK3hajkoy76QTvpIztWWXEBjYq3UU/w68eKRJYjpkQhkPoR/Sg9bUdRvAOIi4t4pgVOtFY4OQCRuPocipEUCs0eaSKVmgGaANFijVaA80dJoUANINKakZoCosUeaI0CXFJxSydqbzQZH8Y4ikyS4JUoFHoG1b/cH9Kt3wqso1sxIi4aQksT1Ok4x8utQvx0P+xRYH/HXf0wpq2ciW/hcPtgdiY1Y/N/N/WgsJNILUzJfxjALDPoDk0tnBxjvn7CgWjVHccbEZwcGpCOQZwepFQnHeJQgMjSIGI6E74/8zQZzxlskE57jahw/h5YE+g2OaRxOZC/kZXG/Qg9fb61McJlXw2B2z3HegyPmBSJWz1zj7VHxj3qzc68IaNvE6qxO/3qrg0Gu/BXmTS7WT9H1SRezADUg9iBq+9bGK81fDqNnv7fTkYkBJHbAJ+xxj616TBoFg0taaDU4DQGTQBojQzQGKFJ1UKAjST1ozSGNAeaI0WaLNAHNN0tjSDQVn4k8N8fh864ywAZfmrA7fTNTqqkcC+IQqIihixwoCqB1NdDIGBB71z8V4ZHcJ4cwDoSCUOcHScjPqM0GZ8y88WcUn+zMrNj8Sq2D1GQcYbodxtUxyRzbJcNCnmbxGfLhPLpRclTk6lYMQM4wexNJ5p+HcDsZoYwrFcNhiNuvlXoM5qR+G/BWgiaSWMRndIV/JFq1nrvlnJYk7nA9qDj+JHNAgjeOMmO4XS8RIBVgG3AIOx9jis4veJnx0XiqujMokOlRkq3QjScgbHbrtXR8SLwT3UvdV8g+g65+dZ7GmXwc7/T9aC5X99aZAtjgZ6kMCfmG36VaODTlfDGxDrkH6kY+4NUG2sG0aCrBCQScDA9ycZ+gqUN44aPwyfCjAjRm6nG5Zh7sWPtQWbm8BrSXKny4IPyrLe21apHB40Eq7+ZDjfOSe/6VmXDuHO8gVQc5wfQYOKDbPgrwAR2xuGBDyEgZ2GgHb9s5rTKrXIF4kljEEGBGDER03j8p+/X61YwaA6WgpFKFAvFJBoUDQE1ChmioEk0ljStVIbegGaImioiaBRakNQ1UWaBUZpUnqKbiNO0DQjz+Lf2pri76YXPTCn9qjv4qSW68OJtMUO8zAficjyxgn56j9PWuniVnI0BTxMsQRqKgZznBwNhQefb2Uh2YgnUxPSoS70l/Lkfpg1O80R3dpKYpAEPYjzah6gntUJPL4jhm9AD7470E7wlzIP7Q5xjA7Ef0qSJDYXAAG2O2PSo2xwgGNwelOi4831oLdwdwigfT6elRMyxRTBItKsTqfPod8Z9aTbXOKiOY/EeVXVdKRHQWJGWJ82r5bUGpfCHP8LKD2uZR/2mr4KrXIFiYrNMjBlLSkdxrOR+mKsYoF0sUgGlrQGKFCjoCxQo6FAwTTZpWqiNAg0VGaQxoAxxTZejJps0DyNT7VyrXRGdvlQKtoQowBjJyfcnvRTSrkZI23O/71WLCzuLqWd55XjgJ8OGKI6SVUkM7tpzlsdj0p6/5VswMvG7+uZJTn6a8UFW+Jd3bz4COjshwdJU4znYkenpWRXEGk7Zqy88cDijZTbqYlOf5nbv7sTVMlDjozH50EnbXejAb8Oc/L/Su/UDuDntULbyalOTuB96kLeTCqPSglJbgRxs3UqCf61PcicKXiDBZPNEumRyPzDov13+lI+Fx8W/QH8KpIxyOu2nHy81bRBbpGNMaKi7nCgAfYUD67DAowaQtOoKA6WtFilqaA8UKMmioDFChmhQcjmkMackFNNQET9KbNG57/Om80CtVNsaM0AtApTTydDTCiofmjiRji0xSBZmP9mNjnTuRp9DjH1oLFAgAwvSmr60Mgxq0+4qj8G5xnZs+EHQbSKDiWNgcEEHbY5+farFfc32qLh5VU+jbfvQZvzPwz+FmKP50fzKx69N/wBzWZ8TlPiMB+HPatD+JnNUMxVYWDkDSSu+R16/Wsznkyc0Bq2K6YZ81wsaCzAbn6Cgvfw740LfiEAPSXMWfTXjB/6lA+tb0HryPDdssiyA+ZGDL7FTkV6J4bztZtEjtcxKSoLAuAQe+R1oLojU6pqJ4ZxWKdQ0Lq6+qHI/SpGNvWg6aczTKmnAaBQo6bU0oUCqFChQMNTLJUJxHna0jyDJqI7KpP69P1qA5i+JkMS/7OUkfPQltvXOQNvlnpQXd0pmWVVzqYDG5yayDi3xWcxFNP8AaFT51cqFJO2FA3AHvVEbm65GrRNKpbGsq7Atjpkg5PXpQbrc892Yfw0kDNkgknRGuBnJYj9hVV5o+IkqkLbtCFIyZFy4Gc7ZbG+35axtrxtzncnJPUk+uaZeUnqSfmaC88389tcwwRIXV0B8Zw5zIx2ztjC9dveq3wTihim8RtbEgrs+GyQQPOwOwONqiBSzQaXHKWn8SJhBOVJfTIsn4hqBONmGoHI7Bqbv+NvIF/j7YMqnS0kY2BJz5l7HA9elUDh/EHhJMZAJ2zpUkfIkbfSpubmslNGMj+YkAawQRhgNiN8jr0oEcdtoBhrc5U57/wBMVAvJXddXCGPSo38pz/e3z+mKjKBTNSKFEaAZoZojQoJfhXHpYMaHZQOmk4679R1q2cH+J97Gw1TiRc7iVQdvmuMVngpQFBu8fxdUEZtiw2yUkH/aR/WrjwvnizliEhlEWSQVl8rAjqD/AJ15ZRyDsTXfb8WlXox+RNB61sryOVdUTq49VIP7V1YrzHy9zs1sxIXGoYbTkft396u3L3xLQOC88gXukhMg39281BtGKFV3h3NsEqhllj+rAH7GhQeabjj0jHb5epxUXLMxOSaI0g0BZoUBQoCarLwDkue6jMoIjTKIjSBtLu5UKoIG2Sw396rladdfFJDw23to4P7eIRgtIqtGPDXAdRnqduo23oM2ubdo5HjcYZGZGHXDKSCM99xTZpU8pdi7HLMSSfUnck0g0CaOhihQAmiJoyKKgGaI0KFAVHigBRigmuUuWpL13WPpGA0nUkITgsFG5A74ruv+VMWz3MDF44j/AGpIZVGX0AKWAyTs2OwNV+wvZIW1QyPG2CNSMVODsRkdvan7jjM7xCFpXMSklYy3lBO+cdz86DiIpQpIpdAoCj00S0CaB2ORh0Yj6mhTeaKgS1INLpDUAFEaOkmgJjQBpyC3LuqIMszBVHqWOAPvirxN8PDCqJdMY5ZI5JEIK6UEYJIkU774wNJ7jbY4CiKaPNApgkYwR1HofShQO2kBd1UdScb1JcT4E8LKGZWDLqVlzg7kH9Qa5uF7a39FIHzO1Wi2i/iLEkbyWxzj/l4AP28p/wAJoIu65c0wrKrFgyahtt7j57N9qiuF2ayyaGJ3B047lRnH2B/Srjy/xAG2kgfqDrjz2Gdx9wD/AImqn3UZhlyu2lgyfLII/wAqDQOReRLSe9ubS5EmVjWS3IbSSjb5OOpw6H71BNyoFiuxhjNZyYlGdjHqKagPmCc9hj1qWsOYxHd2N4MgppikH/JbKj7Kzr/gFXfnlEs+JrcuM217A8U2OmdIXPzIKH6GgqvOnI1nDaWl7bCTwJDGJwXLELIAQcnoRgj54rk5X+H0E95eWUzussaeJaspAVlOCCQR5hh0P1NXXkOEXXD7zhchyYtXgk75STLxuPYPv9RVQtOP/wAPJZXT5E1qxtbsH+aIFgG+ikj5qKCoWHCUVl8VHfTIwmjBKsRHguoI3DAZP0PpV45x+HlqIY7qwz/DSqoUlmbwnPQtnJ0H8Jz0NTvHOFLBx+B1x4dyyTIf5deCkg+TKT8y4qagaGwvJLJiGsrgjyHpBJKMhT6RudgfUexyHnW4hZGZHGllJDA9iKQDWm/FXlHwCWGxQZRjt4sWQAuT/wARP1HyFZhQOZo1psU4KBVCjj60KBGKnORuXv469igOQhJMhBwQijJwexPSoaGMswUYySANRCjc43J2Ar0r8OeR4+HICcPNIAZHwD2/Cp7L+9Bk3HvhHex3Lx26iSHrG7Mq+U9mHqOlUPiFm0MrxOVLIxRtJyNQODg98HavWnNVzKsMngLmQQXDr7MieT7sf09q8i6iTkkkk5JPUk9z70D9jeNDLHKmNcbq653GVOdx6Va+cPiNcXsiMFEQQDCA6hqG5OSBsTg4PoKpZpJagWzksWY5JJJJ7knJNFSAd6coOm2usIUx1IJPyB2x9at3KvH4bVV1ZZWLePjqF/CoCkb+XX/11U+FWPjSKpYIpZQztsi6jgZPQZ3qS4tYDSn8PG3h6pIxId/FZTqzgDIIDY+WPSgYPEF8Q6QwjJbABwxByAD7Y7UzxS61BVUAgDynGDht9Hvg539zU7DwCSCSJGjLTSGIwnGqM68MNJA8xGQD9adtuTGkvJImcCOOSbxJFHlPgjW4U9jgjGemaCs2NwmiRXHmI2LdBp3wB+YnA+/rVj498QJry2htpUXRCqgMCdbOo062PT8O2keucmrVzz8PIpVhmsmVZnhSWaCRo1JQj/e7HTqJGDjYnfas84Zw7E8UVzqiikYZcg4wdtakZDAZ7UE7wHnWSylWeBVZvB8JlfOCFAVdRB82NKnt0x71FHiP8VcSSTlVaXWXJGlckZ2AzjcbfOpzmvkC5smVlxPE7YhePdn21DMYyc49M5xXLwflcXqMqShb7xCBBINHiLgEkE4wwJOx7KaB7jXxBM9lZweEwntipE5YZOjYAKB1wFzk/wAtdlzzq11cx3F3bYjmg8Byr4RyjEmQMwIDKSCB1BxvvVU4vwG4tSyzQlRnQzYDJkHoJBsD7ZzV/wDg/wAu299a3UE4J84K77xMV2kT0Y4wfULjpQVLmvme8vY1SYkw22FBx+YlVdzndiFx6bVVa2yf4X67ZVgncyEESRzoY86Ts2P5cY6tkHI3FZJx7g8lpO8EoAdMZwQRhgGByNtwQaCPFKzRAUdAtKFDNCgI9a9BfBvmhf8A0uQ3Mu1o7KXc9IyoZRk9epUD2Arz41OpO4UxqzBHZSygnDFc6SQOpGo4+dBsV98dFDuIrLUpJAaSXSzAZAJURnHyztWMXEgZ2ZV0hmZgo30gkkLnvjOK2m2+CalCfFJLwR6GP4Y5iMuxUYLKdtI7ZOe1ZPzTwU2d3LbFxIYmClgNIOVDdMnH4sfSgijSCnfBx69qkeAwRvcwJO2mJpUWVs4whYA79tu9axzRbcPhuol8JRAfG8Ys4TUwIwoAzqTTp04xnUN9WaDFBTiNT/FFQSv4IIjz5QTkgeme9c6mguXws4nDDfCO5VTDOphYuAQjN+F99hucZ/vU9exzWsq2zSaBbySeC6rr1aznII/E2G+nSqRUhLxWVypZySv4Seu2O/foKDSbvi6S2UERcC6s5EZD+EsnRQxyfNpABxuCPeoHhnM0dveR3Kh9ILtKrsGD+KhVxpAx37/lGaHIaWU+uO8dhLI40sTpGMdmzsSS1W1uTLGK9t0Vlw6OyCRyfOmGBOT0xmgrUnH5SXR4P4mGVMwozkPCgOsBWCllGExg/wAox71HRXU93LBbYAZciCNyAF1HUcs2CXOkAZ32FXTne/tJfEtoWE13JLoQwNhV1MFQFujYGxAzUdDbWNmbaeaYv4bXFpdaCS4dMlJEUnIUHP6UFj5ghuI7aK5exCSQiPD+OPDBLZyIVUZ3ODkDAHX1rXKLXFzeC4jSGd9Ta1ndYy76dRIIBIAHQgY2qoX3GRJ4IXxNEI0tmWRvEXXlTpJwh04zjvk12W5gdxbrKseJ3dJ3YhPBaPJQ4P49QAHr60FsvHmt5Vs7kLFC0kRMfieOZXK4jDSMoJTVgscf0Fc8fDrnhfEYtIUi5Qh0PlRmORJFkfhw3QjsRU7ccNsW4fIjvCtxCq5fVj/aIk1kKxO4ZSVwP5lPeuTinF7jitvCYodAtykk08vlAljU5KkZ8pAXPvtQXF+ZbFEaKe/aIqMSROVMqhlz4YcLqIx3BJ9xWF888UFzfTyqFCFgsekgjw41CJuP7qg1y80cea9uGndEQsFGEzjyjGd+pNRWaAqMmiowKBS0KCUKAnqT5YdReWpcZUTwZHt4i1GyDejgkKlWU4ZSGUjsVOQfuKD2RZ36SM6qw1IxDL3GDjcds429a83/ABkSNL/w0iKSKimdy2fFZ91bHTZcDI6knPSrTyv8ZGZvDvdKBthKiZC9Mahncdd98ZzWZ81cwTX1w01wys34V0qFARScAY+ZO+etBCEUHbOMk7dPb5felP1pNABRCgKOgFGKLNCgdhj1EDYZ7noPnUy9vCFRJJSxY6QQciMfI9s7Yri4JIBJuQMqQMjIJ28p9iAR9RUpDyw9wZXjAjVdelSDhiihiq7nr5sZ9MUEfxDgbQyIqSxOrjKSo2FGD0bujA9j9M0riXCASDHOkrkeYAOMkYGzOo1H7VJX9zElnFCiLr8TxHXHmHl0+Zu+fT2qT4T4FxEwWzCTeTS8TuoY6h5TrJxsD5h0z2oK7wbgTOsheWOAKMN4pbO/bSqk74G+3UetMty7cF1SJTNrOFMWWBz8wMfWrVxGz13EqxkBFgQTuzGQa0JYjOAWJKqnT0zVn5Qt5UurZxhY5VCtGBuVVCMkbkKTuMEdB2xQdXLHwwkitmedIJrhFJtYi2qONm3LOMAOe4ByNqv3/tyO5tBBcjOtMSlAIiXBB20Y2z2743ocnwANMwYvqkdmkO4bsAu2MAALt+WuzmXmi1sV13MqoSCVXq74/Kg3PzoPLnNnBGsrua2Y6vDbCt+ZSNSn54Iz75qLFSvNvGze3k1yRp8Rsqv5VA0qD74Az75qJBoFUoU2DS6AqOjFCgVL1ptaenG5pkGgVmkmjNJNAGpJozWlfDDg1j/CXF5emNtDmNUkAYAeGHyqH8UjE4GemDQZnRmrdzbw+3aFbqHQhfYxxKyxAqVyU1DfZxnBxkVURQEKOhQoDQ08LhumpsfOmaBFAsSYOR1qwRriCOSGcamaSN0XysowCCd9w2phn2qt4qX5V5emvrlYIMBiCWY7BVGMk469enegkeFmOCGZ5HGvSvgRlVkV21eYMpBAGN87dKj5OZ7oukglKNGcx+GAiqfUKNum1XHmz4SXdvG00RWdVJ1JGDrVR/MFz5tgCQNxk1m4oNY4Z8bJY48GzhMhzlldkVj6lMHB9cGqDx7it1xCV7mYNIQMMURtEaDJCjGQq7k7moYe+w7/ACr0/wAltZ+Ci2EOq3fWjvp2LKBtJnffJOTt+lB5gxQqU5pgjjvbpIceGs8ypjoFEjAAew6VF5oDAozSaJjQLWhSVNCgflG5plqelO9MsaBRpJpQoYoEGn7W9dBhWIBIJHVSV6EqdjTJFIoOi6vZJAod2YKNKgnYDJbAHQbkmmBRUKA6GaSaANAdAmhSWFAA1eifgPYxLw4SqB4kkj+K3fysVVc9gAAcf3q864q7/Dbnx+HPobLW7sDIoGWHYkZ9v2oPUOnavL/xi4VHbcUlWIALIqS6R0VnB1AfMqT/AIq1t/i/w8QiQyOz9o0Uljudt9ht3JrBOauPSX11JcyAAudlHRVUYVfoB17nNBE5qU4ZzDc26OkE8kauMOEYgH/I+43qJK0ugVmhSM0YNAZNE1DNADegUBQozQoH7oYJrlY12XsZDVxtQOp0o6bRq7f/AE6bwhN4UnhHI8TSdGR18w2FByE0gijY0nFAKFbByhyTwy44ahmfTdSg6XMmllc9FWPOCvQbjfesn4hZtDI8UmzoxVvTI/pQc1FR0KAChQoUB0DRA0CaAxQIpIoaqBeKMU/w+18V9JdYxg5Zs4Htt64q4cx8F4dDYRtA0r3D7h2kTHlIDBol3RTvpPX1oKKRSgKBFGvt1oCxRinZLdwMlSB70zQHQpINCgmOMQYY/M1EvWp8zcJUyuFiAGo/vVJ4nwgLkrn/AEoIHFejvhPYyx8PQFkmhddWk9V1liU7gj2PrXnYpWn/AAk434baBKUYkDQ3+7cZ/RqDTONfD3hlypDW6xMf54QI2BPfKjSfqDVPvPgbCceBdyD/AOxUcf8A5xWrRzt0lj2Od13GPWm2hTIwSNjgZwPnj12oMx4b8Mbi2jIK2lywZXiZzLEVZdwG05DqCAd/cd9qJxX4X8V1szQLKWJYtHLH1Jz0Yg/pXopISP8AiE9f646VzyiYHZ1I36jft/rQeZZ+ROIp1s5voA3/AGmoy74Fcxf7yCZfnG+PvjFeq5Jpl2AVumTuMDfPffp+tcd1xOQYzBqBK/qd9tOdtqDy1acOlkdY0jcudgMEe/U4A+tdV3y9cxhWePAYZXDI5I9cIxONuuK3+bjUbEg2UoIznAAwMZ7devSpHgPJVrbO9zJGGmkPl8QK3hK2wjQdB+Lc9Tn0oPMJt2H8p+xp6Ph0jKXCjSACSWUbE4BAznqfSvUlpwlo5Xbw4ijDAU/iOBnYHy5ye9QnEuWYQHvLWELMquJYVARJgmdSsoGNfXB9aDzgts35WPyBp9eFTHpE32x+9a1NeyTR60sUVCMgnUcDGRtsKhrma43Hhogx6Dpt70FHi4LON9GPmRU5w3k5pR5pVQ7k7ZGP86cfxD+Jtvt+1SXD+Hq2PEmYDvuPpsT/AEoDteR7RPPPOWHZVI329BualeFWdsSBZ2bSMvUkYGfc9/vTi29pEvlUynO/Uj19AKsNjPeugSGGO2T8xxnHqB8j6UGZ89Wkytm4wnXRGuMAfIZ/eqSxq88424SRw0hmffLHsaorCgIGhQFCg9V8T4dGxbI7nptWVc2WaIDpH/m9ChQZ3Mgp6wGHBGcjH70VCg9H/DvicstuBI2vGwJ64+ferPcxjO4FChQNrar7/euO/TAJDMCCMYPuBQoUHLcXDINmz+Drg9cZ7V32MpZMnrv+hoUKCIfjEgdAAuGIzse5Pv7VY7p90Hqwz+poUKBMz7n/AOLH65pqM7n5A/Ug5/ahQoMWtePTCExBgEDPgYHbVtvUVfXLud2O+Sf0oUKAW1kGxkt371ZOXuDxE5ZdWCNm6evQUKFBcb5EghZ4oowcZ/DtmqxDxOW6fTK5C/lTyihQoKPzU2mR0AGOm+5+9UWfqaFCgSgoUK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www.erzan.ru/files/u1/_________________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132856"/>
            <a:ext cx="1309150" cy="1944216"/>
          </a:xfrm>
          <a:prstGeom prst="rect">
            <a:avLst/>
          </a:prstGeom>
          <a:noFill/>
        </p:spPr>
      </p:pic>
      <p:sp>
        <p:nvSpPr>
          <p:cNvPr id="5122" name="AutoShape 2" descr="http://pro-samolet.ru/images/stories/blog/avia-news/russia/parad/parade_nov_7_1941-no_secret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Содержимое 10" descr="&amp;Ocy;&amp;fcy;&amp;icy;&amp;tscy;&amp;icy;&amp;acy;&amp;lcy;&amp;softcy;&amp;ncy;&amp;ycy;&amp;jcy; &amp;scy;&amp;acy;&amp;jcy;&amp;tcy; &amp;ucy;&amp;pcy;&amp;rcy;&amp;acy;&amp;vcy;&amp;lcy;&amp;iecy;&amp;ncy;&amp;icy;&amp;yacy; &amp;gcy;&amp;ocy;&amp;scy;&amp;ucy;&amp;dcy;&amp;acy;&amp;rcy;&amp;scy;&amp;tcy;&amp;vcy;&amp;iecy;&amp;ncy;&amp;ncy;&amp;ocy;&amp;jcy; &amp;acy;&amp;rcy;&amp;khcy;&amp;icy;&amp;vcy;&amp;ncy;&amp;ocy;&amp;jcy; &amp;scy;&amp;lcy;&amp;ucy;&amp;zhcy;&amp;bcy;&amp;ycy; &amp;Scy;&amp;acy;&amp;mcy;&amp;acy;&amp;rcy;&amp;scy;&amp;kcy;&amp;ocy;&amp;jcy; &amp;ocy;&amp;bcy;&amp;lcy;&amp;acy;&amp;scy;&amp;tcy;&amp;icy; 70-&amp;lcy;&amp;iecy;&amp;tcy;&amp;icy;&amp;yucy; &amp;Vcy;&amp;iecy;&amp;lcy;&amp;icy;&amp;kcy;&amp;ocy;&amp;jcy; &amp;ocy;&amp;tcy;&amp;iecy;&amp;chcy;&amp;iecy;&amp;scy;&amp;tcy;&amp;vcy;&amp;iecy;&amp;ncy;&amp;ncy;&amp;ocy;&amp;jcy; &amp;vcy;&amp;ocy;&amp;jcy;&amp;ncy;&amp;ycy; &amp;pcy;&amp;ocy;&amp;scy;&amp;vcy;&amp;yacy;&amp;shchcy;&amp;acy;&amp;iecy;&amp;tcy;&amp;scy;&amp;yacy;.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A50021"/>
                </a:solidFill>
              </a:rPr>
              <a:t>Военный парад в Куйбышеве </a:t>
            </a:r>
            <a:br>
              <a:rPr lang="ru-RU" sz="2800" b="1" i="1" dirty="0" smtClean="0">
                <a:solidFill>
                  <a:srgbClr val="A50021"/>
                </a:solidFill>
              </a:rPr>
            </a:br>
            <a:r>
              <a:rPr lang="ru-RU" sz="2800" b="1" i="1" dirty="0" smtClean="0">
                <a:solidFill>
                  <a:srgbClr val="A50021"/>
                </a:solidFill>
              </a:rPr>
              <a:t>в 1941 году</a:t>
            </a:r>
            <a:endParaRPr lang="ru-RU" sz="2800" b="1" i="1" dirty="0">
              <a:solidFill>
                <a:srgbClr val="A50021"/>
              </a:solidFill>
            </a:endParaRPr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11560" y="1628800"/>
            <a:ext cx="2376264" cy="48965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Маршал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</a:rPr>
              <a:t>К.Е. Ворошилов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принимает парад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Главные зрители – иностранные дипломаты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в погонах, военные атташе аккредитованных в СССР полпредств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12" name="Рисунок 11" descr="http://gubernya63.ru/netcat_files/140/165/Parad_pobedy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437112"/>
            <a:ext cx="3486672" cy="220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pics.livejournal.com/mihalos/pic/0000aa8z/s640x480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00808"/>
            <a:ext cx="54006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200" b="1" i="1" dirty="0" smtClean="0">
                <a:solidFill>
                  <a:srgbClr val="A50021"/>
                </a:solidFill>
              </a:rPr>
              <a:t>Военный парад в Куйбышеве </a:t>
            </a:r>
            <a:br>
              <a:rPr lang="ru-RU" sz="3200" b="1" i="1" dirty="0" smtClean="0">
                <a:solidFill>
                  <a:srgbClr val="A50021"/>
                </a:solidFill>
              </a:rPr>
            </a:br>
            <a:r>
              <a:rPr lang="ru-RU" sz="3200" b="1" i="1" dirty="0" smtClean="0">
                <a:solidFill>
                  <a:srgbClr val="A50021"/>
                </a:solidFill>
              </a:rPr>
              <a:t>в 1941 году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11560" y="1772816"/>
            <a:ext cx="3960440" cy="4824536"/>
          </a:xfrm>
        </p:spPr>
        <p:txBody>
          <a:bodyPr>
            <a:normAutofit fontScale="25000" lnSpcReduction="20000"/>
          </a:bodyPr>
          <a:lstStyle/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i="1" dirty="0" smtClean="0"/>
              <a:t>Московский парад 1941 года продолжался 25 минут, а куйбышевский – полтора часа, больше часа шла </a:t>
            </a: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i="1" dirty="0" smtClean="0"/>
              <a:t>демонстрация трудящихся. </a:t>
            </a: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i="1" dirty="0" smtClean="0"/>
              <a:t>В пешем, конном строю и </a:t>
            </a: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i="1" dirty="0" smtClean="0"/>
              <a:t>с механизированной колонной прошло свыше 22 тысяч бойцов.</a:t>
            </a: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i="1" dirty="0" smtClean="0"/>
              <a:t>В гражданской демонстрации приняли участие 178 тысяч трудящихся.</a:t>
            </a: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6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6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«…Дивизии по площади шагали,</a:t>
            </a:r>
            <a:br>
              <a:rPr lang="ru-RU" sz="5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сразу в эшелоны, сразу в бой!</a:t>
            </a: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5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Погибли многие, но может быть </a:t>
            </a: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хоть кто-то вернуться смог</a:t>
            </a:r>
          </a:p>
          <a:p>
            <a:pPr algn="ctr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фронтов войны ЖИВОЙ!»</a:t>
            </a:r>
          </a:p>
          <a:p>
            <a:pPr algn="ctr" fontAlgn="t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samara.bezformata.ru/content/image61765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709063" cy="2163620"/>
          </a:xfrm>
          <a:prstGeom prst="rect">
            <a:avLst/>
          </a:prstGeom>
          <a:noFill/>
        </p:spPr>
      </p:pic>
      <p:pic>
        <p:nvPicPr>
          <p:cNvPr id="30724" name="Picture 4" descr="http://s019.radikal.ru/i632/1203/91/a1ad495e6f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301380" cy="24760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200" b="1" i="1" dirty="0" smtClean="0">
                <a:solidFill>
                  <a:srgbClr val="A50021"/>
                </a:solidFill>
              </a:rPr>
              <a:t>Военный парад в Куйбышеве </a:t>
            </a:r>
            <a:br>
              <a:rPr lang="ru-RU" sz="3200" b="1" i="1" dirty="0" smtClean="0">
                <a:solidFill>
                  <a:srgbClr val="A50021"/>
                </a:solidFill>
              </a:rPr>
            </a:br>
            <a:r>
              <a:rPr lang="ru-RU" sz="3200" b="1" i="1" dirty="0" smtClean="0">
                <a:solidFill>
                  <a:srgbClr val="A50021"/>
                </a:solidFill>
              </a:rPr>
              <a:t>в 1941 году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11560" y="1556792"/>
            <a:ext cx="7920880" cy="122413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Парад 7 ноября 1941 года стал одним из самых ярких событий в Куйбышеве военного времени.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В обстановке сверхсекретности он готовился одновременно в трех городах –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Москве, Воронеже и Куйбышеве.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Из  этих трех парадов только парад в Куйбышеве включал в себя не только прохождение войск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и боевой техники, но также и воздушный парад, в котором участвовали сотни новых самолетов.</a:t>
            </a:r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Icy;&amp;scy;&amp;tcy;&amp;ocy;&amp;rcy;&amp;icy;&amp;chcy;&amp;iecy;&amp;scy;&amp;kcy;&amp;icy;&amp;iecy; &amp;fcy;&amp;ocy;&amp;tcy;&amp;ocy; - &amp;Scy;&amp;tcy;&amp;rcy;&amp;acy;&amp;ncy;&amp;icy;&amp;tscy;&amp;acy; 14 - &amp;Mcy;&amp;ucy;&amp;zhcy;&amp;scy;&amp;kcy;&amp;ocy;&amp;jcy; &amp;kcy;&amp;lcy;&amp;ucy;&amp;bcy; - simRussia.com Forum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80928"/>
            <a:ext cx="2592288" cy="195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fancybox-img" descr="http://samaratoday.ru/img/2014/11/img_12850.jpe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653136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gubernya63.ru/netcat_files/140/165/Parad_pobedy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780928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&amp;Icy;&amp;scy;&amp;tcy;&amp;ocy;&amp;rcy;&amp;icy;&amp;chcy;&amp;iecy;&amp;scy;&amp;kcy;&amp;icy;&amp;iecy; &amp;fcy;&amp;ocy;&amp;tcy;&amp;ocy; - &amp;Scy;&amp;tcy;&amp;rcy;&amp;acy;&amp;ncy;&amp;icy;&amp;tscy;&amp;acy; 14 - &amp;Mcy;&amp;ucy;&amp;zhcy;&amp;scy;&amp;kcy;&amp;ocy;&amp;jcy; &amp;kcy;&amp;lcy;&amp;ucy;&amp;bcy; - simRussia.com Forum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25144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O&amp;bcy;&amp;ocy;&amp;zcy;&amp;ncy;&amp;icy;&amp;kcy;.ru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78092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Самоле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725144"/>
            <a:ext cx="2525266" cy="197623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>
                <a:solidFill>
                  <a:srgbClr val="FF0000"/>
                </a:solidFill>
              </a:rPr>
              <a:t/>
            </a:r>
            <a:br>
              <a:rPr lang="ru-RU" sz="1100" b="1" i="1" u="sng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«Труды 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3672408" cy="4608512"/>
          </a:xfrm>
          <a:solidFill>
            <a:srgbClr val="CCECFF"/>
          </a:solidFill>
          <a:ln w="381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   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«Куйбышев: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ковалась победа» </a:t>
            </a:r>
            <a:endParaRPr lang="ru-RU" sz="1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размещена на абонементе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Научной библиотеки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Электронная версия размещена на странице Научной библиотеки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сайта СГЭУ: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http://www.sseu.ru/lib/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600" b="1" dirty="0" smtClean="0"/>
          </a:p>
          <a:p>
            <a:pPr>
              <a:buNone/>
            </a:pPr>
            <a:endParaRPr lang="ru-RU" sz="5600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932040" y="1844824"/>
            <a:ext cx="3744416" cy="4608511"/>
          </a:xfrm>
          <a:solidFill>
            <a:srgbClr val="CCECFF"/>
          </a:solidFill>
          <a:ln w="38100">
            <a:solidFill>
              <a:srgbClr val="C00000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endParaRPr lang="ru-RU" b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</a:t>
            </a:r>
            <a:endParaRPr lang="ru-RU" sz="1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посетить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всех желающих выставку,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 которой представлены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книги и периодические издания  о </a:t>
            </a:r>
            <a:r>
              <a:rPr lang="ru-RU" sz="9600" b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9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войне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 роли 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Самарской области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военное лихолетье</a:t>
            </a:r>
          </a:p>
          <a:p>
            <a:pPr marL="0" algn="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188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melkinaM.V\Рабочий стол\ВШЭ.gif"/>
          <p:cNvPicPr/>
          <p:nvPr/>
        </p:nvPicPr>
        <p:blipFill>
          <a:blip r:embed="rId4" cstate="print"/>
          <a:srcRect l="2526" t="3679" r="51058" b="77258"/>
          <a:stretch>
            <a:fillRect/>
          </a:stretch>
        </p:blipFill>
        <p:spPr bwMode="auto">
          <a:xfrm>
            <a:off x="5436096" y="0"/>
            <a:ext cx="370790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99px.ru/sstorage/53/2012/01/mid_31669_2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0"/>
            <a:ext cx="1944216" cy="12687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Промышленные предприятия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11560" y="1844824"/>
            <a:ext cx="2880320" cy="4680520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/>
              <a:t>В Куйбышев осенью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/>
              <a:t>1941 года были эвакуированы около 40 крупных оборонных предприятий. </a:t>
            </a:r>
            <a:endParaRPr lang="ru-RU" sz="48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/>
              <a:t>В октябре 1941 года в город переехали более </a:t>
            </a:r>
            <a:endParaRPr lang="ru-RU" sz="48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/>
              <a:t>20 предприятий, входящих в наркомат авиационной промышленности СССР.</a:t>
            </a:r>
            <a:endParaRPr lang="ru-RU" sz="48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/>
              <a:t> </a:t>
            </a:r>
            <a:endParaRPr lang="ru-RU" sz="48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/>
              <a:t>Из Воронежа переехал завод №18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/>
              <a:t>(впоследствии – Куйбышевский авиационный завод).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5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5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5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5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5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000" i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000" i="1" dirty="0" smtClean="0"/>
          </a:p>
          <a:p>
            <a:pPr algn="r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i="1" dirty="0" smtClean="0"/>
              <a:t>Эвакуированные москвичи работают на возведении объектов завода</a:t>
            </a:r>
          </a:p>
          <a:p>
            <a:pPr fontAlgn="base"/>
            <a:endParaRPr lang="ru-RU" sz="2500" b="1" dirty="0" smtClean="0"/>
          </a:p>
          <a:p>
            <a:pPr fontAlgn="base"/>
            <a:endParaRPr lang="ru-RU" sz="2500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22" name="Содержимое 21" descr="http://gubernya63.ru/netcat_files/140/165/Evakuirovannye_rabochi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2204864"/>
            <a:ext cx="51845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Промышленные предприятия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83568" y="1844824"/>
            <a:ext cx="7992888" cy="1584176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/>
              <a:t>Неимоверными усилиями эвакуированные заводы уже через один-два месяца после переезда начали выпускать необходимую фронту продукцию.</a:t>
            </a:r>
            <a:endParaRPr lang="ru-RU" sz="22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/>
              <a:t> </a:t>
            </a:r>
            <a:endParaRPr lang="ru-RU" sz="22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/>
              <a:t>10 декабря 1941 года рабочие авиазавода №18 собрали первый легендарный Ил-2.</a:t>
            </a:r>
            <a:endParaRPr lang="ru-RU" sz="22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/>
              <a:t>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i="1" dirty="0" smtClean="0"/>
              <a:t>В Куйбышеве были собраны 32  штурмовика Ил-2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gubernya63.ru/netcat_files/102/145/Sborka_IL_2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67508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Kcy;&amp;rcy;&amp;ocy;&amp;vcy;&amp;softcy; &amp;icy; &amp;zhcy;&amp;iecy;&amp;lcy;&amp;iecy;&amp;zcy;&amp;ocy;: &amp;kcy;&amp;acy;&amp;kcy; &amp;kcy;&amp;ocy;&amp;vcy;&amp;acy;&amp;lcy;&amp;acy;&amp;scy;&amp;softcy; &amp;pcy;&amp;ocy;&amp;bcy;&amp;iecy;&amp;dcy;&amp;acy; &amp;Scy;&amp;Scy;&amp;Scy;&amp;Rcy; &amp;vcy; &amp;vcy;&amp;ocy;&amp;jcy;&amp;ncy;&amp;ie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Промышленные предприятия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11560" y="1844824"/>
            <a:ext cx="3024336" cy="4680520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И, тем не менее,</a:t>
            </a:r>
            <a:endParaRPr lang="ru-RU" sz="16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Глава Комитета Обороны</a:t>
            </a:r>
            <a:endParaRPr lang="ru-RU" sz="16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Иосиф Виссарионович Сталин</a:t>
            </a:r>
            <a:endParaRPr lang="ru-RU" sz="1600" dirty="0" smtClean="0">
              <a:solidFill>
                <a:srgbClr val="002060"/>
              </a:solidFill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прислал директорам заводов телеграмму</a:t>
            </a:r>
            <a:endParaRPr lang="ru-RU" sz="16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с критикой за малый объем выпуска.</a:t>
            </a:r>
            <a:endParaRPr lang="ru-RU" sz="16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Она заканчивалась так:</a:t>
            </a:r>
            <a:endParaRPr lang="ru-RU" sz="16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«Предупреждаю последний раз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тчк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Сталин».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&amp;Tcy;&amp;IEcy;&amp;Lcy;&amp;IEcy;&amp;Gcy;&amp;Rcy;&amp;Acy;&amp;Mcy;&amp;Mcy;&amp;Acy; &amp;Scy;&amp;Tcy;&amp;Acy;&amp;Lcy;&amp;Icy;&amp;Ncy;&amp;Acy;  (360x480, 46Kb)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46805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Промышленные предприятия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11560" y="1844824"/>
            <a:ext cx="3096344" cy="4680520"/>
          </a:xfrm>
        </p:spPr>
        <p:txBody>
          <a:bodyPr>
            <a:normAutofit fontScale="625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/>
              <a:t>Заводы Куйбышева обеспечивали выпуск деталей для боевых самолетов.</a:t>
            </a:r>
            <a:endParaRPr lang="ru-RU" sz="19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9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/>
              <a:t>Механический завод №207 поставлял бронекорпуса.</a:t>
            </a:r>
            <a:endParaRPr lang="ru-RU" sz="19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9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/>
              <a:t>Завод аэродромного оборудования – узлы крепления пушек,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/>
              <a:t>пулеметные установки. </a:t>
            </a:r>
            <a:endParaRPr lang="ru-RU" sz="19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9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/>
              <a:t>Завод №24 изготавливал моторы для штурмовиков.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9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/>
              <a:t>Завод имени Масленникова освоил выпуск снарядов для реактивных систем </a:t>
            </a:r>
            <a:r>
              <a:rPr lang="ru-RU" b="1" dirty="0" smtClean="0"/>
              <a:t>залпового огня «Катюша».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/>
          </a:p>
          <a:p>
            <a:pPr algn="r" fontAlgn="base"/>
            <a:r>
              <a:rPr lang="ru-RU" sz="1900" i="1" dirty="0" smtClean="0"/>
              <a:t>Заводы Чапаевска снабжали фронты Красной Армии минами, снарядами, гранатами</a:t>
            </a:r>
          </a:p>
          <a:p>
            <a:pPr algn="r" fontAlgn="base"/>
            <a:endParaRPr lang="ru-RU" sz="1900" i="1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encrypted-tbn0.gstatic.com/images?q=tbn:ANd9GcRQID8m6MQi8vCDA2VjDXAsuFv1USyo7gDwWfrgHIW7qBQcSUit">
            <a:hlinkClick r:id="rId3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44824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 descr="https://encrypted-tbn1.gstatic.com/images?q=tbn:ANd9GcSug3gcs5UJrgmKAqAYi9PEASI1eUg6lR7LTgLsuMSR0a-ggz5ic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www.regsamarh.ru/external/elar/photos/191/77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93096"/>
            <a:ext cx="3960440" cy="2167135"/>
          </a:xfrm>
          <a:prstGeom prst="rect">
            <a:avLst/>
          </a:prstGeom>
          <a:noFill/>
        </p:spPr>
      </p:pic>
      <p:pic>
        <p:nvPicPr>
          <p:cNvPr id="13314" name="Picture 2" descr="http://rostec.ru/content/images/TASS_7198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844824"/>
            <a:ext cx="251671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Промышленные предприятия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539552" y="1844824"/>
            <a:ext cx="8136904" cy="1800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i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ОНИ СВОИМИ РУКАМИ ПРИБЛИЖАЛИ ПОБЕДУ!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 трудовой подвиг в годы Великой Отечественной войны были награждены орденами и медалями более 5 тысяч работников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промышленности, транспорта и сельского хозяйства.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rgbClr val="00206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Около 240 тысяч человек - медалью «За доблестный труд в Великой Отечественной войне. 1941-1945»</a:t>
            </a:r>
            <a:endParaRPr lang="ru-RU" sz="1300" dirty="0" smtClean="0">
              <a:solidFill>
                <a:srgbClr val="002060"/>
              </a:solidFill>
            </a:endParaRPr>
          </a:p>
          <a:p>
            <a:endParaRPr lang="ru-RU" sz="1100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samluka.ru/1710/stolica/stolica-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2979634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://www.samluka.ru/1710/stolica/stolica-8.jpg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09120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samluka.ru/1710/stolica/stolica-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05064"/>
            <a:ext cx="2955018" cy="23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Куйбышев – запасная столица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11560" y="1772816"/>
            <a:ext cx="5832648" cy="4752528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/>
              <a:t>15 октября 1941 г. Государственный комитет обороны принял решение, учреждавшее в </a:t>
            </a:r>
            <a:r>
              <a:rPr lang="ru-RU" sz="2200" b="1" dirty="0" smtClean="0"/>
              <a:t>Куйбышеве </a:t>
            </a:r>
            <a:r>
              <a:rPr lang="ru-RU" sz="2200" b="1" dirty="0" smtClean="0"/>
              <a:t>«запасную столицу» страны. Почему именно нашему городу суждено было стать запасной столицей? Куйбышев был центром одного из крупнейших военных округов. Учитывалась также относительная близость к фронтам, значение крупного железнодорожного узла, наличие прямого сообщения с Уралом, Сибирью, Дальним Востоком, Казахстаном и Средней Азией, а также </a:t>
            </a:r>
            <a:r>
              <a:rPr lang="ru-RU" sz="2200" b="1" dirty="0" smtClean="0"/>
              <a:t>наличие реки Волги </a:t>
            </a:r>
            <a:r>
              <a:rPr lang="ru-RU" sz="2200" b="1" dirty="0" smtClean="0"/>
              <a:t>– </a:t>
            </a:r>
            <a:r>
              <a:rPr lang="ru-RU" sz="2200" b="1" dirty="0" smtClean="0"/>
              <a:t>транспортной магистрали </a:t>
            </a:r>
            <a:r>
              <a:rPr lang="ru-RU" sz="2200" b="1" dirty="0" smtClean="0"/>
              <a:t>и </a:t>
            </a:r>
            <a:r>
              <a:rPr lang="ru-RU" sz="2200" b="1" dirty="0" smtClean="0"/>
              <a:t>водной преграды, защищавшей </a:t>
            </a:r>
            <a:r>
              <a:rPr lang="ru-RU" sz="2200" b="1" dirty="0" smtClean="0"/>
              <a:t>город с запада.</a:t>
            </a:r>
            <a:endParaRPr lang="ru-RU" sz="22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2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/>
              <a:t>17 октября 1941 г. в Самару приезжает председатель Президиума Верховного совета СССР </a:t>
            </a:r>
            <a:r>
              <a:rPr lang="ru-RU" sz="2200" b="1" dirty="0" smtClean="0">
                <a:solidFill>
                  <a:srgbClr val="002060"/>
                </a:solidFill>
              </a:rPr>
              <a:t>М.И.Калинин.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/>
              <a:t>Одновременно в город прибывают член ГКО, маршал </a:t>
            </a:r>
            <a:r>
              <a:rPr lang="ru-RU" sz="2200" b="1" dirty="0" smtClean="0">
                <a:solidFill>
                  <a:srgbClr val="002060"/>
                </a:solidFill>
              </a:rPr>
              <a:t>К.Е.Ворошилов</a:t>
            </a:r>
            <a:r>
              <a:rPr lang="ru-RU" sz="2200" b="1" dirty="0" smtClean="0">
                <a:solidFill>
                  <a:srgbClr val="002060"/>
                </a:solidFill>
              </a:rPr>
              <a:t>, </a:t>
            </a:r>
            <a:r>
              <a:rPr lang="ru-RU" sz="2200" b="1" dirty="0" smtClean="0"/>
              <a:t> секретарь ЦК В</a:t>
            </a:r>
            <a:r>
              <a:rPr lang="ru-RU" sz="2200" dirty="0" smtClean="0"/>
              <a:t> </a:t>
            </a:r>
            <a:r>
              <a:rPr lang="ru-RU" sz="2200" b="1" dirty="0" smtClean="0"/>
              <a:t> КП(б) </a:t>
            </a:r>
            <a:r>
              <a:rPr lang="ru-RU" sz="2200" b="1" dirty="0" smtClean="0">
                <a:solidFill>
                  <a:srgbClr val="002060"/>
                </a:solidFill>
              </a:rPr>
              <a:t>А.А.Андреев,  </a:t>
            </a:r>
            <a:r>
              <a:rPr lang="ru-RU" sz="2200" b="1" dirty="0" smtClean="0"/>
              <a:t>секретарь Президиума Верховного совета СССР </a:t>
            </a:r>
            <a:r>
              <a:rPr lang="ru-RU" sz="2200" b="1" dirty="0" err="1" smtClean="0">
                <a:solidFill>
                  <a:srgbClr val="002060"/>
                </a:solidFill>
              </a:rPr>
              <a:t>А.Ф.Горкин</a:t>
            </a:r>
            <a:r>
              <a:rPr lang="ru-RU" sz="2200" b="1" dirty="0" smtClean="0">
                <a:solidFill>
                  <a:srgbClr val="002060"/>
                </a:solidFill>
              </a:rPr>
              <a:t>, </a:t>
            </a:r>
            <a:r>
              <a:rPr lang="ru-RU" sz="2200" b="1" dirty="0" smtClean="0"/>
              <a:t> другие партийные и государственные работники. </a:t>
            </a:r>
            <a:endParaRPr lang="ru-RU" sz="22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2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/>
              <a:t>В Куйбышев были эвакуированы часть аппарата ЦК партии, ЦК ВЛКСМ, ряд наркоматов, дипломатический корпус. Городские власти предоставили посольствам лучшие старинные особняки в центре, принадлежавшие когда-то купцам, промышленникам, именитым чиновникам.</a:t>
            </a:r>
            <a:r>
              <a:rPr lang="ru-RU" sz="2200" dirty="0" smtClean="0"/>
              <a:t> 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&amp;Pcy;&amp;ocy;&amp;rcy;&amp;tcy;&amp;rcy;&amp;iecy;&amp;tcy; &amp;Kcy;&amp;acy;&amp;lcy;&amp;icy;&amp;ncy;&amp;icy;&amp;ncy;&amp;acy;. . 1949 &amp;gcy;&amp;ocy;&amp;dcy;. . - &amp;Fcy;&amp;ocy;&amp;rcy;&amp;ucy;&amp;mcy; &amp;Pcy;&amp;ocy;&amp;rcy;&amp;tcy;&amp;acy;&amp;lcy;&amp;acy; &amp;kcy;&amp;ocy;&amp;lcy;&amp;lcy;&amp;iecy;&amp;kcy;&amp;tscy;&amp;icy;&amp;ocy;&amp;ncy;&amp;iecy;&amp;rcy;&amp;ocy;&amp;vcy; UUU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72816"/>
            <a:ext cx="1500447" cy="199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Bcy;&amp;iecy;&amp;rcy;&amp;icy;&amp;yacy; &amp;Lcy;&amp;acy;&amp;vcy;&amp;rcy;&amp;iecy;&amp;ncy;&amp;tcy;&amp;icy;&amp;jcy; &amp;Pcy;&amp;acy;&amp;vcy;&amp;lcy;&amp;ocy;&amp;vcy;&amp;icy;&amp;chcy; &quot; &amp;Mcy;&amp;iecy;&amp;zhcy;&amp;rcy;&amp;iecy;&amp;gcy;&amp;icy;&amp;ocy;&amp;ncy;&amp;acy;&amp;lcy;&amp;softcy;&amp;ncy;&amp;acy;&amp;yacy; &amp;ocy;&amp;bcy;&amp;shchcy;&amp;iecy;&amp;scy;&amp;tcy;&amp;vcy;&amp;iecy;&amp;ncy;&amp;ncy;&amp;acy;&amp;yacy; &amp;ocy;&amp;rcy;&amp;gcy;&amp;acy;&amp;ncy;&amp;icy;&amp;zcy;&amp;acy;&amp;tscy;&amp;icy;&amp;yacy; &amp;vcy;&amp;iecy;&amp;tcy;&amp;iecy;&amp;rcy;&amp;acy;&amp;ncy;&amp;ocy;&amp;vcy; &amp;pcy;&amp;ocy;&amp;dcy;&amp;rcy;&amp;acy;&amp;zcy;&amp;dcy;&amp;iecy;&amp;lcy;&amp;iecy;&amp;ncy;&amp;icy;&amp;jcy; &amp;acy;&amp;ncy;&amp;tcy;&amp;icy;&amp;tcy;&amp;iecy;&amp;rcy;&amp;ocy;&amp;rcy;&amp;acy; &quot;&amp;Vcy;&amp;ycy;&amp;mcy;&amp;pcy;&amp;iecy;&amp;lcy;-&amp;V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365104"/>
            <a:ext cx="1495691" cy="199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300192" y="3842822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white"/>
                </a:solidFill>
              </a:rPr>
              <a:t>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М.И. Калинин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5805264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					        </a:t>
            </a:r>
          </a:p>
          <a:p>
            <a:r>
              <a:rPr lang="ru-RU" b="1" i="1" dirty="0" smtClean="0"/>
              <a:t>       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К.Е. Ворошилов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Куйбышев – </a:t>
            </a:r>
            <a:r>
              <a:rPr lang="ru-RU" sz="3100" b="1" i="1" smtClean="0">
                <a:solidFill>
                  <a:srgbClr val="A50021"/>
                </a:solidFill>
              </a:rPr>
              <a:t>запасная столица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11560" y="1772816"/>
            <a:ext cx="4896544" cy="4752528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/>
              <a:t>Было принято решение построить в Куйбышеве бункер для вождя и оперативной группы (115 человек) под зданием обкома партии.</a:t>
            </a:r>
            <a:r>
              <a:rPr lang="ru-RU" sz="4400" b="1" i="1" dirty="0" smtClean="0"/>
              <a:t> </a:t>
            </a:r>
            <a:r>
              <a:rPr lang="ru-RU" sz="4400" b="1" dirty="0" smtClean="0"/>
              <a:t>Проект создавался ускоренными темпами архитектором</a:t>
            </a:r>
            <a:r>
              <a:rPr lang="ru-RU" sz="4400" b="1" dirty="0" smtClean="0">
                <a:solidFill>
                  <a:srgbClr val="002060"/>
                </a:solidFill>
              </a:rPr>
              <a:t> Юлианом Островским </a:t>
            </a:r>
            <a:r>
              <a:rPr lang="ru-RU" sz="4400" b="1" dirty="0" smtClean="0"/>
              <a:t>и был готов к февралю 1942 года. </a:t>
            </a:r>
            <a:endParaRPr lang="ru-RU" sz="44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/>
              <a:t>На Волгу командировали 600 московских метростроевцев, шахтеров Донбасса и перевели на строительство заключенных. Работа велась в три смены девять месяцев, и 1 ноября 1942 года «объект особой секретности» был сдан.</a:t>
            </a:r>
            <a:r>
              <a:rPr lang="ru-RU" sz="4400" b="1" i="1" dirty="0" smtClean="0"/>
              <a:t> </a:t>
            </a:r>
            <a:endParaRPr lang="ru-RU" sz="44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44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/>
              <a:t>Бункер расположен на глубине 37 м.</a:t>
            </a:r>
            <a:r>
              <a:rPr lang="ru-RU" sz="4400" b="1" i="1" dirty="0" smtClean="0"/>
              <a:t> </a:t>
            </a:r>
            <a:r>
              <a:rPr lang="ru-RU" sz="4400" b="1" dirty="0" smtClean="0"/>
              <a:t>Бункер был совершенно герметичен и рассчитан на полную автономность в течение 5 суток.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/>
              <a:t>Справа от парадной лестницы в холле куйбышевского обкома партии находилась неприметная дверь, возле которой круглосуточно дежурил сотрудник НКВД.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b="1" dirty="0" smtClean="0"/>
              <a:t>Сразу за ней железная створка, как на подводной лодке. Далее небольшой коридор выводил на лестницу так называемой первой очереди и к кабине лифта. Ступеньки спускаются вниз на 14 метров.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200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200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200" b="1" i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200" b="1" i="1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i="1" dirty="0" smtClean="0"/>
              <a:t>Самара, ул. Фрунзе, 167. Дом губернатора в 1915 году. </a:t>
            </a:r>
            <a:endParaRPr lang="ru-RU" sz="3600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i="1" dirty="0" smtClean="0"/>
              <a:t>В советское время на здании надстроили три этажа.</a:t>
            </a:r>
            <a:endParaRPr lang="ru-RU" sz="3600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i="1" dirty="0" smtClean="0"/>
              <a:t>Под этим зданием в 1941-1942 гг. был построен «Бункер Сталина».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i="1" dirty="0" smtClean="0"/>
              <a:t>В настоящее время здесь располагается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i="1" dirty="0" smtClean="0"/>
              <a:t>Самарская государственная академия искусств и культуры</a:t>
            </a:r>
            <a:endParaRPr lang="ru-RU" sz="3600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900" b="1" dirty="0" smtClean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900" b="1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652120" y="3068960"/>
            <a:ext cx="3240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white"/>
                </a:solidFill>
              </a:rPr>
              <a:t>       </a:t>
            </a:r>
            <a:endParaRPr lang="ru-RU" dirty="0"/>
          </a:p>
        </p:txBody>
      </p:sp>
      <p:pic>
        <p:nvPicPr>
          <p:cNvPr id="13" name="Содержимое 12" descr="http://gubernya63.ru/netcat_files/140/165/Dom_gubernatora_v_1915_godu_um.jpg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72816"/>
            <a:ext cx="29843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gubernya63.ru/netcat_files/120/147/Samara_Frunze__167__pod_kotorym_v_1941_1942_gg._byl_postroen__Bunker_Stalina_._Nyne_zdes__Sam._gosud_um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21088"/>
            <a:ext cx="3034914" cy="225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8507288" cy="869950"/>
          </a:xfrm>
        </p:spPr>
        <p:txBody>
          <a:bodyPr>
            <a:normAutofit fontScale="90000"/>
          </a:bodyPr>
          <a:lstStyle/>
          <a:p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1100" b="1" i="1" u="sng" dirty="0" smtClean="0"/>
              <a:t/>
            </a:r>
            <a:br>
              <a:rPr lang="ru-RU" sz="1100" b="1" i="1" u="sng" dirty="0" smtClean="0"/>
            </a:br>
            <a:r>
              <a:rPr lang="ru-RU" sz="3100" b="1" i="1" dirty="0" smtClean="0">
                <a:solidFill>
                  <a:srgbClr val="A50021"/>
                </a:solidFill>
              </a:rPr>
              <a:t>Куйбышев – запасная столица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2"/>
          </p:nvPr>
        </p:nvSpPr>
        <p:spPr>
          <a:xfrm>
            <a:off x="611560" y="1844824"/>
            <a:ext cx="3384376" cy="468052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2000" b="1" dirty="0" smtClean="0"/>
              <a:t>Стены сделаны из скрепленных болтами бронированных листов со свинцовой прослойкой. </a:t>
            </a:r>
          </a:p>
          <a:p>
            <a:pPr fontAlgn="base"/>
            <a:r>
              <a:rPr lang="ru-RU" sz="2000" b="1" dirty="0" smtClean="0"/>
              <a:t>Внизу площадка, где за толстой стальной дверью начинается пятидесятиметровый коридор, ведущий к лифту запасного выхода и к лестнице, ведущей вниз. </a:t>
            </a:r>
            <a:endParaRPr lang="ru-RU" sz="2000" dirty="0" smtClean="0"/>
          </a:p>
          <a:p>
            <a:pPr fontAlgn="base"/>
            <a:r>
              <a:rPr lang="ru-RU" sz="2000" b="1" dirty="0" smtClean="0"/>
              <a:t>Подземный кабинет Сталина сделан как копия кремлевского. </a:t>
            </a:r>
          </a:p>
          <a:p>
            <a:pPr fontAlgn="base"/>
            <a:r>
              <a:rPr lang="ru-RU" sz="2000" b="1" dirty="0" smtClean="0"/>
              <a:t>Площадь кабинета около 50 кв.м. Полированный паркетный пол и немного мебели: письменный стол, </a:t>
            </a:r>
            <a:r>
              <a:rPr lang="ru-RU" sz="2000" b="1" dirty="0" err="1" smtClean="0"/>
              <a:t>полукресло</a:t>
            </a:r>
            <a:r>
              <a:rPr lang="ru-RU" sz="2000" b="1" dirty="0" smtClean="0"/>
              <a:t>, диван.  </a:t>
            </a:r>
            <a:endParaRPr lang="ru-RU" sz="2000" dirty="0" smtClean="0"/>
          </a:p>
          <a:p>
            <a:pPr fontAlgn="base"/>
            <a:r>
              <a:rPr lang="ru-RU" sz="2000" b="1" dirty="0" smtClean="0"/>
              <a:t>На светло-коричневых деревянных панелях стен два портрета: В. Суворов и М. Кутузов.</a:t>
            </a:r>
          </a:p>
          <a:p>
            <a:pPr fontAlgn="base"/>
            <a:r>
              <a:rPr lang="ru-RU" sz="2000" b="1" dirty="0" smtClean="0"/>
              <a:t> </a:t>
            </a:r>
            <a:endParaRPr lang="ru-RU" sz="2000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i="1" dirty="0" smtClean="0"/>
              <a:t>Кабинет И. В. Сталина.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i="1" dirty="0" smtClean="0"/>
              <a:t>Эти помещения сейчас используются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i="1" dirty="0" smtClean="0"/>
              <a:t>как музей гражданской обороны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i="1" dirty="0" smtClean="0"/>
              <a:t>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i="1" dirty="0" smtClean="0"/>
              <a:t>Зал заседаний</a:t>
            </a:r>
          </a:p>
          <a:p>
            <a:endParaRPr lang="ru-RU" sz="1200" b="1" i="1" dirty="0" smtClean="0"/>
          </a:p>
          <a:p>
            <a:endParaRPr lang="ru-RU" sz="1200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http://ic.pics.livejournal.com/alexeagle007/71660996/7179/7179_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&amp;Kcy;&amp;ocy;&amp;lcy;&amp;lcy;&amp;iecy;&amp;kcy;&amp;tscy;&amp;icy;&amp;yacy;: &amp;Bcy;&amp;ocy;&amp;lcy;&amp;softcy;&amp;shcy;&amp;ocy;&amp;jcy; &amp;rcy;&amp;iecy;&amp;pcy;&amp;ocy;&amp;rcy;&amp;tcy;&amp;acy;&amp;zhcy;. . &quot;&amp;Acy;&amp;ncy;&amp;dcy;&amp;iecy;&amp;gcy;&amp;rcy;&amp;acy;&amp;ucy;&amp;ncy;&amp;dcy;. . &amp;Icy;&amp;scy;&amp;tcy;&amp;ocy;&amp;rcy;&amp;icy;&amp;yacy; &amp;bcy;&amp;ucy;&amp;ncy;&amp;kcy;&amp;iecy;&amp;rcy;&amp;acy;&quot; - &amp;Ucy;&amp;dcy;&amp;acy;&amp;chcy;&amp;ncy;&amp;acy;&amp;yacy; &amp;rcy;&amp;ycy;&amp;bcy;&amp;acy;&amp;lcy;&amp;kcy;&amp;acy;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0324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Bcy;&amp;ucy;&amp;ncy;&amp;kcy;&amp;iecy;&amp;rcy; &amp;Scy;&amp;tcy;&amp;acy;&amp;lcy;&amp;icy;&amp;ncy;&amp;acy; &amp;vcy; &amp;Kcy;&amp;ucy;&amp;jcy;&amp;bcy;&amp;ycy;&amp;shcy;&amp;iecy;&amp;vcy;&amp;iecy;-&amp;Scy;&amp;acy;&amp;mcy;&amp;acy;&amp;rcy;&amp;iecy; &amp;vcy; &amp;fcy;&amp;ocy;&amp;kcy;&amp;ucy;&amp;scy;&amp;iecy; &amp;mcy;&amp;icy;&amp;rcy;&amp;ocy;&amp;vcy;&amp;ocy;&amp;jcy; &amp;pcy;&amp;rcy;&amp;iecy;&amp;scy;&amp;scy;&amp;ycy; &amp;Vcy; &amp;Scy;&amp;Acy;&amp;Mcy;&amp;Acy;&amp;Rcy;&amp;IEcy; &amp;icy; &amp;Ocy;&amp;Bcy;&amp;Lcy;&amp;Acy;&amp;Scy;&amp;Tcy;&amp;Icy; (&amp;acy;&amp;rcy;&amp;khcy;&amp;icy;&amp;vcy;): &amp;Scy;&amp;Acy;&amp;Mcy;&amp;Acy;&amp;Rcy;&amp;Acy; &amp;Scy;&amp;IEcy;&amp;Gcy;&amp;Ocy;&amp;Dcy;&amp;Ncy;&amp;YAcy; - &amp;Icy;&amp;ncy;&amp;fcy;&amp;ocy;&amp;rcy;&amp;mcy;&amp;acy;&amp;tscy;&amp;icy;&amp;ocy;&amp;ncy;&amp;ncy;&amp;ycy;&amp;jcy; &amp;kcy;&amp;acy;&amp;ncy;&amp;acy;&amp;l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65104"/>
            <a:ext cx="4032448" cy="209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493</TotalTime>
  <Words>1059</Words>
  <Application>Microsoft Office PowerPoint</Application>
  <PresentationFormat>Экран (4:3)</PresentationFormat>
  <Paragraphs>229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 Куйбышев:  так ковалась победа  </vt:lpstr>
      <vt:lpstr>       Промышленные предприятия  </vt:lpstr>
      <vt:lpstr>      Промышленные предприятия  </vt:lpstr>
      <vt:lpstr>       Промышленные предприятия  </vt:lpstr>
      <vt:lpstr>       Промышленные предприятия  </vt:lpstr>
      <vt:lpstr>       Промышленные предприятия  </vt:lpstr>
      <vt:lpstr>       Куйбышев – запасная столица  </vt:lpstr>
      <vt:lpstr>       Куйбышев – запасная столица  </vt:lpstr>
      <vt:lpstr>       Куйбышев – запасная столица  </vt:lpstr>
      <vt:lpstr>        Культура   </vt:lpstr>
      <vt:lpstr>       Культура   </vt:lpstr>
      <vt:lpstr>        Культура   </vt:lpstr>
      <vt:lpstr>         Военный парад в Куйбышеве  в 1941 году   </vt:lpstr>
      <vt:lpstr>Военный парад в Куйбышеве  в 1941 году</vt:lpstr>
      <vt:lpstr>       Военный парад в Куйбышеве  в 1941 году  </vt:lpstr>
      <vt:lpstr>       Военный парад в Куйбышеве  в 1941 году  </vt:lpstr>
      <vt:lpstr>      «Труды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Русинова Елена Анатольевна</dc:creator>
  <cp:lastModifiedBy>BogdanovaV.N</cp:lastModifiedBy>
  <cp:revision>94</cp:revision>
  <dcterms:created xsi:type="dcterms:W3CDTF">2015-04-15T10:33:54Z</dcterms:created>
  <dcterms:modified xsi:type="dcterms:W3CDTF">2015-05-05T10:56:46Z</dcterms:modified>
</cp:coreProperties>
</file>