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7" r:id="rId4"/>
    <p:sldId id="269" r:id="rId5"/>
    <p:sldId id="270" r:id="rId6"/>
    <p:sldId id="271" r:id="rId7"/>
    <p:sldId id="273" r:id="rId8"/>
    <p:sldId id="274" r:id="rId9"/>
    <p:sldId id="272" r:id="rId10"/>
    <p:sldId id="262" r:id="rId11"/>
    <p:sldId id="263" r:id="rId12"/>
    <p:sldId id="261" r:id="rId13"/>
    <p:sldId id="265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545"/>
    <a:srgbClr val="819E38"/>
    <a:srgbClr val="8BAA3C"/>
    <a:srgbClr val="80BF41"/>
    <a:srgbClr val="80F40C"/>
    <a:srgbClr val="800000"/>
    <a:srgbClr val="CCECFF"/>
    <a:srgbClr val="008000"/>
    <a:srgbClr val="0099FF"/>
    <a:srgbClr val="D9F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246" autoAdjust="0"/>
  </p:normalViewPr>
  <p:slideViewPr>
    <p:cSldViewPr>
      <p:cViewPr>
        <p:scale>
          <a:sx n="70" d="100"/>
          <a:sy n="70" d="100"/>
        </p:scale>
        <p:origin x="-281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1723-0939-4D8D-9290-665B1395191D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BA6EF-AF1D-45E6-AE9B-19461E8DE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hyperlink" Target="https://ru.wikipedia.org/wiki/%D0%A4%D0%B0%D0%B9%D0%BB:%D0%9B%D0%BE%D0%B3%D0%BE%D1%82%D0%B8%D0%BF_%D0%A1%D0%93%D0%AD%D0%A3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mailto:rastorgueva2004@mail.ru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4%D0%B0%D0%B9%D0%BB:%D0%9B%D0%BE%D0%B3%D0%BE%D1%82%D0%B8%D0%BF_%D0%A1%D0%93%D0%AD%D0%A3.jpg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sse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9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640" y="342944"/>
            <a:ext cx="7663709" cy="37372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00088" y="137207"/>
            <a:ext cx="1285857" cy="1234423"/>
          </a:xfrm>
          <a:prstGeom prst="rect">
            <a:avLst/>
          </a:prstGeom>
          <a:noFill/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</p:pic>
      <p:pic>
        <p:nvPicPr>
          <p:cNvPr id="7" name="Picture 8" descr="http://www.ulyanovskcity.ru/images/news/081815_071811_76_English_dept_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 flipH="1">
            <a:off x="0" y="1412776"/>
            <a:ext cx="8532440" cy="544522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3528" y="1556792"/>
            <a:ext cx="8332355" cy="205922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326532" indent="-326532" algn="r"/>
            <a:r>
              <a:rPr lang="ru-RU" sz="6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Твой СГЭУ: история и               современность</a:t>
            </a:r>
            <a:r>
              <a:rPr lang="ru-RU" sz="6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941168"/>
            <a:ext cx="3837902" cy="373720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Книжно-журнальная выставка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398496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140968"/>
            <a:ext cx="8640960" cy="3631763"/>
          </a:xfrm>
          <a:prstGeom prst="rect">
            <a:avLst/>
          </a:prstGeom>
          <a:solidFill>
            <a:srgbClr val="FFEECD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СГЭУ активно участвует в социально-экономическом развитии региона и страны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через деятельность тысяч своих выпускников,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работающих в органах управления и непосредственно на производстве </a:t>
            </a:r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Среди них: руководители министерств Самарской области </a:t>
            </a:r>
            <a:r>
              <a:rPr lang="ru-RU" sz="1400" b="1" dirty="0" smtClean="0">
                <a:solidFill>
                  <a:srgbClr val="C00000"/>
                </a:solidFill>
              </a:rPr>
              <a:t>Г. Р. </a:t>
            </a:r>
            <a:r>
              <a:rPr lang="ru-RU" sz="1400" b="1" dirty="0" err="1" smtClean="0">
                <a:solidFill>
                  <a:srgbClr val="C00000"/>
                </a:solidFill>
              </a:rPr>
              <a:t>Хасаев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(с 2011 г. – ректор СГЭУ), </a:t>
            </a:r>
            <a:r>
              <a:rPr lang="ru-RU" sz="1400" b="1" dirty="0" smtClean="0">
                <a:solidFill>
                  <a:srgbClr val="C00000"/>
                </a:solidFill>
              </a:rPr>
              <a:t>А. Н. Иванов, П. А. Иванов, </a:t>
            </a:r>
            <a:r>
              <a:rPr lang="ru-RU" sz="1400" dirty="0" smtClean="0"/>
              <a:t>экс-председатель Самарской Губернской Думы </a:t>
            </a:r>
            <a:r>
              <a:rPr lang="ru-RU" sz="1400" b="1" dirty="0" smtClean="0">
                <a:solidFill>
                  <a:srgbClr val="C00000"/>
                </a:solidFill>
              </a:rPr>
              <a:t>Л. И. Ковальский</a:t>
            </a:r>
            <a:r>
              <a:rPr lang="ru-RU" sz="1400" dirty="0" smtClean="0"/>
              <a:t>, депутат Государственной Думы, председатель подкомитета </a:t>
            </a:r>
            <a:r>
              <a:rPr lang="ru-RU" sz="1400" b="1" dirty="0" smtClean="0">
                <a:solidFill>
                  <a:srgbClr val="C00000"/>
                </a:solidFill>
              </a:rPr>
              <a:t>В. А. Тарачев</a:t>
            </a:r>
            <a:r>
              <a:rPr lang="ru-RU" sz="1400" dirty="0" smtClean="0"/>
              <a:t>, заместитель главы Администрации Пензенской области </a:t>
            </a:r>
            <a:r>
              <a:rPr lang="ru-RU" sz="1400" b="1" dirty="0" smtClean="0">
                <a:solidFill>
                  <a:srgbClr val="C00000"/>
                </a:solidFill>
              </a:rPr>
              <a:t>А. С. </a:t>
            </a:r>
            <a:r>
              <a:rPr lang="ru-RU" sz="1400" b="1" dirty="0" err="1" smtClean="0">
                <a:solidFill>
                  <a:srgbClr val="C00000"/>
                </a:solidFill>
              </a:rPr>
              <a:t>Петрухин</a:t>
            </a:r>
            <a:r>
              <a:rPr lang="ru-RU" sz="1400" dirty="0" smtClean="0"/>
              <a:t>, главы администраций районов области - </a:t>
            </a:r>
            <a:r>
              <a:rPr lang="ru-RU" sz="1400" b="1" dirty="0" smtClean="0">
                <a:solidFill>
                  <a:srgbClr val="C00000"/>
                </a:solidFill>
              </a:rPr>
              <a:t>В. В. </a:t>
            </a:r>
            <a:r>
              <a:rPr lang="ru-RU" sz="1400" b="1" dirty="0" err="1" smtClean="0">
                <a:solidFill>
                  <a:srgbClr val="C00000"/>
                </a:solidFill>
              </a:rPr>
              <a:t>Потякин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(</a:t>
            </a:r>
            <a:r>
              <a:rPr lang="ru-RU" sz="1400" dirty="0" err="1" smtClean="0"/>
              <a:t>Исаклинский</a:t>
            </a:r>
            <a:r>
              <a:rPr lang="ru-RU" sz="1400" dirty="0" smtClean="0"/>
              <a:t> район), </a:t>
            </a:r>
            <a:r>
              <a:rPr lang="ru-RU" sz="1400" b="1" dirty="0" smtClean="0">
                <a:solidFill>
                  <a:srgbClr val="C00000"/>
                </a:solidFill>
              </a:rPr>
              <a:t>А. П. </a:t>
            </a:r>
            <a:r>
              <a:rPr lang="ru-RU" sz="1400" b="1" dirty="0" err="1" smtClean="0">
                <a:solidFill>
                  <a:srgbClr val="C00000"/>
                </a:solidFill>
              </a:rPr>
              <a:t>Любаев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(</a:t>
            </a:r>
            <a:r>
              <a:rPr lang="ru-RU" sz="1400" dirty="0" err="1" smtClean="0"/>
              <a:t>Пестравский</a:t>
            </a:r>
            <a:r>
              <a:rPr lang="ru-RU" sz="1400" dirty="0" smtClean="0"/>
              <a:t> район), начальник Самарского территориального управления Министерства антимонопольной политики РФ  </a:t>
            </a:r>
            <a:r>
              <a:rPr lang="ru-RU" sz="1400" b="1" dirty="0" smtClean="0">
                <a:solidFill>
                  <a:srgbClr val="C00000"/>
                </a:solidFill>
              </a:rPr>
              <a:t>П. Е. </a:t>
            </a:r>
            <a:r>
              <a:rPr lang="ru-RU" sz="1400" b="1" dirty="0" err="1" smtClean="0">
                <a:solidFill>
                  <a:srgbClr val="C00000"/>
                </a:solidFill>
              </a:rPr>
              <a:t>Торкановский</a:t>
            </a:r>
            <a:r>
              <a:rPr lang="ru-RU" sz="1400" dirty="0" smtClean="0"/>
              <a:t>,, председатель Территориального органа Федеральной службы </a:t>
            </a:r>
            <a:r>
              <a:rPr lang="ru-RU" sz="1400" dirty="0" err="1" smtClean="0"/>
              <a:t>госстатистики</a:t>
            </a:r>
            <a:r>
              <a:rPr lang="ru-RU" sz="1400" dirty="0" smtClean="0"/>
              <a:t> по Самарской области </a:t>
            </a:r>
            <a:r>
              <a:rPr lang="ru-RU" sz="1400" b="1" dirty="0" smtClean="0">
                <a:solidFill>
                  <a:srgbClr val="C00000"/>
                </a:solidFill>
              </a:rPr>
              <a:t>Д. Г. </a:t>
            </a:r>
            <a:r>
              <a:rPr lang="ru-RU" sz="1400" b="1" dirty="0" err="1" smtClean="0">
                <a:solidFill>
                  <a:srgbClr val="C00000"/>
                </a:solidFill>
              </a:rPr>
              <a:t>Бажуткин</a:t>
            </a:r>
            <a:r>
              <a:rPr lang="ru-RU" sz="1400" b="1" dirty="0" smtClean="0">
                <a:solidFill>
                  <a:srgbClr val="C00000"/>
                </a:solidFill>
              </a:rPr>
              <a:t> , </a:t>
            </a:r>
            <a:r>
              <a:rPr lang="ru-RU" sz="1400" dirty="0" smtClean="0"/>
              <a:t>управляющий отделением Пенсионного фонда РФ по Самарской области </a:t>
            </a:r>
            <a:r>
              <a:rPr lang="ru-RU" sz="1400" b="1" dirty="0" smtClean="0">
                <a:solidFill>
                  <a:srgbClr val="C00000"/>
                </a:solidFill>
              </a:rPr>
              <a:t>А. И. </a:t>
            </a:r>
            <a:r>
              <a:rPr lang="ru-RU" sz="1400" b="1" dirty="0" err="1" smtClean="0">
                <a:solidFill>
                  <a:srgbClr val="C00000"/>
                </a:solidFill>
              </a:rPr>
              <a:t>Роккель</a:t>
            </a:r>
            <a:r>
              <a:rPr lang="ru-RU" sz="1400" dirty="0" smtClean="0"/>
              <a:t>, председатель комитета природных ресурсов по Самарской области </a:t>
            </a:r>
            <a:r>
              <a:rPr lang="ru-RU" sz="1400" b="1" dirty="0" smtClean="0">
                <a:solidFill>
                  <a:srgbClr val="C00000"/>
                </a:solidFill>
              </a:rPr>
              <a:t>В. Н. Довбыш</a:t>
            </a:r>
            <a:r>
              <a:rPr lang="ru-RU" sz="1400" dirty="0" smtClean="0"/>
              <a:t>, начальник Главного управления Центрального банка по Самарской области </a:t>
            </a:r>
            <a:r>
              <a:rPr lang="ru-RU" sz="1400" b="1" dirty="0" smtClean="0">
                <a:solidFill>
                  <a:srgbClr val="C00000"/>
                </a:solidFill>
              </a:rPr>
              <a:t>В. А. Данилин</a:t>
            </a:r>
            <a:r>
              <a:rPr lang="ru-RU" sz="1400" dirty="0" smtClean="0"/>
              <a:t>, президент Торгово-промышленной палаты Самарской области </a:t>
            </a:r>
            <a:r>
              <a:rPr lang="ru-RU" sz="1400" b="1" dirty="0" smtClean="0">
                <a:solidFill>
                  <a:srgbClr val="C00000"/>
                </a:solidFill>
              </a:rPr>
              <a:t>Б. В. </a:t>
            </a:r>
            <a:r>
              <a:rPr lang="ru-RU" sz="1400" b="1" dirty="0" err="1" smtClean="0">
                <a:solidFill>
                  <a:srgbClr val="C00000"/>
                </a:solidFill>
              </a:rPr>
              <a:t>Ардалин</a:t>
            </a:r>
            <a:r>
              <a:rPr lang="ru-RU" sz="1400" dirty="0" smtClean="0"/>
              <a:t>, генеральный директор самарского завода «Электрощит» </a:t>
            </a:r>
            <a:r>
              <a:rPr lang="ru-RU" sz="1400" b="1" dirty="0" smtClean="0">
                <a:solidFill>
                  <a:srgbClr val="C00000"/>
                </a:solidFill>
              </a:rPr>
              <a:t>Ю. В. Егоров</a:t>
            </a:r>
            <a:r>
              <a:rPr lang="ru-RU" sz="1400" dirty="0" smtClean="0"/>
              <a:t>, председатель правления Сбербанка РФ по Самарской области </a:t>
            </a:r>
            <a:r>
              <a:rPr lang="ru-RU" sz="1400" b="1" dirty="0" smtClean="0">
                <a:solidFill>
                  <a:srgbClr val="C00000"/>
                </a:solidFill>
              </a:rPr>
              <a:t>В. В. </a:t>
            </a:r>
            <a:r>
              <a:rPr lang="ru-RU" sz="1400" b="1" dirty="0" err="1" smtClean="0">
                <a:solidFill>
                  <a:srgbClr val="C00000"/>
                </a:solidFill>
              </a:rPr>
              <a:t>Щуренков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и многие другие. </a:t>
            </a:r>
            <a:endParaRPr lang="ru-RU" sz="1400" dirty="0"/>
          </a:p>
        </p:txBody>
      </p:sp>
      <p:pic>
        <p:nvPicPr>
          <p:cNvPr id="12" name="Рисунок 11" descr="http://i.ytimg.com/vi/wBtXAGBu2NE/maxres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68760"/>
            <a:ext cx="2952328" cy="158417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" name="Рисунок 13" descr="http://www.sseu.ru/wp-content/uploads/2013/11/1-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68760"/>
            <a:ext cx="2376264" cy="1584176"/>
          </a:xfrm>
          <a:prstGeom prst="rect">
            <a:avLst/>
          </a:prstGeom>
          <a:solidFill>
            <a:srgbClr val="00B050"/>
          </a:solidFill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Рисунок 10" descr="http://www.sjrs.ru/edit/uploaded/n816_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268760"/>
            <a:ext cx="2304256" cy="158417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398496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196752"/>
            <a:ext cx="8352928" cy="5293757"/>
          </a:xfrm>
          <a:prstGeom prst="rect">
            <a:avLst/>
          </a:prstGeom>
          <a:solidFill>
            <a:srgbClr val="FFEECD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Выпускники вуза играют важную роль в экономической и общественно-политической жизни общества</a:t>
            </a:r>
          </a:p>
          <a:p>
            <a:pPr algn="ctr"/>
            <a:endParaRPr lang="ru-RU" sz="1200" dirty="0" smtClean="0"/>
          </a:p>
          <a:p>
            <a:pPr lvl="8" algn="just"/>
            <a:endParaRPr lang="ru-RU" sz="1200" b="1" dirty="0" smtClean="0">
              <a:solidFill>
                <a:srgbClr val="C00000"/>
              </a:solidFill>
            </a:endParaRPr>
          </a:p>
          <a:p>
            <a:pPr lvl="8" algn="just"/>
            <a:r>
              <a:rPr lang="ru-RU" sz="1200" b="1" dirty="0" smtClean="0">
                <a:solidFill>
                  <a:srgbClr val="C00000"/>
                </a:solidFill>
              </a:rPr>
              <a:t>К. А. Титов </a:t>
            </a:r>
            <a:r>
              <a:rPr lang="ru-RU" sz="1200" dirty="0" smtClean="0"/>
              <a:t>- губернатор Самарской области (1991-2007 г.) окончил аспирантуру СГЭУ в 1978 г. , перешел на научную работу, прошел в все ступени от младшего научного сотрудника до руководителя научно-исследовательской лаборатории, базового подразделения Госплана РСФСР по Поволжскому экономическому региону. Основными научными темами работ и публикаций К. А. Титова являлись проблемы экономической эффективности основных средств, капитальных вложений и новой техники.</a:t>
            </a:r>
          </a:p>
          <a:p>
            <a:pPr algn="just"/>
            <a:endParaRPr lang="ru-RU" sz="1200" dirty="0" smtClean="0"/>
          </a:p>
          <a:p>
            <a:pPr lvl="8" algn="just"/>
            <a:r>
              <a:rPr lang="ru-RU" sz="1200" dirty="0" smtClean="0"/>
              <a:t>Первый заместитель Главы Администрации г.о. Самара </a:t>
            </a:r>
          </a:p>
          <a:p>
            <a:pPr lvl="8" algn="just"/>
            <a:r>
              <a:rPr lang="ru-RU" sz="1200" b="1" dirty="0" smtClean="0">
                <a:solidFill>
                  <a:srgbClr val="C00000"/>
                </a:solidFill>
              </a:rPr>
              <a:t>В. В. Кудряшов </a:t>
            </a:r>
            <a:r>
              <a:rPr lang="ru-RU" sz="1200" dirty="0" smtClean="0"/>
              <a:t>в 1993 году окончил с отличием промышленно-экономический факультет СГЭУ, а в  1995 году - аспирантуру, защитил диссертацию, занимался преподавательской деятельностью. 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	             			Заслуженный мастер спорта по борьбе дзюдо </a:t>
            </a:r>
            <a:r>
              <a:rPr lang="ru-RU" sz="1200" b="1" dirty="0" err="1" smtClean="0">
                <a:solidFill>
                  <a:srgbClr val="C00000"/>
                </a:solidFill>
              </a:rPr>
              <a:t>Тагир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</a:rPr>
              <a:t>Хайбулаeв</a:t>
            </a:r>
            <a:r>
              <a:rPr lang="ru-RU" sz="1200" b="1" dirty="0" smtClean="0">
                <a:solidFill>
                  <a:srgbClr val="C00000"/>
                </a:solidFill>
              </a:rPr>
              <a:t>   	                                       		</a:t>
            </a:r>
            <a:r>
              <a:rPr lang="ru-RU" sz="1200" dirty="0" smtClean="0"/>
              <a:t>является выпускником СГЭУ . </a:t>
            </a:r>
          </a:p>
          <a:p>
            <a:pPr algn="just"/>
            <a:endParaRPr lang="ru-RU" sz="1200" dirty="0" smtClean="0"/>
          </a:p>
          <a:p>
            <a:pPr lvl="8" algn="just"/>
            <a:r>
              <a:rPr lang="ru-RU" sz="1200" dirty="0" smtClean="0"/>
              <a:t>Председатель Совета директоров СК «АВИАКОР» </a:t>
            </a:r>
            <a:r>
              <a:rPr lang="ru-RU" sz="1200" b="1" dirty="0" smtClean="0">
                <a:solidFill>
                  <a:srgbClr val="C00000"/>
                </a:solidFill>
              </a:rPr>
              <a:t>В. А. Кошелев </a:t>
            </a:r>
            <a:r>
              <a:rPr lang="ru-RU" sz="1200" dirty="0" smtClean="0"/>
              <a:t>в 2011 году защитил диссертацию при Самарском государственном экономическом университете, получив ученую степень кандидата экономических наук. 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14" name="Picture 4" descr="http://z2.d.sdska.ru/2-z2-ab882708-5a37-4464-bd86-9f30992ef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1296144" cy="17281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6" name="Picture 6" descr="Tagir Khaybulaev 201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21088"/>
            <a:ext cx="1440160" cy="20162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8" name="Picture 2" descr="&amp;Vcy;&amp;icy;&amp;kcy;&amp;tcy;&amp;ocy;&amp;rcy; &amp;Kcy;&amp;ucy;&amp;dcy;&amp;rcy;&amp;yacy;&amp;shcy;&amp;ocy;&amp;v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636912"/>
            <a:ext cx="1376153" cy="15841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1" name="Рисунок 10" descr="Логотип СГЭУ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62880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samru.ru/content/Image/News/persona/politiki/titow/Titov20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916832"/>
            <a:ext cx="1440160" cy="19586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398496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3024336" cy="4524315"/>
          </a:xfrm>
          <a:prstGeom prst="rect">
            <a:avLst/>
          </a:prstGeom>
          <a:solidFill>
            <a:srgbClr val="FFEECD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Издания вуза: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</a:rPr>
              <a:t> «Вестник Самарского государственного экономического университета»;</a:t>
            </a:r>
          </a:p>
          <a:p>
            <a:pPr lvl="1">
              <a:buFont typeface="Wingdings" pitchFamily="2" charset="2"/>
              <a:buChar char="q"/>
            </a:pPr>
            <a:endParaRPr lang="ru-RU" sz="1600" dirty="0" smtClean="0">
              <a:solidFill>
                <a:srgbClr val="008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</a:rPr>
              <a:t> «Вестник молодых ученых Самарского государственного экономического университета»; </a:t>
            </a:r>
          </a:p>
          <a:p>
            <a:pPr lvl="1">
              <a:buFont typeface="Wingdings" pitchFamily="2" charset="2"/>
              <a:buChar char="q"/>
            </a:pPr>
            <a:endParaRPr lang="ru-RU" sz="1600" dirty="0" smtClean="0">
              <a:solidFill>
                <a:srgbClr val="008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</a:rPr>
              <a:t> «Актуальные проблемы правоведения»;</a:t>
            </a:r>
          </a:p>
          <a:p>
            <a:pPr lvl="1">
              <a:buFont typeface="Wingdings" pitchFamily="2" charset="2"/>
              <a:buChar char="q"/>
            </a:pPr>
            <a:endParaRPr lang="ru-RU" sz="1600" dirty="0" smtClean="0">
              <a:solidFill>
                <a:srgbClr val="008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8000"/>
                </a:solidFill>
              </a:rPr>
              <a:t> Газета «Экономист»</a:t>
            </a:r>
          </a:p>
          <a:p>
            <a:pPr lvl="1">
              <a:buFont typeface="Wingdings" pitchFamily="2" charset="2"/>
              <a:buChar char="q"/>
            </a:pP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" name="Picture 8" descr="http://www.ulyanovskcity.ru/images/news/081815_071811_76_English_dept_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9396536" y="908720"/>
            <a:ext cx="1998842" cy="165618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softEdge rad="127000"/>
          </a:effectLst>
        </p:spPr>
      </p:pic>
      <p:pic>
        <p:nvPicPr>
          <p:cNvPr id="8" name="Picture 4" descr="http://elibrary.ru/jcovers/999975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204864"/>
            <a:ext cx="1440160" cy="194521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83568" y="43651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5968" y="45175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1196752"/>
            <a:ext cx="8064896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 студентов СГЭУ есть возможность публиковать свои научные работы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изданиях СГЭУ</a:t>
            </a:r>
          </a:p>
        </p:txBody>
      </p:sp>
      <p:pic>
        <p:nvPicPr>
          <p:cNvPr id="17" name="Рисунок 16" descr="http://www.priroda.samregion.ru/external/priroda/photos/c_9411/10833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060848"/>
            <a:ext cx="3160658" cy="1872207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339" name="Picture 3" descr="http://www.irklib.ru/upload/medialibrary/565/5656125a60f80a1a191600881c8acd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293096"/>
            <a:ext cx="3168352" cy="2160240"/>
          </a:xfrm>
          <a:prstGeom prst="rect">
            <a:avLst/>
          </a:prstGeom>
          <a:solidFill>
            <a:schemeClr val="tx1"/>
          </a:solidFill>
          <a:ln w="19050">
            <a:solidFill>
              <a:srgbClr val="0070C0"/>
            </a:solidFill>
          </a:ln>
        </p:spPr>
      </p:pic>
      <p:pic>
        <p:nvPicPr>
          <p:cNvPr id="14341" name="Picture 5" descr="http://img.chaconne.ru/rsz/img/2351585.%5Bw=200%5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437112"/>
            <a:ext cx="1440160" cy="2055168"/>
          </a:xfrm>
          <a:prstGeom prst="rect">
            <a:avLst/>
          </a:prstGeom>
          <a:solidFill>
            <a:schemeClr val="tx1"/>
          </a:solidFill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398496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908721"/>
            <a:ext cx="7272808" cy="5670783"/>
          </a:xfrm>
          <a:prstGeom prst="rect">
            <a:avLst/>
          </a:prstGeom>
          <a:solidFill>
            <a:srgbClr val="FFEECD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endParaRPr lang="ru-RU" sz="1050" dirty="0" smtClean="0"/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Физкультурно-оздоровительный комплекс «ЧАЙКА»</a:t>
            </a:r>
            <a:r>
              <a:rPr lang="ru-RU" sz="1050" b="1" dirty="0" smtClean="0">
                <a:solidFill>
                  <a:srgbClr val="0070C0"/>
                </a:solidFill>
              </a:rPr>
              <a:t> </a:t>
            </a:r>
            <a:r>
              <a:rPr lang="ru-RU" sz="1050" dirty="0" smtClean="0"/>
              <a:t>открылся в июле 2014 года. </a:t>
            </a:r>
          </a:p>
          <a:p>
            <a:r>
              <a:rPr lang="ru-RU" sz="1050" dirty="0" smtClean="0"/>
              <a:t>В спортивном центре сложилась молодая, энергичная команда профессионалов, которые не только сами придерживаются спортивного стиля жизни, но активно внедряют и разрабатывают  современные программы занятий, направленные на сохранение и укрепление здоровья своих посетителей. </a:t>
            </a:r>
          </a:p>
          <a:p>
            <a:endParaRPr lang="ru-RU" sz="1050" dirty="0" smtClean="0"/>
          </a:p>
          <a:p>
            <a:r>
              <a:rPr lang="ru-RU" sz="1050" dirty="0" smtClean="0"/>
              <a:t>На базе Физкультурно-оздоровительного комплекса «ЧАЙКА» представлены следующие направления: 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70C0"/>
                </a:solidFill>
              </a:rPr>
              <a:t>   </a:t>
            </a:r>
            <a:r>
              <a:rPr lang="ru-RU" sz="1100" b="1" dirty="0" smtClean="0">
                <a:solidFill>
                  <a:srgbClr val="0070C0"/>
                </a:solidFill>
              </a:rPr>
              <a:t>Оздоровительное плавание;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70C0"/>
                </a:solidFill>
              </a:rPr>
              <a:t>   Обучение плаванию детей и взрослых;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70C0"/>
                </a:solidFill>
              </a:rPr>
              <a:t>   Детские группы по синхронному плаванию;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70C0"/>
                </a:solidFill>
              </a:rPr>
              <a:t>   </a:t>
            </a:r>
            <a:r>
              <a:rPr lang="ru-RU" sz="1100" b="1" dirty="0" err="1" smtClean="0">
                <a:solidFill>
                  <a:srgbClr val="0070C0"/>
                </a:solidFill>
              </a:rPr>
              <a:t>Аква-аэробика</a:t>
            </a:r>
            <a:r>
              <a:rPr lang="ru-RU" sz="1100" b="1" dirty="0" smtClean="0">
                <a:solidFill>
                  <a:srgbClr val="0070C0"/>
                </a:solidFill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70C0"/>
                </a:solidFill>
              </a:rPr>
              <a:t>   Тренажерный зал;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70C0"/>
                </a:solidFill>
              </a:rPr>
              <a:t>   Аэробные тренировки;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70C0"/>
                </a:solidFill>
              </a:rPr>
              <a:t>   Силовые тренировки;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70C0"/>
                </a:solidFill>
              </a:rPr>
              <a:t>   </a:t>
            </a:r>
            <a:r>
              <a:rPr lang="ru-RU" sz="1100" b="1" dirty="0" err="1" smtClean="0">
                <a:solidFill>
                  <a:srgbClr val="0070C0"/>
                </a:solidFill>
              </a:rPr>
              <a:t>Пилатес</a:t>
            </a:r>
            <a:r>
              <a:rPr lang="ru-RU" sz="1100" b="1" dirty="0" smtClean="0">
                <a:solidFill>
                  <a:srgbClr val="0070C0"/>
                </a:solidFill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0070C0"/>
                </a:solidFill>
              </a:rPr>
              <a:t>   Йога. </a:t>
            </a:r>
          </a:p>
          <a:p>
            <a:endParaRPr lang="ru-RU" sz="1050" dirty="0" smtClean="0"/>
          </a:p>
          <a:p>
            <a:r>
              <a:rPr lang="ru-RU" sz="1050" dirty="0" smtClean="0"/>
              <a:t>После занятий посетители «ЧАЙКИ», занимающиеся по абонементам, могут посетить финскую сауну и восстановить свои силы в уютной зоне  отдыха за чашкой травяного чая. В холе функционирует фитнес-бар, есть бесплатный </a:t>
            </a:r>
            <a:r>
              <a:rPr lang="ru-RU" sz="1050" dirty="0" err="1" smtClean="0"/>
              <a:t>Wi-Fi</a:t>
            </a:r>
            <a:r>
              <a:rPr lang="ru-RU" sz="1050" dirty="0" smtClean="0"/>
              <a:t>. </a:t>
            </a:r>
          </a:p>
          <a:p>
            <a:endParaRPr lang="ru-RU" sz="1050" dirty="0" smtClean="0"/>
          </a:p>
          <a:p>
            <a:endParaRPr lang="ru-RU" sz="1050" dirty="0" smtClean="0"/>
          </a:p>
          <a:p>
            <a:endParaRPr lang="ru-RU" sz="1050" dirty="0" smtClean="0"/>
          </a:p>
          <a:p>
            <a:endParaRPr lang="ru-RU" sz="1050" dirty="0" smtClean="0"/>
          </a:p>
          <a:p>
            <a:endParaRPr lang="ru-RU" sz="1050" dirty="0" smtClean="0"/>
          </a:p>
          <a:p>
            <a:endParaRPr lang="ru-RU" sz="1050" dirty="0" smtClean="0"/>
          </a:p>
          <a:p>
            <a:endParaRPr lang="ru-RU" sz="1050" dirty="0" smtClean="0"/>
          </a:p>
          <a:p>
            <a:endParaRPr lang="ru-RU" sz="105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2" name="Рисунок 11" descr="http://www.sseu.ru/wp-content/uploads/2015/02/1U5A3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581128"/>
            <a:ext cx="2808312" cy="1800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" name="fancybox-img" descr="http://www.sseu.ru/wp-content/uploads/2014/04/1U5A53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04864"/>
            <a:ext cx="2088232" cy="12961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" name="fancybox-img" descr="http://www.sseu.ru/wp-content/uploads/2014/04/2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221088"/>
            <a:ext cx="2808312" cy="1800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347864" y="2780928"/>
            <a:ext cx="26642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ИНФОРМАЦИЮОБ УСЛУГАХ </a:t>
            </a:r>
          </a:p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ФИЗКУЛЬТУРНО-ОЗДОРОВИТЕЛЬНОГО КОМПЛЕКСА СГЭУ  </a:t>
            </a:r>
          </a:p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МОЖНО ПОЛУЧИТЬ </a:t>
            </a:r>
          </a:p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ПО ТЕЛЕФОНУ АДМИНИСТРАЦИИ</a:t>
            </a:r>
          </a:p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00" b="1" dirty="0" smtClean="0">
                <a:solidFill>
                  <a:srgbClr val="0070C0"/>
                </a:solidFill>
              </a:rPr>
              <a:t>8 (846) 933 86 84</a:t>
            </a:r>
            <a:endParaRPr lang="ru-RU" sz="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398496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340768"/>
            <a:ext cx="7992888" cy="2215991"/>
          </a:xfrm>
          <a:prstGeom prst="rect">
            <a:avLst/>
          </a:prstGeom>
          <a:solidFill>
            <a:srgbClr val="FFEECD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Страницы уникальной истории молодежного творчества</a:t>
            </a:r>
            <a:endParaRPr lang="ru-RU" sz="1000" dirty="0" smtClean="0"/>
          </a:p>
          <a:p>
            <a:pPr algn="ctr"/>
            <a:r>
              <a:rPr lang="ru-RU" sz="1200" dirty="0" smtClean="0"/>
              <a:t>Один яркий и незабываемый этап студенческой жизни – Самарская областная </a:t>
            </a:r>
            <a:r>
              <a:rPr lang="ru-RU" sz="1200" b="1" dirty="0" smtClean="0">
                <a:solidFill>
                  <a:srgbClr val="FF0000"/>
                </a:solidFill>
              </a:rPr>
              <a:t>Студвесна-2015</a:t>
            </a:r>
            <a:r>
              <a:rPr lang="ru-RU" sz="1200" dirty="0" smtClean="0"/>
              <a:t>, </a:t>
            </a:r>
          </a:p>
          <a:p>
            <a:pPr algn="ctr"/>
            <a:r>
              <a:rPr lang="ru-RU" sz="1200" dirty="0" smtClean="0"/>
              <a:t>по итогам которой на первом месте, как и в прошлом году – СГЭУ. 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6154" name="Picture 10" descr="http://www.sseu.ru/wp-content/uploads/2014/04/1U5A5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2923838"/>
            <a:ext cx="8101909" cy="5400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27584" y="3789041"/>
            <a:ext cx="8064895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Открытие музея</a:t>
            </a:r>
          </a:p>
          <a:p>
            <a:pPr algn="ctr"/>
            <a:r>
              <a:rPr lang="ru-RU" sz="1200" dirty="0" smtClean="0"/>
              <a:t>Официальное  открытие музея состоялось в канун празднования 70-летия Великой ПОБЕДЫ - 7 мая 2015 года. </a:t>
            </a:r>
          </a:p>
          <a:p>
            <a:pPr algn="ctr"/>
            <a:r>
              <a:rPr lang="ru-RU" sz="1200" dirty="0" smtClean="0"/>
              <a:t>На открытие музея были приглашены ветераны СГЭУ, студенты, преподаватели и сотрудники.</a:t>
            </a: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4" name="fancybox-img" descr="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88840"/>
            <a:ext cx="2736304" cy="14401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" name="Рисунок 18" descr="http://www.sseu.ru/wp-content/uploads/2015/05/1U5A2248-310x2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725144"/>
            <a:ext cx="2304256" cy="15320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" name="Рисунок 19" descr="http://www.sseu.ru/wp-content/gallery/prazdnovanie-70-letiya-pobedyi-i-otkryitie-muzeya-istorii-sgeu/1u5a23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653136"/>
            <a:ext cx="2448272" cy="17281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098" name="AutoShape 2" descr="http://%D0%BC%D0%B8%D1%87%D0%B3%D0%B0%D1%83.%D1%80%D1%84/images/image_article/article_2350_25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http://www.niasam.ru/38134_i_gallerybi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04864"/>
            <a:ext cx="1038936" cy="10921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0" name="Picture 4" descr="http://saufaus.ru/wp-content/uploads/2015/04/Gala-kontsert-Samarskoy-Studvesnyi-2015-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1988841"/>
            <a:ext cx="2304256" cy="1440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2" name="Picture 6" descr="1u5a24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725144"/>
            <a:ext cx="2239702" cy="1493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398496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325716"/>
            <a:ext cx="8496944" cy="5447645"/>
          </a:xfrm>
          <a:prstGeom prst="rect">
            <a:avLst/>
          </a:prstGeom>
          <a:solidFill>
            <a:srgbClr val="FFEECD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Научная библиотека СГЭУ </a:t>
            </a:r>
            <a:r>
              <a:rPr lang="ru-RU" sz="1200" dirty="0" smtClean="0"/>
              <a:t>была основана в 1931 году с книжным фондом в 6975 экземпляров. В настоящее время это одна из крупнейших в  регионе  университетских  библиотек с  печатным фондом  820706 единиц хранения.  </a:t>
            </a:r>
          </a:p>
          <a:p>
            <a:r>
              <a:rPr lang="ru-RU" sz="1200" dirty="0" smtClean="0"/>
              <a:t>Библиотека СГЭУ является членом Некоммерческого партнерства «Национальный Электронно-Информационный Консорциум» (НП «НЭИКОН»). Ежегодно фонд библиотеки пополняют около 2000 названий научной, учебной и периодической литературы экономического и социально-гуманитарного профиля.  Постоянными партнерами  библиотеки СГЭУ  являются  10 электронно-библиотечных систем и электронных библиотек. </a:t>
            </a:r>
          </a:p>
          <a:p>
            <a:r>
              <a:rPr lang="ru-RU" sz="1200" dirty="0" smtClean="0"/>
              <a:t>Электронной  страницей  библиотеки  ежедневно  пользуется более 250 пользователей. Ежедневно в  течение учебного года абонементы и читальные  залы библиотеки посещает около 300 человек.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Общая площадь библиотеки 1575,1 </a:t>
            </a:r>
            <a:r>
              <a:rPr lang="ru-RU" sz="1200" dirty="0" err="1" smtClean="0"/>
              <a:t>кв</a:t>
            </a:r>
            <a:r>
              <a:rPr lang="ru-RU" sz="1200" dirty="0" smtClean="0"/>
              <a:t> м. На этой площади размещены отделы: комплектования литературы, обработки литературы, обслуживания,  </a:t>
            </a:r>
            <a:r>
              <a:rPr lang="ru-RU" sz="1200" dirty="0" err="1" smtClean="0"/>
              <a:t>книгохранения</a:t>
            </a:r>
            <a:r>
              <a:rPr lang="ru-RU" sz="1200" dirty="0" smtClean="0"/>
              <a:t>, компьютеризации библиотечных процессов и справочно-библиографический. </a:t>
            </a:r>
          </a:p>
          <a:p>
            <a:r>
              <a:rPr lang="ru-RU" sz="1200" dirty="0" smtClean="0"/>
              <a:t>Обслуживание читателей производится во всех учебных корпусах университета.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6154" name="Picture 10" descr="http://www.sseu.ru/wp-content/uploads/2014/04/1U5A5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2923838"/>
            <a:ext cx="8101909" cy="5400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71600" y="2996952"/>
            <a:ext cx="424847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3" algn="ctr"/>
            <a:endParaRPr lang="ru-RU" sz="1200" b="1" dirty="0" smtClean="0">
              <a:solidFill>
                <a:srgbClr val="0070C0"/>
              </a:solidFill>
            </a:endParaRPr>
          </a:p>
          <a:p>
            <a:pPr lvl="3" algn="ctr"/>
            <a:r>
              <a:rPr lang="ru-RU" sz="1000" b="1" dirty="0" smtClean="0">
                <a:solidFill>
                  <a:srgbClr val="0070C0"/>
                </a:solidFill>
              </a:rPr>
              <a:t>ЗАВЕДУЮЩИЙ НАУЧНОЙ БИБЛИОТЕКОЙ СГЭУ -</a:t>
            </a:r>
          </a:p>
          <a:p>
            <a:pPr lvl="3" algn="ctr"/>
            <a:r>
              <a:rPr lang="ru-RU" sz="1200" b="1" dirty="0" smtClean="0">
                <a:solidFill>
                  <a:srgbClr val="C00000"/>
                </a:solidFill>
              </a:rPr>
              <a:t>Расторгуева Алла Владимировна </a:t>
            </a:r>
          </a:p>
          <a:p>
            <a:pPr lvl="3" algn="ctr"/>
            <a:r>
              <a:rPr lang="ru-RU" sz="1000" b="1" dirty="0" smtClean="0">
                <a:solidFill>
                  <a:srgbClr val="0070C0"/>
                </a:solidFill>
              </a:rPr>
              <a:t>(А  217), тел. 9338678, </a:t>
            </a:r>
            <a:r>
              <a:rPr lang="ru-RU" sz="1000" b="1" dirty="0" err="1" smtClean="0">
                <a:solidFill>
                  <a:srgbClr val="0070C0"/>
                </a:solidFill>
              </a:rPr>
              <a:t>вн</a:t>
            </a:r>
            <a:r>
              <a:rPr lang="ru-RU" sz="1000" b="1" dirty="0" smtClean="0">
                <a:solidFill>
                  <a:srgbClr val="0070C0"/>
                </a:solidFill>
              </a:rPr>
              <a:t>. тел. 111.</a:t>
            </a:r>
          </a:p>
          <a:p>
            <a:pPr lvl="3" algn="ctr"/>
            <a:r>
              <a:rPr lang="en-US" sz="1000" dirty="0" smtClean="0">
                <a:hlinkClick r:id="rId5"/>
              </a:rPr>
              <a:t>rastorgueva2004@mail.ru</a:t>
            </a:r>
            <a:endParaRPr lang="ru-RU" sz="1000" b="1" dirty="0" smtClean="0">
              <a:solidFill>
                <a:srgbClr val="0070C0"/>
              </a:solidFill>
            </a:endParaRPr>
          </a:p>
          <a:p>
            <a:pPr algn="ctr"/>
            <a:endParaRPr lang="ru-RU" sz="1200" b="1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941168"/>
            <a:ext cx="2588876" cy="1584176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0" name="Picture 2" descr="http://images.myshared.ru/9/949185/slide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125147" flipH="1" flipV="1">
            <a:off x="6358811" y="2831399"/>
            <a:ext cx="1401368" cy="147742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3" name="Рисунок 12" descr="http://img.eduscan.net/resize_cache/16408/324386a4e66d93acab46128cb6629f65/iblock/ab2/ab2c48231cdf5de228679a98f24aca60/file1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5157192"/>
            <a:ext cx="2448272" cy="151216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" name="Рисунок 13" descr="http://www.sseu.ru/wp-content/uploads/2014/04/File-0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140968"/>
            <a:ext cx="936104" cy="108012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68760"/>
            <a:ext cx="4176464" cy="3724096"/>
          </a:xfrm>
          <a:prstGeom prst="rect">
            <a:avLst/>
          </a:prstGeom>
          <a:solidFill>
            <a:srgbClr val="FFEECD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Официальное открытие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Планового института </a:t>
            </a:r>
          </a:p>
          <a:p>
            <a:pPr algn="ctr"/>
            <a:r>
              <a:rPr lang="ru-RU" sz="1200" dirty="0" smtClean="0"/>
              <a:t>состоялось 12 ноября 1931 года </a:t>
            </a:r>
          </a:p>
          <a:p>
            <a:pPr algn="ctr"/>
            <a:r>
              <a:rPr lang="ru-RU" sz="1200" dirty="0" smtClean="0"/>
              <a:t>на торжественном собрании студентов и преподавателей.</a:t>
            </a:r>
          </a:p>
          <a:p>
            <a:pPr algn="ctr"/>
            <a:r>
              <a:rPr lang="ru-RU" sz="1200" dirty="0" smtClean="0"/>
              <a:t>Его создание обусловливалось необходимостью подготовки кадров экономистов по планированию промышленности, сельского хозяйства и народного хозяйства </a:t>
            </a:r>
          </a:p>
          <a:p>
            <a:pPr algn="ctr"/>
            <a:r>
              <a:rPr lang="ru-RU" sz="1200" dirty="0" smtClean="0"/>
              <a:t>в условиях индустриализации странны </a:t>
            </a:r>
          </a:p>
          <a:p>
            <a:pPr algn="ctr"/>
            <a:r>
              <a:rPr lang="ru-RU" sz="1200" dirty="0" smtClean="0"/>
              <a:t>и коллективизации сельского хозяйства.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Институт первые три года назывался </a:t>
            </a: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Средневолжским</a:t>
            </a:r>
            <a:r>
              <a:rPr lang="ru-RU" sz="1600" b="1" dirty="0" smtClean="0">
                <a:solidFill>
                  <a:srgbClr val="C00000"/>
                </a:solidFill>
              </a:rPr>
              <a:t> плановым институтом.</a:t>
            </a:r>
          </a:p>
          <a:p>
            <a:pPr algn="ctr"/>
            <a:r>
              <a:rPr lang="ru-RU" sz="1400" dirty="0" smtClean="0"/>
              <a:t>С октября 1934 г. - </a:t>
            </a:r>
            <a:r>
              <a:rPr lang="ru-RU" sz="1600" b="1" dirty="0" smtClean="0">
                <a:solidFill>
                  <a:srgbClr val="C00000"/>
                </a:solidFill>
              </a:rPr>
              <a:t>Самарским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плановым институтом.</a:t>
            </a:r>
            <a:r>
              <a:rPr lang="ru-RU" sz="1600" b="1" dirty="0" smtClean="0">
                <a:solidFill>
                  <a:srgbClr val="009900"/>
                </a:solidFill>
              </a:rPr>
              <a:t> </a:t>
            </a:r>
          </a:p>
          <a:p>
            <a:pPr algn="ctr"/>
            <a:r>
              <a:rPr lang="ru-RU" sz="1400" dirty="0" smtClean="0"/>
              <a:t>С января 1935 г. , после переименования </a:t>
            </a:r>
          </a:p>
          <a:p>
            <a:pPr algn="ctr"/>
            <a:r>
              <a:rPr lang="ru-RU" sz="1400" dirty="0" smtClean="0"/>
              <a:t>г. Самары в Куйбышев, получил новое название - </a:t>
            </a:r>
            <a:r>
              <a:rPr lang="ru-RU" sz="1600" b="1" dirty="0" smtClean="0">
                <a:solidFill>
                  <a:srgbClr val="C00000"/>
                </a:solidFill>
              </a:rPr>
              <a:t>Куйбышевский плановый институт. </a:t>
            </a:r>
          </a:p>
        </p:txBody>
      </p:sp>
      <p:pic>
        <p:nvPicPr>
          <p:cNvPr id="1026" name="Picture 2" descr="C:\Users\RusinovaE.A\Desktop\01.09.15\от Веры\История СГЭУ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64704"/>
            <a:ext cx="3888432" cy="367240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67544" y="5229200"/>
            <a:ext cx="4176464" cy="1384995"/>
          </a:xfrm>
          <a:prstGeom prst="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800000"/>
                </a:solidFill>
              </a:rPr>
              <a:t>Было открыто 4 отделения: </a:t>
            </a:r>
          </a:p>
          <a:p>
            <a:pPr lvl="0"/>
            <a:r>
              <a:rPr lang="ru-RU" sz="1200" dirty="0" smtClean="0">
                <a:solidFill>
                  <a:srgbClr val="800000"/>
                </a:solidFill>
              </a:rPr>
              <a:t>- Отделение планирования социалистической промышленности;</a:t>
            </a:r>
          </a:p>
          <a:p>
            <a:pPr lvl="0"/>
            <a:r>
              <a:rPr lang="ru-RU" sz="1200" dirty="0" smtClean="0">
                <a:solidFill>
                  <a:srgbClr val="800000"/>
                </a:solidFill>
              </a:rPr>
              <a:t>- Отделение планирования социалистического сельского хозяйства;</a:t>
            </a:r>
          </a:p>
          <a:p>
            <a:pPr lvl="0"/>
            <a:r>
              <a:rPr lang="ru-RU" sz="1200" dirty="0" smtClean="0">
                <a:solidFill>
                  <a:srgbClr val="800000"/>
                </a:solidFill>
              </a:rPr>
              <a:t>- Кооперативное отделение;</a:t>
            </a:r>
          </a:p>
          <a:p>
            <a:pPr lvl="0"/>
            <a:r>
              <a:rPr lang="ru-RU" sz="1200" dirty="0" smtClean="0">
                <a:solidFill>
                  <a:srgbClr val="800000"/>
                </a:solidFill>
              </a:rPr>
              <a:t>- Кредитное отделение. </a:t>
            </a:r>
            <a:endParaRPr lang="ru-RU" sz="1200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4653136"/>
            <a:ext cx="396044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В первый учебный год в институте работал </a:t>
            </a:r>
          </a:p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51 преподаватель. </a:t>
            </a:r>
          </a:p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В октябре 1931 г. на 1 курс дневного обучения зачислили 150 студентов , </a:t>
            </a:r>
          </a:p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вечернего - 90 студентов.</a:t>
            </a:r>
          </a:p>
          <a:p>
            <a:pPr algn="ctr"/>
            <a:endParaRPr lang="ru-RU" sz="1400" dirty="0" smtClean="0">
              <a:solidFill>
                <a:srgbClr val="008000"/>
              </a:solidFill>
            </a:endParaRPr>
          </a:p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Институт размещался в здании </a:t>
            </a:r>
          </a:p>
          <a:p>
            <a:pPr algn="ctr"/>
            <a:r>
              <a:rPr lang="ru-RU" sz="1400" dirty="0" smtClean="0">
                <a:solidFill>
                  <a:srgbClr val="008000"/>
                </a:solidFill>
              </a:rPr>
              <a:t>бывшей женской гимназии на углу улиц Самарской и Рабочей (ныне технический лицей).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611500" y="1196752"/>
            <a:ext cx="4248156" cy="5184604"/>
            <a:chOff x="10368" y="4483"/>
            <a:chExt cx="6688" cy="770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68" y="4483"/>
              <a:ext cx="6653" cy="4992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</p:pic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10368" y="9753"/>
              <a:ext cx="6688" cy="2431"/>
            </a:xfrm>
            <a:prstGeom prst="rect">
              <a:avLst/>
            </a:prstGeom>
            <a:solidFill>
              <a:srgbClr val="FFEECD"/>
            </a:solidFill>
            <a:ln w="28575">
              <a:solidFill>
                <a:srgbClr val="0099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lvl="0"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9900"/>
                  </a:solidFill>
                </a:rPr>
                <a:t>В сентябре 1932 г. институт был переведен </a:t>
              </a:r>
            </a:p>
            <a:p>
              <a:pPr lvl="0"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9900"/>
                  </a:solidFill>
                </a:rPr>
                <a:t>в здание на углу улицы Кооперативной</a:t>
              </a:r>
            </a:p>
            <a:p>
              <a:pPr lvl="0"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9900"/>
                  </a:solidFill>
                </a:rPr>
                <a:t> </a:t>
              </a:r>
              <a:r>
                <a:rPr lang="ru-RU" sz="1200" dirty="0" smtClean="0">
                  <a:solidFill>
                    <a:srgbClr val="009900"/>
                  </a:solidFill>
                </a:rPr>
                <a:t>(угол улицы Молодогвардейской и Студенческого переулка). </a:t>
              </a:r>
            </a:p>
            <a:p>
              <a:pPr lvl="0"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200" dirty="0" smtClean="0">
                <a:solidFill>
                  <a:srgbClr val="009900"/>
                </a:solidFill>
              </a:endParaRPr>
            </a:p>
            <a:p>
              <a:pPr lvl="0"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9900"/>
                  </a:solidFill>
                </a:rPr>
                <a:t>В этом здании Куйбышевский плановый институт работал в 1932-1941 гг.  </a:t>
              </a:r>
            </a:p>
            <a:p>
              <a:pPr lvl="0"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9900"/>
                  </a:solidFill>
                </a:rPr>
                <a:t>(ныне учебный корпус Самарского государственного аэрокосмического университета)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292080" y="836712"/>
            <a:ext cx="3528392" cy="3600986"/>
          </a:xfrm>
          <a:prstGeom prst="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В учебных планах института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с первых дней его существования прочное место заняли следующие учебные дисциплины: </a:t>
            </a:r>
          </a:p>
          <a:p>
            <a:pPr algn="ctr"/>
            <a:endParaRPr lang="ru-RU" sz="12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политическая экономия, 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статистика, 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экономическая история,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экономическая география,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планирование народного хозяйства,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экономика сельского хозяйства,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экономика промышленности, бухгалтерский учет, 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промышленная технология,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дисциплины по технике сельского хозяйства, 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философия, 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высшая математика, 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иностранный язык;</a:t>
            </a:r>
          </a:p>
          <a:p>
            <a:pPr lvl="1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</a:rPr>
              <a:t>физвоспитание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4725144"/>
            <a:ext cx="3672408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C00000"/>
                </a:solidFill>
              </a:rPr>
              <a:t>С 1935 года по 1938 год </a:t>
            </a:r>
          </a:p>
          <a:p>
            <a:pPr lvl="0" algn="ctr"/>
            <a:r>
              <a:rPr lang="ru-RU" sz="1200" dirty="0" smtClean="0">
                <a:solidFill>
                  <a:srgbClr val="008000"/>
                </a:solidFill>
              </a:rPr>
              <a:t>Куйбышевский плановый институт </a:t>
            </a:r>
          </a:p>
          <a:p>
            <a:pPr lvl="0" algn="ctr"/>
            <a:r>
              <a:rPr lang="ru-RU" sz="1200" dirty="0" smtClean="0">
                <a:solidFill>
                  <a:srgbClr val="008000"/>
                </a:solidFill>
              </a:rPr>
              <a:t>выпускал экономистов-синтетиков – </a:t>
            </a:r>
          </a:p>
          <a:p>
            <a:pPr lvl="0" algn="ctr"/>
            <a:r>
              <a:rPr lang="ru-RU" sz="1200" dirty="0" smtClean="0">
                <a:solidFill>
                  <a:srgbClr val="008000"/>
                </a:solidFill>
              </a:rPr>
              <a:t>специалистов по народнохозяйственному планированию со специализацией </a:t>
            </a:r>
          </a:p>
          <a:p>
            <a:pPr lvl="0" algn="ctr"/>
            <a:r>
              <a:rPr lang="ru-RU" sz="1200" dirty="0" smtClean="0">
                <a:solidFill>
                  <a:srgbClr val="008000"/>
                </a:solidFill>
              </a:rPr>
              <a:t>на сельском хозяйстве,</a:t>
            </a:r>
          </a:p>
          <a:p>
            <a:pPr lvl="0" algn="ctr"/>
            <a:r>
              <a:rPr lang="ru-RU" sz="1200" dirty="0" smtClean="0">
                <a:solidFill>
                  <a:srgbClr val="008000"/>
                </a:solidFill>
              </a:rPr>
              <a:t> и кафедра народнохозяйственного планирования являлась профилирующей.</a:t>
            </a:r>
            <a:endParaRPr lang="ru-RU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1360557"/>
            <a:ext cx="4608512" cy="5062924"/>
          </a:xfrm>
          <a:prstGeom prst="rect">
            <a:avLst/>
          </a:prstGeom>
          <a:solidFill>
            <a:srgbClr val="D9F2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2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довоенный период в институте состоялось </a:t>
            </a:r>
          </a:p>
          <a:p>
            <a:pPr marL="0" marR="0" lvl="0" indent="282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выпусков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2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1938-39 гг. было по 2 выпуска, а в 1940 г. - 3 выпуска).</a:t>
            </a:r>
          </a:p>
          <a:p>
            <a:pPr marL="0" marR="0" lvl="0" indent="282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эти годы институт дал народному хозяйству </a:t>
            </a:r>
          </a:p>
          <a:p>
            <a:pPr marL="0" marR="0" lvl="0" indent="282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1093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квалифицированных специалиста-экономиста. </a:t>
            </a:r>
          </a:p>
          <a:p>
            <a:pPr marL="0" marR="0" lvl="0" indent="282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2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овоенные выпускники :</a:t>
            </a:r>
          </a:p>
          <a:p>
            <a:pPr indent="2825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Зотов М. С.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правления Стройбанка СССР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участвовал в подготовке и проведении денежных реформ 1947 и 1961 гг., автор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 по истории банковского дела;</a:t>
            </a:r>
          </a:p>
          <a:p>
            <a:pPr marL="0" marR="0" lvl="0" indent="282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Зенченко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 С.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экономических наук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работал заместителем председателя Госплана РСФСР, соавтор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трудов по экономике и планированию хозяйственной деятельности;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82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Атамбаев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У. Д.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 финансов, заместитель председателя Совмина Казахстана;</a:t>
            </a:r>
          </a:p>
          <a:p>
            <a:pPr marL="0" marR="0" lvl="0" indent="282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 М. З.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доктор экономических наук, профессор, заслуженный экономист РСФСР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работал в московских вузах; </a:t>
            </a:r>
          </a:p>
          <a:p>
            <a:pPr marL="0" marR="0" lvl="0" indent="282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Крашенинников В. И.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управляющий Куйбышевской областной конторой Госбанка СССР;</a:t>
            </a:r>
          </a:p>
          <a:p>
            <a:pPr marL="0" marR="0" lvl="0" indent="282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Данилов И. М.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заместитель председателя исполкома Куйбышевского городского совета депутатов трудящихся;</a:t>
            </a:r>
          </a:p>
          <a:p>
            <a:pPr lvl="0" indent="2825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Арефьев В. А.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экономических наук, доцент, директор, ректор Куйбышевского планового института в 1958-1969 гг.;</a:t>
            </a:r>
          </a:p>
          <a:p>
            <a:pPr lvl="0" indent="2825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Гордеев И. И.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экономических наук, доцент,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декан </a:t>
            </a:r>
            <a:r>
              <a:rPr lang="ru-RU" sz="1100" dirty="0" err="1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промышлено-экономического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факультета вуза в 1957-1970 гг., автор научных трудов по технико-экономическим основам районной планировки, социально-экономическому развитию городов и промышленных узлов.</a:t>
            </a:r>
          </a:p>
        </p:txBody>
      </p:sp>
      <p:pic>
        <p:nvPicPr>
          <p:cNvPr id="37890" name="Picture 2" descr="&amp;YAcy; - &amp;bcy;&amp;acy;&amp;ncy;&amp;kcy;&amp;icy;&amp;rcy;. &amp;Ocy;&amp;tcy; &amp;Scy;&amp;tcy;&amp;acy;&amp;lcy;&amp;icy;&amp;ncy;&amp;acy; &amp;dcy;&amp;ocy; &amp;Pcy;&amp;ucy;&amp;t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836712"/>
            <a:ext cx="1591247" cy="2304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7894" name="Picture 6" descr="http://www.minister.su/data/Articles/TinyPhoto/124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836712"/>
            <a:ext cx="1814600" cy="2304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7896" name="Picture 8" descr="http://www.cbr.ru/fingramota/files/samara/image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645024"/>
            <a:ext cx="1536171" cy="2304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220072" y="241333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321297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        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Зотов М. С.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7" name="Picture 9" descr="C:\Users\RusinovaE.A\Desktop\01.09.15\от Веры\ректор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645024"/>
            <a:ext cx="1440160" cy="26738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732240" y="6109560"/>
            <a:ext cx="2411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2575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Крашенинников В. И.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1640" y="793845"/>
            <a:ext cx="7560840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dirty="0" smtClean="0"/>
              <a:t>В ноябре 1941 г. </a:t>
            </a:r>
            <a:r>
              <a:rPr lang="ru-RU" sz="1200" b="1" dirty="0" smtClean="0">
                <a:solidFill>
                  <a:srgbClr val="C00000"/>
                </a:solidFill>
              </a:rPr>
              <a:t>Куйбышевский плановый институт </a:t>
            </a:r>
            <a:r>
              <a:rPr lang="ru-RU" sz="1200" dirty="0" smtClean="0"/>
              <a:t>был временно закрыт. </a:t>
            </a:r>
          </a:p>
          <a:p>
            <a:pPr algn="ctr"/>
            <a:r>
              <a:rPr lang="ru-RU" sz="1200" dirty="0" smtClean="0"/>
              <a:t>Из студентов 4 курса был произведен ускоренный выпуск. Квалификация экономиста была присвоена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184 </a:t>
            </a:r>
            <a:r>
              <a:rPr lang="ru-RU" sz="1200" dirty="0" smtClean="0"/>
              <a:t>студентам. В июле 1942 года институт возобновил работу в помещении школы № 24. </a:t>
            </a:r>
          </a:p>
          <a:p>
            <a:pPr algn="ctr"/>
            <a:r>
              <a:rPr lang="ru-RU" sz="1200" dirty="0" smtClean="0"/>
              <a:t>Студенты были зачислены на 1-3 курсы, контингент составил </a:t>
            </a:r>
            <a:r>
              <a:rPr lang="ru-RU" sz="1200" b="1" dirty="0" smtClean="0">
                <a:solidFill>
                  <a:srgbClr val="C00000"/>
                </a:solidFill>
              </a:rPr>
              <a:t>309</a:t>
            </a:r>
            <a:r>
              <a:rPr lang="ru-RU" sz="1200" dirty="0" smtClean="0"/>
              <a:t> студентов</a:t>
            </a:r>
            <a:r>
              <a:rPr lang="ru-RU" sz="1200" b="1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sz="1200" dirty="0" smtClean="0"/>
              <a:t>На 26 октября 1941 года  в институте было </a:t>
            </a:r>
            <a:r>
              <a:rPr lang="ru-RU" sz="1200" b="1" dirty="0" smtClean="0">
                <a:solidFill>
                  <a:srgbClr val="C00000"/>
                </a:solidFill>
              </a:rPr>
              <a:t>506 </a:t>
            </a:r>
            <a:r>
              <a:rPr lang="ru-RU" sz="1200" dirty="0" smtClean="0"/>
              <a:t>студентов.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Студенты, выпускники и работники института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героически сражались на фронтах Великой Отечественной войны.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Подвиги многих были отмечены боевыми орденами и медалями</a:t>
            </a:r>
            <a:r>
              <a:rPr lang="ru-RU" sz="1400" b="1" dirty="0" smtClean="0">
                <a:solidFill>
                  <a:srgbClr val="C00000"/>
                </a:solidFill>
              </a:rPr>
              <a:t>.  </a:t>
            </a:r>
          </a:p>
          <a:p>
            <a:endParaRPr lang="ru-RU" sz="1200" dirty="0" smtClean="0"/>
          </a:p>
          <a:p>
            <a:r>
              <a:rPr lang="ru-RU" sz="1200" dirty="0" smtClean="0"/>
              <a:t>Из выпускников 1941 года погибли в сражениях многие:</a:t>
            </a:r>
          </a:p>
          <a:p>
            <a:pPr lvl="1"/>
            <a:r>
              <a:rPr lang="ru-RU" sz="1200" dirty="0" smtClean="0"/>
              <a:t>-под Москвой  - политрук </a:t>
            </a:r>
            <a:r>
              <a:rPr lang="ru-RU" sz="1200" b="1" dirty="0" smtClean="0"/>
              <a:t>Ильясов Т.К., </a:t>
            </a:r>
            <a:r>
              <a:rPr lang="ru-RU" sz="1200" dirty="0" smtClean="0"/>
              <a:t>командир </a:t>
            </a:r>
            <a:r>
              <a:rPr lang="ru-RU" sz="1200" b="1" dirty="0" smtClean="0"/>
              <a:t>Бельский Е.И., </a:t>
            </a:r>
          </a:p>
          <a:p>
            <a:pPr lvl="1"/>
            <a:r>
              <a:rPr lang="ru-RU" sz="1200" dirty="0" smtClean="0"/>
              <a:t>-под Курском - командир взвода </a:t>
            </a:r>
            <a:r>
              <a:rPr lang="ru-RU" sz="1200" b="1" dirty="0" err="1" smtClean="0"/>
              <a:t>Аслаповский</a:t>
            </a:r>
            <a:r>
              <a:rPr lang="ru-RU" sz="1200" b="1" dirty="0" smtClean="0"/>
              <a:t> Н. А., </a:t>
            </a:r>
          </a:p>
          <a:p>
            <a:pPr lvl="1"/>
            <a:r>
              <a:rPr lang="ru-RU" sz="1200" dirty="0" smtClean="0"/>
              <a:t>-в Севастополе - </a:t>
            </a:r>
            <a:r>
              <a:rPr lang="ru-RU" sz="1200" b="1" dirty="0" smtClean="0"/>
              <a:t>Бузин М.И., </a:t>
            </a:r>
          </a:p>
          <a:p>
            <a:pPr lvl="1"/>
            <a:r>
              <a:rPr lang="ru-RU" sz="1200" dirty="0" smtClean="0"/>
              <a:t>-под Кировоградом - </a:t>
            </a:r>
            <a:r>
              <a:rPr lang="ru-RU" sz="1200" b="1" dirty="0" smtClean="0"/>
              <a:t>Гуляев Ф.В., </a:t>
            </a:r>
          </a:p>
          <a:p>
            <a:pPr lvl="1"/>
            <a:r>
              <a:rPr lang="ru-RU" sz="1200" dirty="0" smtClean="0"/>
              <a:t>-под Витебском - </a:t>
            </a:r>
            <a:r>
              <a:rPr lang="ru-RU" sz="1200" b="1" dirty="0" smtClean="0"/>
              <a:t>Виноградов Н. И.,</a:t>
            </a:r>
          </a:p>
          <a:p>
            <a:pPr lvl="1"/>
            <a:r>
              <a:rPr lang="ru-RU" sz="1200" dirty="0" smtClean="0"/>
              <a:t>-в Белорусском Полесье - гвардии лейтенант </a:t>
            </a:r>
            <a:r>
              <a:rPr lang="ru-RU" sz="1200" b="1" dirty="0" smtClean="0"/>
              <a:t>Павлов С.В., </a:t>
            </a:r>
          </a:p>
          <a:p>
            <a:pPr lvl="1"/>
            <a:r>
              <a:rPr lang="ru-RU" sz="1200" dirty="0" smtClean="0"/>
              <a:t>-под Смоленском - </a:t>
            </a:r>
            <a:r>
              <a:rPr lang="ru-RU" sz="1200" b="1" dirty="0" smtClean="0"/>
              <a:t>Пометов П.С., </a:t>
            </a:r>
          </a:p>
          <a:p>
            <a:pPr lvl="1"/>
            <a:r>
              <a:rPr lang="ru-RU" sz="1200" dirty="0" smtClean="0"/>
              <a:t>-при освобождении Крыма - капитан </a:t>
            </a:r>
            <a:r>
              <a:rPr lang="ru-RU" sz="1200" b="1" dirty="0" smtClean="0"/>
              <a:t>Михайлов М.Ф., </a:t>
            </a:r>
          </a:p>
          <a:p>
            <a:pPr lvl="1"/>
            <a:r>
              <a:rPr lang="ru-RU" sz="1200" dirty="0" smtClean="0"/>
              <a:t>-при освобождении Латвии - лейтенант </a:t>
            </a:r>
            <a:r>
              <a:rPr lang="ru-RU" sz="1200" b="1" dirty="0" err="1" smtClean="0"/>
              <a:t>Горомов</a:t>
            </a:r>
            <a:r>
              <a:rPr lang="ru-RU" sz="1200" b="1" dirty="0" smtClean="0"/>
              <a:t> ИГ., </a:t>
            </a:r>
          </a:p>
          <a:p>
            <a:pPr lvl="1"/>
            <a:r>
              <a:rPr lang="ru-RU" sz="1200" dirty="0" smtClean="0"/>
              <a:t>-при освобождении Венгрии - старший лейтенант </a:t>
            </a:r>
            <a:r>
              <a:rPr lang="ru-RU" sz="1200" b="1" dirty="0" err="1" smtClean="0"/>
              <a:t>Черников</a:t>
            </a:r>
            <a:r>
              <a:rPr lang="ru-RU" sz="1200" b="1" dirty="0" smtClean="0"/>
              <a:t> И.Н.</a:t>
            </a:r>
          </a:p>
          <a:p>
            <a:r>
              <a:rPr lang="ru-RU" sz="1200" dirty="0" smtClean="0"/>
              <a:t> 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В университете хранятся 12 дипломов выпускников 1941 года,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участников Великой Отечественной войны. 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Они ушли на фронт сразу со студенческой скамьи,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не успев получить свои дипломы об окончании института.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241333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212976"/>
            <a:ext cx="2540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0482" name="Picture 2" descr="http://s.66.ru/photos/0/33/48/4ffafe4909f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80928"/>
            <a:ext cx="2370875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241333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212976"/>
            <a:ext cx="2540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39938" name="Picture 2" descr="C:\Users\RusinovaE.A\Desktop\01.09.15\от Веры\История СГЭУ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3162193" cy="46046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39939" name="Picture 3" descr="C:\Users\RusinovaE.A\Desktop\01.09.15\от Веры\история сгэу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908720"/>
            <a:ext cx="4464496" cy="30963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283968" y="4221088"/>
            <a:ext cx="4464496" cy="2462213"/>
          </a:xfrm>
          <a:prstGeom prst="rect">
            <a:avLst/>
          </a:prstGeom>
          <a:solidFill>
            <a:srgbClr val="CCECFF"/>
          </a:solidFill>
          <a:ln w="28575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 сентябре 1945 года институту были предоставлены </a:t>
            </a:r>
          </a:p>
          <a:p>
            <a:pPr algn="ctr"/>
            <a:r>
              <a:rPr lang="ru-RU" sz="1400" dirty="0" smtClean="0"/>
              <a:t>два верхних этажа учебного корпуса </a:t>
            </a:r>
          </a:p>
          <a:p>
            <a:pPr algn="ctr"/>
            <a:r>
              <a:rPr lang="ru-RU" sz="1400" dirty="0" smtClean="0"/>
              <a:t>инженерно-строительного института </a:t>
            </a:r>
          </a:p>
          <a:p>
            <a:pPr algn="ctr"/>
            <a:r>
              <a:rPr lang="ru-RU" sz="1400" dirty="0" smtClean="0"/>
              <a:t>(ныне архитектурно-строительный университет) </a:t>
            </a:r>
          </a:p>
          <a:p>
            <a:pPr algn="ctr"/>
            <a:r>
              <a:rPr lang="ru-RU" sz="1400" dirty="0" smtClean="0"/>
              <a:t>на углу улиц Кооперативной и Ульяновской.</a:t>
            </a:r>
          </a:p>
          <a:p>
            <a:pPr algn="ctr"/>
            <a:r>
              <a:rPr lang="ru-RU" sz="1400" dirty="0" smtClean="0"/>
              <a:t>Здесь Плановый институт размещался до 1970 г.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Условия для учебного процесса улучшились, </a:t>
            </a:r>
          </a:p>
          <a:p>
            <a:pPr algn="ctr"/>
            <a:r>
              <a:rPr lang="ru-RU" sz="1400" dirty="0" smtClean="0"/>
              <a:t>однако вуз не располагал </a:t>
            </a:r>
          </a:p>
          <a:p>
            <a:pPr algn="ctr"/>
            <a:r>
              <a:rPr lang="ru-RU" sz="1400" dirty="0" smtClean="0"/>
              <a:t>читальным и спортивным залами, </a:t>
            </a:r>
          </a:p>
          <a:p>
            <a:pPr algn="ctr"/>
            <a:r>
              <a:rPr lang="ru-RU" sz="1400" dirty="0" smtClean="0"/>
              <a:t>многими учебными лабораториями и кабинетами.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1439198"/>
            <a:ext cx="8136904" cy="5139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 smtClean="0"/>
              <a:t>В первом послевоенном десятилетии структура института мало изменилась. </a:t>
            </a:r>
          </a:p>
          <a:p>
            <a:pPr algn="ctr"/>
            <a:r>
              <a:rPr lang="ru-RU" sz="1600" dirty="0" smtClean="0"/>
              <a:t>Подготовка экономистов велась только по двум специальностям: </a:t>
            </a:r>
          </a:p>
          <a:p>
            <a:pPr algn="ctr"/>
            <a:r>
              <a:rPr lang="ru-RU" sz="1600" b="1" dirty="0" smtClean="0">
                <a:solidFill>
                  <a:srgbClr val="008000"/>
                </a:solidFill>
              </a:rPr>
              <a:t>экономике промышленности </a:t>
            </a:r>
            <a:r>
              <a:rPr lang="ru-RU" sz="1600" dirty="0" smtClean="0"/>
              <a:t>и </a:t>
            </a:r>
            <a:r>
              <a:rPr lang="ru-RU" sz="1600" b="1" dirty="0" smtClean="0">
                <a:solidFill>
                  <a:srgbClr val="008000"/>
                </a:solidFill>
              </a:rPr>
              <a:t>экономике сельского хозяйства. </a:t>
            </a:r>
          </a:p>
          <a:p>
            <a:endParaRPr lang="ru-RU" sz="1400" dirty="0" smtClean="0"/>
          </a:p>
          <a:p>
            <a:r>
              <a:rPr lang="ru-RU" sz="1400" dirty="0" smtClean="0"/>
              <a:t>Замечательной особенностью состава студентов тех лет было наличие в нем бывших фронтовиков, демобилизованных из рядов Советской Армии. Опаленные огнем войны, награжденные боевыми орденами и медалями, они и в вузе отличались высокой академической и общественно-политической активностью. Из числа этих студентов вышли крупные специалисты, ученые и преподаватели, в том числе профессора, доктора наук: </a:t>
            </a:r>
            <a:r>
              <a:rPr lang="ru-RU" sz="1400" b="1" dirty="0" smtClean="0">
                <a:solidFill>
                  <a:srgbClr val="800000"/>
                </a:solidFill>
              </a:rPr>
              <a:t>Данилов А. М., Малашин С.  Д., Нестеренко А. Д., </a:t>
            </a:r>
            <a:r>
              <a:rPr lang="ru-RU" sz="1400" b="1" dirty="0" err="1" smtClean="0">
                <a:solidFill>
                  <a:srgbClr val="800000"/>
                </a:solidFill>
              </a:rPr>
              <a:t>Паренский</a:t>
            </a:r>
            <a:r>
              <a:rPr lang="ru-RU" sz="1400" b="1" dirty="0" smtClean="0">
                <a:solidFill>
                  <a:srgbClr val="800000"/>
                </a:solidFill>
              </a:rPr>
              <a:t> А. Т., </a:t>
            </a:r>
            <a:r>
              <a:rPr lang="ru-RU" sz="1400" dirty="0" smtClean="0"/>
              <a:t>доценты, кандидаты наук </a:t>
            </a:r>
            <a:r>
              <a:rPr lang="ru-RU" sz="1400" b="1" dirty="0" smtClean="0">
                <a:solidFill>
                  <a:srgbClr val="800000"/>
                </a:solidFill>
              </a:rPr>
              <a:t>Иванов Н. В., Левицкий К. Д.,  </a:t>
            </a:r>
            <a:r>
              <a:rPr lang="ru-RU" sz="1400" b="1" dirty="0" err="1" smtClean="0">
                <a:solidFill>
                  <a:srgbClr val="800000"/>
                </a:solidFill>
              </a:rPr>
              <a:t>Махалов</a:t>
            </a:r>
            <a:r>
              <a:rPr lang="ru-RU" sz="1400" b="1" dirty="0" smtClean="0">
                <a:solidFill>
                  <a:srgbClr val="800000"/>
                </a:solidFill>
              </a:rPr>
              <a:t> В. И., </a:t>
            </a:r>
            <a:r>
              <a:rPr lang="ru-RU" sz="1400" b="1" dirty="0" err="1" smtClean="0">
                <a:solidFill>
                  <a:srgbClr val="800000"/>
                </a:solidFill>
              </a:rPr>
              <a:t>Табарданов</a:t>
            </a:r>
            <a:r>
              <a:rPr lang="ru-RU" sz="1400" b="1" dirty="0" smtClean="0">
                <a:solidFill>
                  <a:srgbClr val="800000"/>
                </a:solidFill>
              </a:rPr>
              <a:t> А. М., </a:t>
            </a:r>
            <a:r>
              <a:rPr lang="ru-RU" sz="1400" b="1" dirty="0" err="1" smtClean="0">
                <a:solidFill>
                  <a:srgbClr val="800000"/>
                </a:solidFill>
              </a:rPr>
              <a:t>Трякин</a:t>
            </a:r>
            <a:r>
              <a:rPr lang="ru-RU" sz="1400" b="1" dirty="0" smtClean="0">
                <a:solidFill>
                  <a:srgbClr val="800000"/>
                </a:solidFill>
              </a:rPr>
              <a:t> А. В., Фадеев А. Д. 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                        </a:t>
            </a:r>
            <a:r>
              <a:rPr lang="ru-RU" sz="1400" dirty="0" smtClean="0"/>
              <a:t>Иванов Н. В.                                              </a:t>
            </a:r>
            <a:r>
              <a:rPr lang="ru-RU" sz="1400" dirty="0" err="1" smtClean="0"/>
              <a:t>Махалов</a:t>
            </a:r>
            <a:r>
              <a:rPr lang="ru-RU" sz="1400" dirty="0" smtClean="0"/>
              <a:t> В. И.                                         Левицкий К. Д. 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241333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212976"/>
            <a:ext cx="2540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968" y="45175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8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1440160" cy="187220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Содержимое 8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37112"/>
            <a:ext cx="1512168" cy="187220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1" descr="C:\Users\RusinovaE.A\Downloads\ФОТО К. Д.  ЛЕВИЦКО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437112"/>
            <a:ext cx="1402614" cy="18722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398496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268760"/>
            <a:ext cx="4032448" cy="5478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Модернизация вуза </a:t>
            </a:r>
            <a:r>
              <a:rPr lang="ru-RU" sz="1100" dirty="0" smtClean="0"/>
              <a:t>в 1950-1970-е гг. была связана с открытием новых специальностей подготовки: </a:t>
            </a:r>
          </a:p>
          <a:p>
            <a:r>
              <a:rPr lang="ru-RU" sz="1100" b="1" dirty="0" smtClean="0">
                <a:solidFill>
                  <a:srgbClr val="008000"/>
                </a:solidFill>
              </a:rPr>
              <a:t>«Экономика снабжения» (1956), «Экономика труда» (1958), «Бухгалтерский учет» (1958), «Планирование народного хозяйства» (1959). </a:t>
            </a:r>
          </a:p>
          <a:p>
            <a:r>
              <a:rPr lang="ru-RU" sz="1100" dirty="0" smtClean="0"/>
              <a:t>Уровень и масштабы научно-исследовательской деятельности существенно выросли с созданием в 1958 г. научно-исследовательской лаборатории экономики и организации производства (НИЭЛ), выполнявшей по заказам предприятий и организаций аналитические исследования и проектные разработки по широкому кругу экономических вопросов. </a:t>
            </a:r>
          </a:p>
          <a:p>
            <a:r>
              <a:rPr lang="ru-RU" sz="1100" dirty="0" smtClean="0"/>
              <a:t>В 1970-1980 гг. НИЭЛ работало до 200 штатных научных сотрудников, более 100 преподавателей по совместительству, 200 аспирантов и студентов. </a:t>
            </a:r>
          </a:p>
          <a:p>
            <a:r>
              <a:rPr lang="ru-RU" sz="1100" dirty="0" smtClean="0"/>
              <a:t>Новые здания, собственный студенческий городок с учебными корпусами, библиотекой, спортивными залами, общежитием и комбинатом питания (построены во второй половине 1960-начало 1970-х гг.), создание информационно-вычислительного центра (1977) подняли на новый уровень материально-техническое, информационное обеспечение, организацию учебного процесса, научно-исследовательской работы, условия обучения и проживания студентов. </a:t>
            </a:r>
          </a:p>
          <a:p>
            <a:endParaRPr lang="ru-RU" sz="1100" dirty="0" smtClean="0"/>
          </a:p>
          <a:p>
            <a:pPr algn="ctr"/>
            <a:r>
              <a:rPr lang="ru-RU" sz="1200" b="1" dirty="0" smtClean="0">
                <a:solidFill>
                  <a:srgbClr val="008000"/>
                </a:solidFill>
              </a:rPr>
              <a:t>В эти годы сложился устойчивый бренд </a:t>
            </a:r>
          </a:p>
          <a:p>
            <a:pPr algn="ctr"/>
            <a:r>
              <a:rPr lang="ru-RU" sz="1200" b="1" dirty="0" smtClean="0">
                <a:solidFill>
                  <a:srgbClr val="008000"/>
                </a:solidFill>
              </a:rPr>
              <a:t>Куйбышевского планового института </a:t>
            </a:r>
          </a:p>
          <a:p>
            <a:pPr algn="ctr"/>
            <a:r>
              <a:rPr lang="ru-RU" sz="1200" b="1" dirty="0" smtClean="0">
                <a:solidFill>
                  <a:srgbClr val="008000"/>
                </a:solidFill>
              </a:rPr>
              <a:t>как динамично развивающегося, </a:t>
            </a:r>
          </a:p>
          <a:p>
            <a:pPr algn="ctr"/>
            <a:r>
              <a:rPr lang="ru-RU" sz="1200" b="1" dirty="0" err="1" smtClean="0">
                <a:solidFill>
                  <a:srgbClr val="008000"/>
                </a:solidFill>
              </a:rPr>
              <a:t>практико</a:t>
            </a:r>
            <a:r>
              <a:rPr lang="ru-RU" sz="1200" b="1" dirty="0" smtClean="0">
                <a:solidFill>
                  <a:srgbClr val="008000"/>
                </a:solidFill>
              </a:rPr>
              <a:t>- и </a:t>
            </a:r>
            <a:r>
              <a:rPr lang="ru-RU" sz="1200" b="1" dirty="0" err="1" smtClean="0">
                <a:solidFill>
                  <a:srgbClr val="008000"/>
                </a:solidFill>
              </a:rPr>
              <a:t>научно-ориентировнанного</a:t>
            </a:r>
            <a:r>
              <a:rPr lang="ru-RU" sz="1200" b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8000"/>
                </a:solidFill>
              </a:rPr>
              <a:t>учебного заведения </a:t>
            </a:r>
          </a:p>
          <a:p>
            <a:pPr algn="ctr"/>
            <a:r>
              <a:rPr lang="ru-RU" sz="1200" b="1" dirty="0" smtClean="0">
                <a:solidFill>
                  <a:srgbClr val="008000"/>
                </a:solidFill>
              </a:rPr>
              <a:t>высшего профессионального образования, </a:t>
            </a:r>
          </a:p>
          <a:p>
            <a:pPr algn="ctr"/>
            <a:r>
              <a:rPr lang="ru-RU" sz="1200" b="1" dirty="0" smtClean="0">
                <a:solidFill>
                  <a:srgbClr val="008000"/>
                </a:solidFill>
              </a:rPr>
              <a:t>где на высоком научном уровне ведутся исследовательские разработки. </a:t>
            </a:r>
          </a:p>
        </p:txBody>
      </p:sp>
      <p:pic>
        <p:nvPicPr>
          <p:cNvPr id="15" name="Рисунок 14" descr="http://www.sseu.ru/wp-content/uploads/english/history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3820170" cy="266429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" name="Picture 2" descr="C:\Users\RusinovaE.A\Desktop\01.09.15\от Веры\История СГЭУ. Университ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3336782" cy="2309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88344"/>
            <a:ext cx="7255665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indent="450796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Информационно-выставочный проект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«Твоя библиотека»</a:t>
            </a:r>
          </a:p>
        </p:txBody>
      </p:sp>
      <p:pic>
        <p:nvPicPr>
          <p:cNvPr id="4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630" b="9781"/>
          <a:stretch>
            <a:fillRect/>
          </a:stretch>
        </p:blipFill>
        <p:spPr bwMode="auto">
          <a:xfrm flipH="1">
            <a:off x="251520" y="116632"/>
            <a:ext cx="1152128" cy="109673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03648" y="693127"/>
            <a:ext cx="7488832" cy="5970865"/>
          </a:xfrm>
          <a:prstGeom prst="rect">
            <a:avLst/>
          </a:prstGeom>
          <a:solidFill>
            <a:srgbClr val="CCEC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/>
            <a:r>
              <a:rPr lang="ru-RU" sz="1200" b="1" dirty="0" smtClean="0"/>
              <a:t>                          В 1990-е гг. вуз прошел  череду организационных преобразований: </a:t>
            </a:r>
          </a:p>
          <a:p>
            <a:pPr lvl="3"/>
            <a:r>
              <a:rPr lang="ru-RU" sz="1000" dirty="0" smtClean="0"/>
              <a:t>                         -</a:t>
            </a:r>
            <a:r>
              <a:rPr lang="ru-RU" sz="1000" b="1" dirty="0" smtClean="0">
                <a:solidFill>
                  <a:srgbClr val="C00000"/>
                </a:solidFill>
              </a:rPr>
              <a:t>Самарский экономический институт </a:t>
            </a:r>
            <a:r>
              <a:rPr lang="ru-RU" sz="1000" dirty="0" smtClean="0"/>
              <a:t>(1991);</a:t>
            </a:r>
          </a:p>
          <a:p>
            <a:pPr lvl="3"/>
            <a:r>
              <a:rPr lang="ru-RU" sz="1000" dirty="0" smtClean="0"/>
              <a:t>                         -</a:t>
            </a:r>
            <a:r>
              <a:rPr lang="ru-RU" sz="1000" b="1" dirty="0" smtClean="0">
                <a:solidFill>
                  <a:srgbClr val="C00000"/>
                </a:solidFill>
              </a:rPr>
              <a:t>Самарская государственная экономическая академия;</a:t>
            </a:r>
          </a:p>
          <a:p>
            <a:pPr lvl="3"/>
            <a:r>
              <a:rPr lang="ru-RU" sz="1000" b="1" dirty="0" smtClean="0">
                <a:solidFill>
                  <a:srgbClr val="C00000"/>
                </a:solidFill>
              </a:rPr>
              <a:t>                         </a:t>
            </a:r>
            <a:r>
              <a:rPr lang="ru-RU" sz="1000" dirty="0" smtClean="0"/>
              <a:t>-</a:t>
            </a:r>
            <a:r>
              <a:rPr lang="ru-RU" sz="1000" b="1" dirty="0" smtClean="0">
                <a:solidFill>
                  <a:srgbClr val="C00000"/>
                </a:solidFill>
              </a:rPr>
              <a:t>Самарский государственный экономический университет </a:t>
            </a:r>
            <a:r>
              <a:rPr lang="ru-RU" sz="1000" dirty="0" smtClean="0"/>
              <a:t>(2005).</a:t>
            </a:r>
          </a:p>
          <a:p>
            <a:pPr lvl="2"/>
            <a:r>
              <a:rPr lang="ru-RU" sz="1000" dirty="0" smtClean="0"/>
              <a:t>                                                                                      </a:t>
            </a:r>
          </a:p>
          <a:p>
            <a:pPr lvl="2"/>
            <a:r>
              <a:rPr lang="ru-RU" sz="1000" dirty="0" smtClean="0"/>
              <a:t>                                                                             </a:t>
            </a:r>
          </a:p>
          <a:p>
            <a:pPr lvl="2"/>
            <a:r>
              <a:rPr lang="ru-RU" sz="1000" dirty="0" smtClean="0"/>
              <a:t>                                                           В 2008 г. подписаны соглашения о вступлении СГЭУ </a:t>
            </a:r>
          </a:p>
          <a:p>
            <a:pPr lvl="2"/>
            <a:r>
              <a:rPr lang="ru-RU" sz="1000" dirty="0" smtClean="0"/>
              <a:t>                                              в глобальный образовательный альянс (</a:t>
            </a:r>
            <a:r>
              <a:rPr lang="ru-RU" sz="1000" b="1" dirty="0" err="1" smtClean="0"/>
              <a:t>Global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Bachelon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Business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Alliance</a:t>
            </a:r>
            <a:r>
              <a:rPr lang="ru-RU" sz="1000" b="1" dirty="0" smtClean="0"/>
              <a:t> </a:t>
            </a:r>
            <a:r>
              <a:rPr lang="ru-RU" sz="1000" dirty="0" smtClean="0"/>
              <a:t>- GBBA), </a:t>
            </a:r>
            <a:endParaRPr lang="ru-RU" sz="1000" b="1" dirty="0" smtClean="0"/>
          </a:p>
          <a:p>
            <a:pPr lvl="2"/>
            <a:r>
              <a:rPr lang="ru-RU" sz="1000" dirty="0" smtClean="0"/>
              <a:t>                                              в 2010, СГЭУ принят в </a:t>
            </a:r>
            <a:r>
              <a:rPr lang="ru-RU" sz="1000" dirty="0" err="1" smtClean="0"/>
              <a:t>в</a:t>
            </a:r>
            <a:r>
              <a:rPr lang="ru-RU" sz="1000" dirty="0" smtClean="0"/>
              <a:t> члены </a:t>
            </a:r>
            <a:r>
              <a:rPr lang="ru-RU" sz="1000" b="1" dirty="0" err="1" smtClean="0"/>
              <a:t>Magna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Harta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Universitatum</a:t>
            </a:r>
            <a:r>
              <a:rPr lang="ru-RU" sz="1000" b="1" dirty="0" smtClean="0"/>
              <a:t>  (Великая хартия университетов)</a:t>
            </a:r>
          </a:p>
          <a:p>
            <a:endParaRPr lang="ru-RU" sz="1000" dirty="0" smtClean="0"/>
          </a:p>
          <a:p>
            <a:r>
              <a:rPr lang="ru-RU" sz="1000" dirty="0" smtClean="0"/>
              <a:t>В настоящее время ФГБОУ ВПО «СГЭУ» реализует </a:t>
            </a:r>
            <a:r>
              <a:rPr lang="ru-RU" sz="1000" b="1" dirty="0" smtClean="0"/>
              <a:t>Концепцию развития вуза как предпринимательского университета Поволжья, </a:t>
            </a:r>
            <a:r>
              <a:rPr lang="ru-RU" sz="1000" dirty="0" smtClean="0"/>
              <a:t>в котором обучение, исследовательская деятельность имеют практико-ориентированный характер и направлены на удовлетворение запросов экономики Поволжского региона. Эта работа ведется коллективами научных центров (Центр </a:t>
            </a:r>
            <a:r>
              <a:rPr lang="ru-RU" sz="1000" dirty="0" err="1" smtClean="0"/>
              <a:t>социокультурного</a:t>
            </a:r>
            <a:r>
              <a:rPr lang="ru-RU" sz="1000" dirty="0" smtClean="0"/>
              <a:t> проектирования, Центра международного экономического сотрудничества ИТЭ и МЭО, Центр маркетинг и др.), в соответствии с заключенными договорами.</a:t>
            </a:r>
          </a:p>
          <a:p>
            <a:pPr algn="ctr"/>
            <a:endParaRPr lang="ru-RU" sz="1000" b="1" dirty="0" smtClean="0">
              <a:solidFill>
                <a:srgbClr val="008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СГЭУ успешно поддерживает и развивает статус вуза, открытого вызовам и реалиям изменяющегося мира, умело сохраняет и развивает лучшие традиции своей многолетней истории в условиях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активной модернизации страны. 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1200" dirty="0" smtClean="0"/>
              <a:t>Подробно о программах университета и успехах в их реализации можно узнать на официальном сайте СГЭУ (</a:t>
            </a:r>
            <a:r>
              <a:rPr lang="ru-RU" sz="1200" u="sng" dirty="0" err="1" smtClean="0">
                <a:hlinkClick r:id="rId4"/>
              </a:rPr>
              <a:t>www.sseu.ru</a:t>
            </a:r>
            <a:r>
              <a:rPr lang="ru-RU" sz="1200" dirty="0" smtClean="0"/>
              <a:t>).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212976"/>
            <a:ext cx="2540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2664296" cy="144016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" name="Рисунок 15" descr="Логотип СГЭУ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980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sseu.ru/wp-content/uploads/2015/04/ob%27edinenie-vuzov-310x2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124744"/>
            <a:ext cx="1656184" cy="100811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91680" y="4725144"/>
            <a:ext cx="403244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900" b="1" dirty="0" smtClean="0">
                <a:solidFill>
                  <a:srgbClr val="009900"/>
                </a:solidFill>
              </a:rPr>
              <a:t>ФГБОУ ВПО «Самарский государственный экономический университет» (СГЭУ) - единственный в Приволжском федеральном округе вуз экономического профиля, в котором ведется многоуровневая подготовка </a:t>
            </a:r>
          </a:p>
          <a:p>
            <a:pPr lvl="0" algn="ctr"/>
            <a:r>
              <a:rPr lang="ru-RU" sz="900" b="1" dirty="0" smtClean="0">
                <a:solidFill>
                  <a:srgbClr val="009900"/>
                </a:solidFill>
              </a:rPr>
              <a:t>бакалавров, специалистов, магистров </a:t>
            </a:r>
          </a:p>
          <a:p>
            <a:pPr lvl="0" algn="ctr"/>
            <a:r>
              <a:rPr lang="ru-RU" sz="900" b="1" dirty="0" smtClean="0">
                <a:solidFill>
                  <a:srgbClr val="009900"/>
                </a:solidFill>
              </a:rPr>
              <a:t>по широкому спектру направлений, специальностей и профилей. </a:t>
            </a:r>
          </a:p>
          <a:p>
            <a:pPr lvl="0" algn="ctr"/>
            <a:r>
              <a:rPr lang="ru-RU" sz="900" b="1" dirty="0" smtClean="0">
                <a:solidFill>
                  <a:srgbClr val="009900"/>
                </a:solidFill>
              </a:rPr>
              <a:t>Действует аспирантура и работает  5 диссертационных советов </a:t>
            </a:r>
          </a:p>
          <a:p>
            <a:pPr lvl="0" algn="ctr"/>
            <a:r>
              <a:rPr lang="ru-RU" sz="900" b="1" dirty="0" smtClean="0">
                <a:solidFill>
                  <a:srgbClr val="009900"/>
                </a:solidFill>
              </a:rPr>
              <a:t>по различным экономическим специальностям. </a:t>
            </a:r>
          </a:p>
          <a:p>
            <a:pPr lvl="0" algn="ctr"/>
            <a:r>
              <a:rPr lang="ru-RU" sz="900" b="1" dirty="0" smtClean="0">
                <a:solidFill>
                  <a:srgbClr val="009900"/>
                </a:solidFill>
              </a:rPr>
              <a:t>В СГЭУ обучается свыше 10 тыс. студентов,</a:t>
            </a:r>
          </a:p>
          <a:p>
            <a:pPr lvl="0" algn="ctr"/>
            <a:r>
              <a:rPr lang="ru-RU" sz="900" b="1" dirty="0" smtClean="0">
                <a:solidFill>
                  <a:srgbClr val="009900"/>
                </a:solidFill>
              </a:rPr>
              <a:t> трудится более 500 научно-педагогических работников, среди которых 78 докторов наук  и 279 кандидатов наук.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1703</Words>
  <Application>Microsoft Office PowerPoint</Application>
  <PresentationFormat>Экран (4:3)</PresentationFormat>
  <Paragraphs>412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Русинова Елена Анатольевна</dc:creator>
  <cp:lastModifiedBy>AmelkinaM.V</cp:lastModifiedBy>
  <cp:revision>111</cp:revision>
  <dcterms:created xsi:type="dcterms:W3CDTF">2015-08-19T07:39:59Z</dcterms:created>
  <dcterms:modified xsi:type="dcterms:W3CDTF">2015-08-31T09:36:36Z</dcterms:modified>
</cp:coreProperties>
</file>