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81" r:id="rId4"/>
    <p:sldId id="282" r:id="rId5"/>
    <p:sldId id="284" r:id="rId6"/>
    <p:sldId id="285" r:id="rId7"/>
    <p:sldId id="286" r:id="rId8"/>
    <p:sldId id="259" r:id="rId9"/>
    <p:sldId id="260" r:id="rId10"/>
    <p:sldId id="283" r:id="rId11"/>
    <p:sldId id="275" r:id="rId12"/>
    <p:sldId id="263" r:id="rId13"/>
    <p:sldId id="280" r:id="rId14"/>
    <p:sldId id="277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9900"/>
    <a:srgbClr val="99CC00"/>
    <a:srgbClr val="FDAA03"/>
    <a:srgbClr val="F6AA12"/>
    <a:srgbClr val="FDB82F"/>
    <a:srgbClr val="F9B34D"/>
    <a:srgbClr val="CCCC00"/>
    <a:srgbClr val="339933"/>
    <a:srgbClr val="C00000"/>
    <a:srgbClr val="3D5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5" autoAdjust="0"/>
  </p:normalViewPr>
  <p:slideViewPr>
    <p:cSldViewPr>
      <p:cViewPr>
        <p:scale>
          <a:sx n="75" d="100"/>
          <a:sy n="75" d="100"/>
        </p:scale>
        <p:origin x="-266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81711F-98D8-4A8F-B3E1-53759A4A2732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07EE15-D4C4-452C-BFDD-5B78942E0E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F82E5-7A60-4B24-B68C-97A9C2103FA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B1B05-B8BE-498B-A161-7F65795C882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08E461-0598-48E8-BC7E-8F0721B1750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A49F-E1B8-4589-A6DB-F5E1A31161ED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810B-C55B-4705-9C37-0F3D724C03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466E-732E-4D9B-A205-505776226887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7D33A-62EF-4279-8903-570237F73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057D-7752-4D65-B417-724F604E591E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A7FB-1B08-4B20-9366-DAB1B96BE3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7F02-2BF6-40D4-81F2-63D428C6CA3C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E37D-7C68-4398-9947-596A93E58A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CA8E-4622-4CCC-8564-B5C6C6C7882A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13F6-2B4A-4425-B746-1644A4BA4C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1E8A7-1A82-4D80-84A2-443AD95144BE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462D-A9BD-4BFC-8E23-008AF1EE5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7845-575C-4DC5-BCA1-CF8824572394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5F4B-B9DB-48FF-82FB-2BFEDBCA95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2B08-997A-4FE7-8581-7CCC1F8E1962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F9B4-DBF5-4718-BB5C-5B7507CC03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C7BA9-2D58-48C5-8EBF-5530D04B1E96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7A1A-54E1-4337-B064-D764722991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63D4-7017-4D25-ACA8-2501DDDD733B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BF58-75D9-4501-9C7A-53D76B43F3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1EB9-7474-43BB-AC00-CC4FF2F50DF8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C3AA-5AB6-48E7-B7FF-90D3F42508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F981B2-D42A-4CB4-80B8-5CE16010E593}" type="datetimeFigureOut">
              <a:rPr lang="ru-RU"/>
              <a:pPr>
                <a:defRPr/>
              </a:pPr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A5DAE7-631B-49C2-89F2-F77CFE281C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hyperlink" Target="mailto:sokolova0401@rambler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6.jpeg"/><Relationship Id="rId3" Type="http://schemas.openxmlformats.org/officeDocument/2006/relationships/hyperlink" Target="mailto:amelkina.marina@yandex.ru" TargetMode="External"/><Relationship Id="rId7" Type="http://schemas.openxmlformats.org/officeDocument/2006/relationships/hyperlink" Target="http://www.sseu.ru/lib/" TargetMode="External"/><Relationship Id="rId12" Type="http://schemas.openxmlformats.org/officeDocument/2006/relationships/image" Target="../media/image26.png"/><Relationship Id="rId17" Type="http://schemas.openxmlformats.org/officeDocument/2006/relationships/image" Target="../media/image3.png"/><Relationship Id="rId2" Type="http://schemas.openxmlformats.org/officeDocument/2006/relationships/hyperlink" Target="mailto:sokolova0401@rambler.ru" TargetMode="Externa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6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eu.ru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sseu.ru/lib/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adanceva2201@ya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seu.ru/lib/elektronnyiy-katalog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hyperlink" Target="http://www.sseu.ru/lib/elektronnyiy-katalo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eu.ru/lib/spisok-periodicheskih-izdani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astorgueva2004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ogdanova@sseu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ulyanovskcity.ru/images/news/081815_071811_76_English_dept_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 flipH="1">
            <a:off x="0" y="1628800"/>
            <a:ext cx="7308304" cy="489654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5905500" y="5516563"/>
            <a:ext cx="30956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Путеводитель   </a:t>
            </a:r>
          </a:p>
          <a:p>
            <a:pPr algn="r"/>
            <a:r>
              <a:rPr lang="ru-RU" alt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библиотеке </a:t>
            </a:r>
          </a:p>
          <a:p>
            <a:pPr algn="r"/>
            <a:r>
              <a:rPr lang="ru-RU" alt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для первокурсников</a:t>
            </a:r>
          </a:p>
        </p:txBody>
      </p:sp>
      <p:pic>
        <p:nvPicPr>
          <p:cNvPr id="2052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7629" b="9781"/>
          <a:stretch>
            <a:fillRect/>
          </a:stretch>
        </p:blipFill>
        <p:spPr bwMode="auto">
          <a:xfrm>
            <a:off x="279400" y="192088"/>
            <a:ext cx="1555750" cy="1436687"/>
          </a:xfrm>
          <a:prstGeom prst="rect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pic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1368425" y="260350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30238"/>
            <a:r>
              <a:rPr lang="ru-RU" altLang="ru-RU" sz="2000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3173" y="1484784"/>
            <a:ext cx="6678488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Твоя</a:t>
            </a:r>
            <a:r>
              <a:rPr lang="en-US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библиотека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7775" y="3956050"/>
            <a:ext cx="5040313" cy="7080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 страницей  библиотеки в день пользуется более 250 пользователей.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2213" y="2492375"/>
            <a:ext cx="5040312" cy="1016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в  течение учебного года абонементы и читальные  залы библиотеки посещает  около 300 человек</a:t>
            </a:r>
            <a:endParaRPr lang="ru-RU" sz="2000" dirty="0">
              <a:solidFill>
                <a:srgbClr val="99CC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196975"/>
            <a:ext cx="3095625" cy="15382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обслуживания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1этаж, корпус А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т.8(846) 9338703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Вишнякова Наталья Евгеньевна</a:t>
            </a:r>
          </a:p>
          <a:p>
            <a:pPr algn="ctr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vishnyakova.natalia2015@yandex.ru</a:t>
            </a:r>
            <a:endParaRPr lang="ru-RU" sz="1400" dirty="0">
              <a:solidFill>
                <a:srgbClr val="4F62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7350" y="179388"/>
            <a:ext cx="7235825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3151" t="29672" r="78340" b="58423"/>
          <a:stretch>
            <a:fillRect/>
          </a:stretch>
        </p:blipFill>
        <p:spPr bwMode="auto">
          <a:xfrm>
            <a:off x="1657350" y="160338"/>
            <a:ext cx="720725" cy="6667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1271" name="Рисунок 6" descr="Курсовая работа на заказ - решение всех проблем"/>
          <p:cNvPicPr>
            <a:picLocks noChangeAspect="1" noChangeArrowheads="1"/>
          </p:cNvPicPr>
          <p:nvPr/>
        </p:nvPicPr>
        <p:blipFill>
          <a:blip r:embed="rId3" cstate="print"/>
          <a:srcRect t="11606" b="4919"/>
          <a:stretch>
            <a:fillRect/>
          </a:stretch>
        </p:blipFill>
        <p:spPr bwMode="auto">
          <a:xfrm>
            <a:off x="323850" y="2781300"/>
            <a:ext cx="309562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print"/>
          <a:srcRect l="39789" t="48917" r="36337" b="11060"/>
          <a:stretch>
            <a:fillRect/>
          </a:stretch>
        </p:blipFill>
        <p:spPr bwMode="auto">
          <a:xfrm>
            <a:off x="8027988" y="1196975"/>
            <a:ext cx="774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21138" y="53736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библиотеки: 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//www.sseu.ru/lib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682750" y="160338"/>
            <a:ext cx="7240588" cy="701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  <a:endParaRPr lang="ru-RU" alt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0663" y="5329238"/>
            <a:ext cx="3028950" cy="13843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абонемент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(1этаж, корпус А)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225" y="1341438"/>
            <a:ext cx="27892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132513" y="5118100"/>
            <a:ext cx="2805112" cy="157003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Абонемент  юридической литературы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(корпус Е, ауд.110)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925" y="1125538"/>
            <a:ext cx="5778500" cy="409257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обслуживания: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регистрацию  читателей   библиотеки и выдачу читательского билета;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   доступ    к        традиционному и  электронному справочно-библиографическому аппарату (каталогам и картотекам) библиотеки;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электронных читальных залах предоставляет доступ  к электронным библиотечным  системам;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 во временное пользование научную и учебную литературу;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работу обслуживание  посетителей  в читальных залах.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3" cstate="print"/>
          <a:srcRect l="13151" t="29672" r="78340" b="58423"/>
          <a:stretch>
            <a:fillRect/>
          </a:stretch>
        </p:blipFill>
        <p:spPr bwMode="auto">
          <a:xfrm>
            <a:off x="1657350" y="160338"/>
            <a:ext cx="827088" cy="7096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2296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print"/>
          <a:srcRect l="39789" t="48917" r="36337" b="11060"/>
          <a:stretch>
            <a:fillRect/>
          </a:stretch>
        </p:blipFill>
        <p:spPr bwMode="auto">
          <a:xfrm>
            <a:off x="6132513" y="4224338"/>
            <a:ext cx="60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2950" y="5440363"/>
            <a:ext cx="27701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библиотеки: 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//www.sseu.ru/lib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2298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2113" y="4283075"/>
            <a:ext cx="793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4425" y="4283075"/>
            <a:ext cx="785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9" descr="http://3259404.ru/images/samsonopt_610449_x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8250238" y="4270375"/>
            <a:ext cx="6429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75" y="1270000"/>
            <a:ext cx="3052763" cy="184626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6A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6A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абонемент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6A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этаж, корпус А)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Наталья Вячеславовна</a:t>
            </a:r>
          </a:p>
          <a:p>
            <a:pPr algn="ctr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sokolova0401@rambler.ru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Прямоугольник 9"/>
          <p:cNvSpPr>
            <a:spLocks noChangeArrowheads="1"/>
          </p:cNvSpPr>
          <p:nvPr/>
        </p:nvSpPr>
        <p:spPr bwMode="auto">
          <a:xfrm>
            <a:off x="1643063" y="176213"/>
            <a:ext cx="7250112" cy="701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  <a:endParaRPr lang="ru-RU" altLang="ru-RU" sz="1800" dirty="0" smtClean="0">
              <a:solidFill>
                <a:schemeClr val="bg1"/>
              </a:solidFill>
            </a:endParaRPr>
          </a:p>
        </p:txBody>
      </p:sp>
      <p:pic>
        <p:nvPicPr>
          <p:cNvPr id="13316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17875"/>
            <a:ext cx="1047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317875"/>
            <a:ext cx="100806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3" descr="http://3259404.ru/images/samsonopt_610449_x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2216150" y="3332163"/>
            <a:ext cx="8159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071563"/>
            <a:ext cx="28082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3788" y="1028700"/>
            <a:ext cx="2719387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Прямоугольник 15"/>
          <p:cNvSpPr>
            <a:spLocks noChangeArrowheads="1"/>
          </p:cNvSpPr>
          <p:nvPr/>
        </p:nvSpPr>
        <p:spPr bwMode="auto">
          <a:xfrm>
            <a:off x="142875" y="4246563"/>
            <a:ext cx="5942013" cy="193833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тыс. экземпляров самой востребованной учебной и научной литературы;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  научной  книги единичного </a:t>
            </a:r>
            <a:r>
              <a:rPr lang="en-US" alt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экземпляра;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названий российских научных </a:t>
            </a:r>
            <a:r>
              <a:rPr lang="en-US" alt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научно-практических журналов;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Диссертационный фонд СГЭУ.</a:t>
            </a:r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6256338" y="4338638"/>
            <a:ext cx="2554287" cy="1754187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99CC00"/>
                </a:solidFill>
                <a:latin typeface="Times New Roman" pitchFamily="18" charset="0"/>
                <a:cs typeface="Times New Roman" pitchFamily="18" charset="0"/>
              </a:rPr>
              <a:t>Тематические книжные и журнальные выставки, выставки книжных издательств, выставки изданий новой литературы.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8" cstate="print"/>
          <a:srcRect l="13151" t="29672" r="78340" b="58423"/>
          <a:stretch>
            <a:fillRect/>
          </a:stretch>
        </p:blipFill>
        <p:spPr bwMode="auto">
          <a:xfrm>
            <a:off x="1657350" y="160338"/>
            <a:ext cx="827088" cy="7096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3324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9" cstate="print"/>
          <a:srcRect l="39789" t="48917" r="36337" b="11060"/>
          <a:stretch>
            <a:fillRect/>
          </a:stretch>
        </p:blipFill>
        <p:spPr bwMode="auto">
          <a:xfrm>
            <a:off x="5322888" y="5481638"/>
            <a:ext cx="67151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44700" y="6353175"/>
            <a:ext cx="60213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библиотеки: 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//www.sseu.ru/lib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657350" y="160338"/>
            <a:ext cx="7299325" cy="701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  <a:endParaRPr lang="ru-RU" altLang="ru-RU" sz="1800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725" y="998538"/>
            <a:ext cx="2889250" cy="237013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этаж, корпус А</a:t>
            </a:r>
          </a:p>
          <a:p>
            <a:pPr algn="ctr">
              <a:defRPr/>
            </a:pPr>
            <a:r>
              <a:rPr lang="ru-RU" sz="1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(расположен в помещении основного читального зала)</a:t>
            </a:r>
          </a:p>
          <a:p>
            <a:pPr algn="ctr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sokolova0401@rambler.ru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ауд. 205, корпус Е</a:t>
            </a:r>
          </a:p>
          <a:p>
            <a:pPr algn="ctr">
              <a:defRPr/>
            </a:pPr>
            <a:r>
              <a:rPr lang="en-US" sz="1400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amelkina.marina@yandex.ru</a:t>
            </a:r>
            <a:endParaRPr lang="ru-RU" sz="1400" b="1" i="1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0" name="Рисунок 9" descr="http://3259404.ru/images/samsonopt_610449_x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8215313" y="5938838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5438" y="5973763"/>
            <a:ext cx="793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5973763"/>
            <a:ext cx="785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257175" y="3411538"/>
            <a:ext cx="5815013" cy="3140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800" dirty="0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доступа в локальную сеть СГЭУ, в том числе ИОС, и Интернет;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800" dirty="0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доступа</a:t>
            </a:r>
            <a:r>
              <a:rPr lang="en-US" altLang="ru-RU" sz="1800" dirty="0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dirty="0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справочно-правовым  системам «Консультант» и «Гарант»</a:t>
            </a:r>
            <a:endParaRPr lang="en-US" altLang="ru-RU" sz="1800" dirty="0" smtClean="0">
              <a:solidFill>
                <a:srgbClr val="99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800" dirty="0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доступа  в  электронную библиотеку СГЭУ;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800" dirty="0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доступа к  электронным библиотечным системам и электронным библиотекам: 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800" dirty="0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доступа к ресурсам электронной  страницы  научной библиотеки СГЭУ </a:t>
            </a:r>
            <a:r>
              <a:rPr lang="en-US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ru-RU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</a:t>
            </a:r>
            <a:r>
              <a:rPr lang="en-US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//www.sseu.ru/lib</a:t>
            </a:r>
            <a:r>
              <a:rPr lang="ru-RU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ru-RU" altLang="ru-RU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1200" y="922338"/>
            <a:ext cx="26892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sseu.ru/wp-content/uploads/2012/12/bibl_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08888" y="1862138"/>
            <a:ext cx="1357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4" descr="http://www.sseu.ru/wp-content/uploads/2012/12/bibl_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2161398">
            <a:off x="-77788" y="825500"/>
            <a:ext cx="15192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4" descr="http://www.sseu.ru/wp-content/uploads/2012/12/bibl_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332165">
            <a:off x="46038" y="215900"/>
            <a:ext cx="13795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&amp;Ncy;&amp;acy; &amp;gcy;&amp;lcy;&amp;acy;&amp;vcy;&amp;ncy;&amp;ucy;&amp;yucy; &amp;scy;&amp;tcy;&amp;rcy;&amp;acy;&amp;ncy;&amp;icy;&amp;tscy;&amp;ucy;: &amp;Kcy;&amp;ocy;&amp;ncy;&amp;scy;&amp;ucy;&amp;lcy;&amp;softcy;&amp;tcy;&amp;acy;&amp;ncy;&amp;tcy;&amp;Pcy;&amp;lcy;&amp;yucy;&amp;scy; - &amp;ocy;&amp;bcy;&amp;shchcy;&amp;iecy;&amp;rcy;&amp;ocy;&amp;scy;&amp;scy;&amp;icy;&amp;jcy;&amp;scy;&amp;kcy;&amp;acy;&amp;yacy; &amp;scy;&amp;iecy;&amp;tcy;&amp;softcy; &amp;rcy;&amp;acy;&amp;scy;&amp;pcy;&amp;rcy;&amp;ocy;&amp;scy;&amp;tcy;&amp;rcy;&amp;acy;&amp;ncy;&amp;iecy;&amp;ncy;&amp;icy;&amp;yacy; &amp;pcy;&amp;rcy;&amp;acy;&amp;vcy;&amp;ocy;&amp;vcy;&amp;ocy;&amp;jcy; &amp;icy;&amp;ncy;&amp;fcy;&amp;ocy;&amp;rcy;&amp;mcy;&amp;acy;&amp;tscy;&amp;icy;&amp;icy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86750" y="90963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0" descr="http://www.sseu.ru/wp-content/uploads/2012/12/bibl_2-e138364895548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05538" y="969963"/>
            <a:ext cx="723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http://upload.wikimedia.org/wikipedia/ru/3/3e/Garant-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72188" y="1558925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9" descr="e корпус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3788" y="3227388"/>
            <a:ext cx="2792412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173788" y="2184400"/>
            <a:ext cx="2760662" cy="954088"/>
          </a:xfrm>
          <a:prstGeom prst="rect">
            <a:avLst/>
          </a:prstGeom>
          <a:noFill/>
          <a:ln w="9525">
            <a:solidFill>
              <a:srgbClr val="FDAA0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Консультирование по вопросам  регистрации и  доступа к электронным ресурсам  научной библиотеки</a:t>
            </a:r>
            <a:r>
              <a:rPr lang="ru-RU" altLang="ru-RU" sz="1400" b="1" dirty="0" smtClean="0">
                <a:solidFill>
                  <a:srgbClr val="FDAA03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4353" name="Picture 14" descr="http://www.sseu.ru/wp-content/uploads/2013/11/Bezyimyannyiy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646541">
            <a:off x="7205663" y="1168400"/>
            <a:ext cx="1357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17" cstate="print"/>
          <a:srcRect l="13151" t="29672" r="78340" b="58423"/>
          <a:stretch>
            <a:fillRect/>
          </a:stretch>
        </p:blipFill>
        <p:spPr bwMode="auto">
          <a:xfrm>
            <a:off x="1657350" y="160338"/>
            <a:ext cx="827088" cy="7096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4355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18" cstate="print"/>
          <a:srcRect l="39789" t="48917" r="36337" b="11060"/>
          <a:stretch>
            <a:fillRect/>
          </a:stretch>
        </p:blipFill>
        <p:spPr bwMode="auto">
          <a:xfrm>
            <a:off x="6148388" y="5938838"/>
            <a:ext cx="5619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 noChangeArrowheads="1"/>
          </p:cNvPicPr>
          <p:nvPr/>
        </p:nvPicPr>
        <p:blipFill>
          <a:blip r:embed="rId2" cstate="print"/>
          <a:srcRect l="-1559" t="10834" r="1559" b="5672"/>
          <a:stretch>
            <a:fillRect/>
          </a:stretch>
        </p:blipFill>
        <p:spPr bwMode="auto">
          <a:xfrm>
            <a:off x="180975" y="3082925"/>
            <a:ext cx="4462463" cy="321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617538" y="2568575"/>
            <a:ext cx="344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Сайт СГЭУ </a:t>
            </a:r>
            <a:r>
              <a:rPr lang="ru-RU" alt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http://www.sseu.ru/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4813300" y="920750"/>
            <a:ext cx="4116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Страница научной библиотеки СГЭУ</a:t>
            </a:r>
          </a:p>
        </p:txBody>
      </p:sp>
      <p:sp>
        <p:nvSpPr>
          <p:cNvPr id="9" name="Стрелка вправо 8"/>
          <p:cNvSpPr/>
          <p:nvPr/>
        </p:nvSpPr>
        <p:spPr>
          <a:xfrm rot="18959264">
            <a:off x="3062288" y="3711575"/>
            <a:ext cx="955675" cy="773113"/>
          </a:xfrm>
          <a:prstGeom prst="rightArrow">
            <a:avLst/>
          </a:prstGeom>
          <a:solidFill>
            <a:srgbClr val="FDAA03"/>
          </a:solidFill>
          <a:ln>
            <a:solidFill>
              <a:srgbClr val="FDA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DAA03"/>
              </a:solidFill>
            </a:endParaRPr>
          </a:p>
        </p:txBody>
      </p:sp>
      <p:sp>
        <p:nvSpPr>
          <p:cNvPr id="15366" name="Прямоугольник 12"/>
          <p:cNvSpPr>
            <a:spLocks noChangeArrowheads="1"/>
          </p:cNvSpPr>
          <p:nvPr/>
        </p:nvSpPr>
        <p:spPr bwMode="auto">
          <a:xfrm>
            <a:off x="149225" y="920750"/>
            <a:ext cx="4464050" cy="138588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solidFill>
                  <a:srgbClr val="99CC00"/>
                </a:solidFill>
                <a:latin typeface="Times New Roman" pitchFamily="18" charset="0"/>
                <a:cs typeface="Times New Roman" pitchFamily="18" charset="0"/>
              </a:rPr>
              <a:t>Приглашаем  вас на электронную страницу  научной библиотеки  СГЭУ</a:t>
            </a:r>
          </a:p>
        </p:txBody>
      </p:sp>
      <p:pic>
        <p:nvPicPr>
          <p:cNvPr id="15367" name="Picture 16"/>
          <p:cNvPicPr>
            <a:picLocks noChangeAspect="1" noChangeArrowheads="1"/>
          </p:cNvPicPr>
          <p:nvPr/>
        </p:nvPicPr>
        <p:blipFill>
          <a:blip r:embed="rId4" cstate="print"/>
          <a:srcRect t="7501" b="6198"/>
          <a:stretch>
            <a:fillRect/>
          </a:stretch>
        </p:blipFill>
        <p:spPr bwMode="auto">
          <a:xfrm>
            <a:off x="4814888" y="1658938"/>
            <a:ext cx="4141787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 rot="18959264">
            <a:off x="4524375" y="2217738"/>
            <a:ext cx="928688" cy="773112"/>
          </a:xfrm>
          <a:prstGeom prst="rightArrow">
            <a:avLst/>
          </a:prstGeom>
          <a:solidFill>
            <a:srgbClr val="FDAA03"/>
          </a:solidFill>
          <a:ln>
            <a:solidFill>
              <a:srgbClr val="FDA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303" name="Oval 3"/>
          <p:cNvSpPr>
            <a:spLocks noChangeArrowheads="1"/>
          </p:cNvSpPr>
          <p:nvPr/>
        </p:nvSpPr>
        <p:spPr bwMode="auto">
          <a:xfrm>
            <a:off x="3005138" y="3219450"/>
            <a:ext cx="3024187" cy="504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DAA03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«Об университете» </a:t>
            </a:r>
            <a:endParaRPr lang="ru-RU" altLang="ru-RU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370" name="Прямоугольник 17"/>
          <p:cNvSpPr>
            <a:spLocks noChangeArrowheads="1"/>
          </p:cNvSpPr>
          <p:nvPr/>
        </p:nvSpPr>
        <p:spPr bwMode="auto">
          <a:xfrm>
            <a:off x="5195888" y="1290638"/>
            <a:ext cx="348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alt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</a:t>
            </a:r>
            <a:r>
              <a:rPr lang="en-US" alt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//www.sseu.ru/lib/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7350" y="160338"/>
            <a:ext cx="7272338" cy="646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6" cstate="print"/>
          <a:srcRect l="13151" t="29672" r="78340" b="58423"/>
          <a:stretch>
            <a:fillRect/>
          </a:stretch>
        </p:blipFill>
        <p:spPr bwMode="auto">
          <a:xfrm>
            <a:off x="1657350" y="160338"/>
            <a:ext cx="682625" cy="6461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87925" y="5084763"/>
            <a:ext cx="3687763" cy="1570037"/>
          </a:xfrm>
          <a:prstGeom prst="rect">
            <a:avLst/>
          </a:prstGeom>
          <a:ln>
            <a:solidFill>
              <a:srgbClr val="FDAA03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 страница     содержит  полную и систематизированную  информацию о ресурсах и услугах библиотеки, а также  активные ссылки, позволяющие осуществлять  доступ к полнотекстовым  ресурсам.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1403350" y="333375"/>
            <a:ext cx="7489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Calibri" pitchFamily="34" charset="0"/>
              </a:rPr>
              <a:t>САМАРСКИЙ ГОСУДАРСТВЕННЫЙ ЭКОНОМИЧЕСКИЙ УНИВЕРСИТЕТ</a:t>
            </a: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 rot="10800000" flipV="1">
            <a:off x="4265613" y="546100"/>
            <a:ext cx="4483100" cy="64611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первокурсники!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библиотека СГЭУ ждет Вас.</a:t>
            </a: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82550" y="6308725"/>
            <a:ext cx="8666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Электронный адрес библиотеки: </a:t>
            </a:r>
            <a:r>
              <a:rPr lang="en-US" altLang="ru-RU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altLang="ru-RU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//www.sseu.ru/lib</a:t>
            </a:r>
            <a:r>
              <a:rPr lang="ru-RU" altLang="ru-RU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3900" y="2105025"/>
            <a:ext cx="5688013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482600" algn="r"/>
            <a:r>
              <a:rPr lang="ru-RU" b="1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indent="482600" algn="r"/>
            <a:r>
              <a:rPr lang="ru-RU" b="1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13151" t="29672" r="78340" b="58423"/>
          <a:stretch>
            <a:fillRect/>
          </a:stretch>
        </p:blipFill>
        <p:spPr bwMode="auto">
          <a:xfrm>
            <a:off x="755650" y="2130425"/>
            <a:ext cx="571500" cy="6223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71663" y="2776538"/>
            <a:ext cx="6877050" cy="7699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alt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подготовлена </a:t>
            </a: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главным библиотекарем Амелькиной Мариной  Валентиновной.</a:t>
            </a:r>
          </a:p>
          <a:p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Контакты:  телефон 320, </a:t>
            </a:r>
          </a:p>
          <a:p>
            <a:r>
              <a:rPr lang="ru-RU" alt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информационно-выставочной деятельности:</a:t>
            </a: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Каданцева  Ольга Петровна. Контакты: телефон 202 </a:t>
            </a: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kadanceva2201@ya.ru</a:t>
            </a: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</p:txBody>
      </p:sp>
      <p:pic>
        <p:nvPicPr>
          <p:cNvPr id="16392" name="Picture 8" descr="http://www.ulyanovskcity.ru/images/news/081815_071811_76_English_dept_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7824788" y="2779713"/>
            <a:ext cx="92551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http://matreshka-club.com.ua/wp-content/uploads/2014/08/kurs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" y="3848100"/>
            <a:ext cx="388778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2071688" y="260350"/>
            <a:ext cx="6821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Calibri" pitchFamily="34" charset="0"/>
              </a:rPr>
              <a:t>САМАРСКИЙ ГОСУДАРСТВЕННЫЙ ЭКОНОМИЧЕСКИЙ УНИВЕРСИТЕТ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8888" y="122238"/>
            <a:ext cx="7634287" cy="646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>
            <a:lvl1pPr indent="6302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</a:t>
            </a:r>
          </a:p>
          <a:p>
            <a:pPr algn="r" eaLnBrk="1" hangingPunct="1">
              <a:defRPr/>
            </a:pPr>
            <a:r>
              <a:rPr lang="ru-RU" altLang="ru-RU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«Твоя библиотека</a:t>
            </a:r>
            <a:r>
              <a:rPr lang="ru-RU" altLang="ru-RU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13151" t="29672" r="78340" b="58423"/>
          <a:stretch>
            <a:fillRect/>
          </a:stretch>
        </p:blipFill>
        <p:spPr bwMode="auto">
          <a:xfrm>
            <a:off x="1258888" y="136525"/>
            <a:ext cx="720725" cy="6318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3077" name="Picture 2" descr="http://matreshka-club.com.ua/wp-content/uploads/2014/08/kurs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81724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5292725" y="2755900"/>
            <a:ext cx="3590925" cy="1477963"/>
          </a:xfrm>
          <a:prstGeom prst="rect">
            <a:avLst/>
          </a:prstGeom>
          <a:noFill/>
          <a:ln w="9525">
            <a:solidFill>
              <a:srgbClr val="FDAA0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Уважаемые  первокурсники! </a:t>
            </a:r>
          </a:p>
          <a:p>
            <a:pPr algn="ctr"/>
            <a:r>
              <a:rPr lang="ru-RU" altLang="ru-RU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Приглашаем   вас познакомиться с ресурсами, услугами и основными отделами научной библиотеки СГЭУ.</a:t>
            </a:r>
          </a:p>
        </p:txBody>
      </p:sp>
      <p:sp>
        <p:nvSpPr>
          <p:cNvPr id="3079" name="Прямоугольник 3"/>
          <p:cNvSpPr>
            <a:spLocks noChangeArrowheads="1"/>
          </p:cNvSpPr>
          <p:nvPr/>
        </p:nvSpPr>
        <p:spPr bwMode="auto">
          <a:xfrm>
            <a:off x="3262313" y="1196975"/>
            <a:ext cx="56213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получил образование в библиотеке.  </a:t>
            </a:r>
          </a:p>
          <a:p>
            <a:pPr algn="r" eaLnBrk="1" hangingPunct="1">
              <a:defRPr/>
            </a:pPr>
            <a:r>
              <a:rPr lang="ru-RU" alt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Совершенно бесплатно. </a:t>
            </a:r>
          </a:p>
          <a:p>
            <a:pPr algn="r" eaLnBrk="1" hangingPunct="1">
              <a:defRPr/>
            </a:pPr>
            <a:r>
              <a:rPr lang="ru-RU" altLang="ru-RU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Рей </a:t>
            </a:r>
            <a:r>
              <a:rPr lang="ru-RU" altLang="ru-RU" sz="2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Бредбери</a:t>
            </a:r>
            <a:endParaRPr lang="ru-RU" altLang="ru-RU" sz="22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80" name="Прямоугольник 5"/>
          <p:cNvSpPr>
            <a:spLocks noChangeArrowheads="1"/>
          </p:cNvSpPr>
          <p:nvPr/>
        </p:nvSpPr>
        <p:spPr bwMode="auto">
          <a:xfrm>
            <a:off x="630238" y="6288088"/>
            <a:ext cx="825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библиотеки: </a:t>
            </a:r>
            <a:r>
              <a:rPr lang="en-US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//www.sseu.ru/lib</a:t>
            </a:r>
            <a:r>
              <a:rPr lang="ru-RU" alt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1643063" y="214313"/>
            <a:ext cx="707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Calibri" pitchFamily="34" charset="0"/>
              </a:rPr>
              <a:t>САМАРСКИЙ ГОСУДАРСТВЕННЫЙ ЭКОНОМИЧЕСКИЙ УНИВЕРСИТЕТ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550" y="1412875"/>
            <a:ext cx="6738938" cy="7080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Книжный фонд научной  библиотеки СГЭУ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превышает 800 тыс.  экземпляров.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550" y="3176588"/>
            <a:ext cx="4905375" cy="12001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 библиотечный фонд  пополняют около 2000  названий  книг и журналов экономического и социально-гуманитарного профиля в электронной и  печатной формах.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7138" y="136525"/>
            <a:ext cx="7631112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indent="6302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 eaLnBrk="1" hangingPunct="1">
              <a:defRPr/>
            </a:pPr>
            <a:r>
              <a:rPr lang="ru-RU" altLang="ru-RU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13151" t="29672" r="78340" b="58423"/>
          <a:stretch>
            <a:fillRect/>
          </a:stretch>
        </p:blipFill>
        <p:spPr bwMode="auto">
          <a:xfrm>
            <a:off x="1258888" y="136525"/>
            <a:ext cx="720725" cy="6318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4103" name="Рисунок 12" descr="http://s3.stc.all.kpcdn.net/f/12/image/38/96/5299638.jpg"/>
          <p:cNvPicPr>
            <a:picLocks noChangeAspect="1" noChangeArrowheads="1"/>
          </p:cNvPicPr>
          <p:nvPr/>
        </p:nvPicPr>
        <p:blipFill>
          <a:blip r:embed="rId3" cstate="print"/>
          <a:srcRect l="14354" r="22398"/>
          <a:stretch>
            <a:fillRect/>
          </a:stretch>
        </p:blipFill>
        <p:spPr bwMode="auto">
          <a:xfrm>
            <a:off x="5256213" y="3068638"/>
            <a:ext cx="3595687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print"/>
          <a:srcRect l="39789" t="48917" r="36337" b="11060"/>
          <a:stretch>
            <a:fillRect/>
          </a:stretch>
        </p:blipFill>
        <p:spPr bwMode="auto">
          <a:xfrm>
            <a:off x="7451725" y="849313"/>
            <a:ext cx="10477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9550" y="890588"/>
            <a:ext cx="6738938" cy="4000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Научная  библиотека университета основана в  1931 г.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188" y="2260600"/>
            <a:ext cx="8636000" cy="7080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организует для читателей  доступ к 14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электронным библиотечным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 и  библиотекам.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550" y="4581525"/>
            <a:ext cx="495141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научной  библиотеки  СГЭУ   состоит  из </a:t>
            </a:r>
            <a:r>
              <a:rPr lang="ru-RU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 учебной и учебно-методической  литературы;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научной и научной периодической литературы;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 литературы.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0" y="195263"/>
            <a:ext cx="7273925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13151" t="29672" r="78340" b="58423"/>
          <a:stretch>
            <a:fillRect/>
          </a:stretch>
        </p:blipFill>
        <p:spPr bwMode="auto">
          <a:xfrm>
            <a:off x="1619250" y="211138"/>
            <a:ext cx="720725" cy="6318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://vidamacrobiotica.com/yahoo_site_admin/assets/images/0007032154H-1024x1280-Manzanas_y_Libros.257151051_st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19"/>
          <a:stretch/>
        </p:blipFill>
        <p:spPr bwMode="auto">
          <a:xfrm>
            <a:off x="6166171" y="2915892"/>
            <a:ext cx="2987825" cy="3672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825" y="955675"/>
            <a:ext cx="8616950" cy="184626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фонд </a:t>
            </a:r>
          </a:p>
          <a:p>
            <a:pPr algn="just">
              <a:defRPr/>
            </a:pPr>
            <a:r>
              <a:rPr lang="ru-RU" b="1" dirty="0">
                <a:solidFill>
                  <a:srgbClr val="AAC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rgbClr val="F9B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Учебники, учебно-методические пособия, практикумы и сборники  задач  составляют учебный фонд  нашей библиотеки. </a:t>
            </a:r>
          </a:p>
          <a:p>
            <a:pPr algn="just">
              <a:defRPr/>
            </a:pPr>
            <a:r>
              <a:rPr lang="ru-RU" b="1" dirty="0">
                <a:solidFill>
                  <a:srgbClr val="F9B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Учебный  фонд   насчитывает  более 17000 названий  печатных книг и  почти 800 названий электронных учебников по всем  дисциплинам, изучаемым в университете.</a:t>
            </a:r>
          </a:p>
        </p:txBody>
      </p:sp>
      <p:pic>
        <p:nvPicPr>
          <p:cNvPr id="5126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print"/>
          <a:srcRect l="39789" t="48917" r="36337" b="11060"/>
          <a:stretch>
            <a:fillRect/>
          </a:stretch>
        </p:blipFill>
        <p:spPr bwMode="auto">
          <a:xfrm>
            <a:off x="8466138" y="6019800"/>
            <a:ext cx="677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2830513"/>
            <a:ext cx="6049963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получить  в пользование печатный учебник?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AAC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учебники, учебные пособия, практикумы и сборники  задач выдаются студентам в пользование  на  учебном абонементе  на один семестр (1 этаж библиотеки, корпус А). 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учебной литературы  необходим  читательский билет, который  выдается   читателю библиотекарем  при записи в библиотеку на основе студенческого билета .   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Необходимые книги   предварительно   следует  заказать в  «Электронной библиотеке СГЭУ»</a:t>
            </a:r>
            <a:r>
              <a:rPr lang="en-US" sz="16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http://www.sseu.ru/lib/elektronnyiy-katalog/</a:t>
            </a:r>
            <a:endParaRPr lang="ru-RU" sz="1600" b="1" dirty="0">
              <a:solidFill>
                <a:srgbClr val="FDAA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«Электронную  библиотеку СГЭУ» осуществляется  с любого компьютера имеющего доступ в интернет  по номеру читательского (студенческого) билета.    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163" y="984250"/>
            <a:ext cx="8424862" cy="317023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D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получить   доступ к электронному учебнику?</a:t>
            </a:r>
          </a:p>
          <a:p>
            <a:pPr algn="just">
              <a:defRPr/>
            </a:pPr>
            <a:r>
              <a:rPr lang="ru-RU" b="1" dirty="0">
                <a:solidFill>
                  <a:srgbClr val="AAC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 к электронным учебникам  осуществляется  через  электронные библиотечные системы (ЭБС). Ссылки на ЭБС размещены на  электронной странице нашей библиотеки.</a:t>
            </a: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Читать учебники можно  с любой точки доступа в интернет. Для  получения доступа вы должны зарегистрироваться с компьютеров  читальных залов  библиотеки (2этаж корпус А или  ауд.205 корпуса Е).</a:t>
            </a: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регистрации необходим номер студенческого билета и ваш адрес электронной почты.</a:t>
            </a: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Сотрудники читальных залов   помогут вам  пройти регистрацию и найти необходимые электронные учебники.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9413" y="217488"/>
            <a:ext cx="7170737" cy="646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3151" t="29672" r="78340" b="58423"/>
          <a:stretch>
            <a:fillRect/>
          </a:stretch>
        </p:blipFill>
        <p:spPr bwMode="auto">
          <a:xfrm>
            <a:off x="1619250" y="211138"/>
            <a:ext cx="720725" cy="6524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6149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print"/>
          <a:srcRect l="39789" t="48917" r="36337" b="11060"/>
          <a:stretch>
            <a:fillRect/>
          </a:stretch>
        </p:blipFill>
        <p:spPr bwMode="auto">
          <a:xfrm>
            <a:off x="8064500" y="3752850"/>
            <a:ext cx="5365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4365625"/>
            <a:ext cx="30241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09988" y="4437063"/>
            <a:ext cx="5006975" cy="147796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«Твоя ЭБС» </a:t>
            </a:r>
            <a:r>
              <a:rPr lang="ru-RU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с  особенностями   содержания, регистрации </a:t>
            </a:r>
            <a:r>
              <a:rPr lang="en-US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пользования  электронными библиотечными  системами и электронными  библиотеками научной библиотеки  СГЭУ.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9525" y="5953125"/>
            <a:ext cx="47815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библиотеки: 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//www.sseu.ru/lib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250" y="217488"/>
            <a:ext cx="7200900" cy="646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3" cstate="print"/>
          <a:srcRect l="13151" t="29672" r="78340" b="58423"/>
          <a:stretch>
            <a:fillRect/>
          </a:stretch>
        </p:blipFill>
        <p:spPr bwMode="auto">
          <a:xfrm>
            <a:off x="1619250" y="211138"/>
            <a:ext cx="720725" cy="6524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7663" y="1025525"/>
            <a:ext cx="8497887" cy="24018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фонд </a:t>
            </a:r>
          </a:p>
          <a:p>
            <a:pPr algn="just">
              <a:defRPr/>
            </a:pPr>
            <a:r>
              <a:rPr lang="ru-RU" b="1" dirty="0">
                <a:solidFill>
                  <a:srgbClr val="AAC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издания, монографии, деловая литература  составляют  научный фонд нашей библиотеки. Это наиболее ценная  и сохраняемая  часть   библиотечного фонда. Она включает в себя   книги по экономике, географии, истории и другим  социально-гуманитарным   наукам  (конец 19 начало 21 века). Печатные научная литература  за последние 10 лет  хранится в читальных залах  библиотеки (2 этаж корпус А или  ауд.205 корпуса Е).  Книги, изданные  в  предыдущие  годы,  находятся в книгохранилище.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938" y="3563938"/>
            <a:ext cx="5329237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получить  в пользование научную книгу?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 в библиотеке  научное издание имеется в 1-2 экземплярах, то  оно предоставляется в пользование  только в читальных залах библиотеки.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Многоэкземплярные  книги  из читальных залов выдаются для работы дома. Для  получения   научной литературы необходим  читательский билет</a:t>
            </a:r>
            <a:r>
              <a:rPr lang="ru-RU" sz="1600" b="1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книги   предварительно   следует  заказать в  «Электронной библиотеке СГЭУ»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http://www.sseu.ru/lib/elektronnyiy-katalog/</a:t>
            </a:r>
            <a:endParaRPr lang="ru-RU" sz="1600" b="1" dirty="0">
              <a:solidFill>
                <a:srgbClr val="AAC9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5" cstate="print"/>
          <a:srcRect l="39789" t="48917" r="36337" b="11060"/>
          <a:stretch>
            <a:fillRect/>
          </a:stretch>
        </p:blipFill>
        <p:spPr bwMode="auto">
          <a:xfrm>
            <a:off x="8277225" y="6181725"/>
            <a:ext cx="5365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925" y="3538538"/>
            <a:ext cx="19208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47663" y="4872038"/>
            <a:ext cx="3071812" cy="18161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AAC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 к электронным  научным  изданиям осуществляется  через  электронные библиотечные системы (ЭБС).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AC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условиями доступа  можно познакомиться  в презентации «Твоя ЭБС»</a:t>
            </a:r>
            <a:endParaRPr lang="ru-RU" sz="1400" dirty="0">
              <a:solidFill>
                <a:srgbClr val="99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2425" y="211138"/>
            <a:ext cx="7197725" cy="646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2" cstate="print"/>
          <a:srcRect l="13151" t="29672" r="78340" b="58423"/>
          <a:stretch>
            <a:fillRect/>
          </a:stretch>
        </p:blipFill>
        <p:spPr bwMode="auto">
          <a:xfrm>
            <a:off x="1619250" y="211138"/>
            <a:ext cx="720725" cy="6524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1325" y="981075"/>
            <a:ext cx="8378825" cy="26162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FD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Фонд  научных периодических изданий </a:t>
            </a:r>
            <a:r>
              <a:rPr lang="ru-RU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научных, научно-практических и профессиональных  журналов.  Они  необходимы и первокурсникам, и  дипломникам, и профессорам  для научной и  исследовательской деятельности .</a:t>
            </a:r>
          </a:p>
          <a:p>
            <a:pPr algn="just">
              <a:defRPr/>
            </a:pPr>
            <a:r>
              <a:rPr lang="ru-RU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Всего наша библиотека имеет доступ к 3000 наименованиям  актуальных и  архивных  печатных и электронных журналов.  </a:t>
            </a:r>
          </a:p>
          <a:p>
            <a:pPr algn="just">
              <a:defRPr/>
            </a:pPr>
            <a:r>
              <a:rPr lang="ru-RU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Перечень  актуальных журналов (с адресом хранения), получаемых библиотекой  по подписке в настоящее время вы можете найти на странице </a:t>
            </a:r>
            <a:r>
              <a:rPr lang="en-US" b="1" dirty="0">
                <a:solidFill>
                  <a:srgbClr val="AAC93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http://www.sseu.ru/lib/spisok-periodicheskih-izdaniy/</a:t>
            </a:r>
            <a:endParaRPr lang="ru-RU" b="1" dirty="0">
              <a:solidFill>
                <a:srgbClr val="AAC9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938" y="3732213"/>
            <a:ext cx="5256212" cy="237013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получить  в пользование печатный журнал?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AAC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 журналы  предоставляются в пользование  только в читальных залах библиотеки (2 этаж корпус А или  ауд.205 корпуса Е). </a:t>
            </a:r>
          </a:p>
          <a:p>
            <a:pPr algn="just">
              <a:defRPr/>
            </a:pPr>
            <a:r>
              <a:rPr lang="ru-RU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получения  журнала для  работы в читальном зале необходим  читательский билет.       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732213"/>
            <a:ext cx="19192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8313" y="5195888"/>
            <a:ext cx="2911475" cy="14462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AAC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 к электронным   журналам осуществляется  через  электронные библиотеки  (ЭБ).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AC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 условиями доступа  можно познакомиться  в презентации «Твоя ЭБС»</a:t>
            </a:r>
            <a:endParaRPr lang="ru-RU" sz="1400" b="1" dirty="0"/>
          </a:p>
        </p:txBody>
      </p:sp>
      <p:pic>
        <p:nvPicPr>
          <p:cNvPr id="8200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5" cstate="print"/>
          <a:srcRect l="39789" t="48917" r="36337" b="11060"/>
          <a:stretch>
            <a:fillRect/>
          </a:stretch>
        </p:blipFill>
        <p:spPr bwMode="auto">
          <a:xfrm>
            <a:off x="2627313" y="4005263"/>
            <a:ext cx="752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379788" y="6122988"/>
            <a:ext cx="5764212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библиотеки: 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//www.sseu.ru/lib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88" y="2214563"/>
            <a:ext cx="7715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just" eaLnBrk="0" hangingPunct="0">
              <a:spcAft>
                <a:spcPts val="600"/>
              </a:spcAft>
              <a:buFontTx/>
              <a:buChar char="•"/>
              <a:defRPr/>
            </a:pPr>
            <a:endParaRPr lang="ru-RU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857250" y="1357313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83568" y="980728"/>
            <a:ext cx="7761288" cy="76993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библиотека СГЭУ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Расторгуева Алла Владимировна, т.8(846) 9338678</a:t>
            </a:r>
            <a:r>
              <a:rPr lang="ru-RU" sz="1400" b="1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rastorgueva2004@mail.ru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FDAA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FDAA03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FDAA03"/>
              </a:solidFill>
              <a:cs typeface="Arial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514725" y="2000250"/>
            <a:ext cx="2592388" cy="11525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обслуживания</a:t>
            </a:r>
            <a:endParaRPr lang="ru-RU" sz="2400" dirty="0">
              <a:solidFill>
                <a:srgbClr val="FDAA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7663" y="2005013"/>
            <a:ext cx="2592387" cy="11525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Справочно-библиографический</a:t>
            </a:r>
            <a:r>
              <a:rPr lang="ru-RU" sz="24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 (ауд.206Е)</a:t>
            </a:r>
            <a:endParaRPr lang="ru-RU" sz="2000" dirty="0">
              <a:solidFill>
                <a:srgbClr val="99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484563" y="3395663"/>
            <a:ext cx="2603500" cy="9096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абонемент </a:t>
            </a:r>
          </a:p>
          <a:p>
            <a:pPr algn="ctr" eaLnBrk="0" hangingPunct="0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(1этаж, корпус А</a:t>
            </a:r>
            <a:r>
              <a:rPr lang="ru-RU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57188" y="4500563"/>
            <a:ext cx="2447925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</a:t>
            </a:r>
          </a:p>
          <a:p>
            <a:pPr algn="ctr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читальные зала</a:t>
            </a:r>
          </a:p>
          <a:p>
            <a:pPr algn="ctr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этаж, корпус А)</a:t>
            </a:r>
          </a:p>
          <a:p>
            <a:pPr algn="ctr" eaLnBrk="0" hangingPunct="0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(205, корпус Е)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74650" y="3395663"/>
            <a:ext cx="2408238" cy="9096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 абонемент</a:t>
            </a:r>
          </a:p>
          <a:p>
            <a:pPr algn="ctr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</a:t>
            </a:r>
          </a:p>
          <a:p>
            <a:pPr algn="ctr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этаж, корпус А)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500438" y="4492625"/>
            <a:ext cx="2592387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Абонемент  юридической литературы</a:t>
            </a:r>
          </a:p>
          <a:p>
            <a:pPr algn="ctr" eaLnBrk="0" hangingPunct="0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корпус Е)</a:t>
            </a:r>
          </a:p>
        </p:txBody>
      </p:sp>
      <p:sp>
        <p:nvSpPr>
          <p:cNvPr id="16395" name="AutoShape 11"/>
          <p:cNvSpPr>
            <a:spLocks noChangeShapeType="1"/>
          </p:cNvSpPr>
          <p:nvPr/>
        </p:nvSpPr>
        <p:spPr bwMode="auto">
          <a:xfrm>
            <a:off x="3132138" y="2708275"/>
            <a:ext cx="46037" cy="3292475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6386" name="AutoShape 2"/>
          <p:cNvSpPr>
            <a:spLocks noChangeShapeType="1"/>
          </p:cNvSpPr>
          <p:nvPr/>
        </p:nvSpPr>
        <p:spPr bwMode="auto">
          <a:xfrm flipH="1">
            <a:off x="2786063" y="4643438"/>
            <a:ext cx="442912" cy="515937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6398" name="AutoShape 14"/>
          <p:cNvSpPr>
            <a:spLocks noChangeShapeType="1"/>
          </p:cNvSpPr>
          <p:nvPr/>
        </p:nvSpPr>
        <p:spPr bwMode="auto">
          <a:xfrm flipV="1">
            <a:off x="2786063" y="3322638"/>
            <a:ext cx="466725" cy="64770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6388" name="AutoShape 4"/>
          <p:cNvSpPr>
            <a:spLocks noChangeShapeType="1"/>
          </p:cNvSpPr>
          <p:nvPr/>
        </p:nvSpPr>
        <p:spPr bwMode="auto">
          <a:xfrm flipH="1">
            <a:off x="3132138" y="2349500"/>
            <a:ext cx="360362" cy="358775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6390" name="AutoShape 6"/>
          <p:cNvSpPr>
            <a:spLocks noChangeShapeType="1"/>
          </p:cNvSpPr>
          <p:nvPr/>
        </p:nvSpPr>
        <p:spPr bwMode="auto">
          <a:xfrm flipV="1">
            <a:off x="2268538" y="1700213"/>
            <a:ext cx="0" cy="30480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6389" name="AutoShape 5"/>
          <p:cNvSpPr>
            <a:spLocks noChangeShapeType="1"/>
          </p:cNvSpPr>
          <p:nvPr/>
        </p:nvSpPr>
        <p:spPr bwMode="auto">
          <a:xfrm>
            <a:off x="4643438" y="1700213"/>
            <a:ext cx="0" cy="30480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715125" y="4357688"/>
            <a:ext cx="2160588" cy="92868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научной обработки литературы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715125" y="5357813"/>
            <a:ext cx="2160588" cy="115093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книгохранения и фонда редкой книги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643688" y="2000250"/>
            <a:ext cx="2233612" cy="115252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 компьютеризации библиотечных процессов</a:t>
            </a:r>
          </a:p>
        </p:txBody>
      </p:sp>
      <p:sp>
        <p:nvSpPr>
          <p:cNvPr id="16399" name="AutoShape 15"/>
          <p:cNvSpPr>
            <a:spLocks noChangeShapeType="1"/>
          </p:cNvSpPr>
          <p:nvPr/>
        </p:nvSpPr>
        <p:spPr bwMode="auto">
          <a:xfrm>
            <a:off x="6372225" y="1700213"/>
            <a:ext cx="57150" cy="4300537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6402" name="AutoShape 18"/>
          <p:cNvSpPr>
            <a:spLocks noChangeShapeType="1"/>
          </p:cNvSpPr>
          <p:nvPr/>
        </p:nvSpPr>
        <p:spPr bwMode="auto">
          <a:xfrm flipH="1" flipV="1">
            <a:off x="6286500" y="2286000"/>
            <a:ext cx="373063" cy="422275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6403" name="AutoShape 19"/>
          <p:cNvSpPr>
            <a:spLocks noChangeShapeType="1"/>
          </p:cNvSpPr>
          <p:nvPr/>
        </p:nvSpPr>
        <p:spPr bwMode="auto">
          <a:xfrm flipH="1" flipV="1">
            <a:off x="6357938" y="3429000"/>
            <a:ext cx="373062" cy="434975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6404" name="AutoShape 20"/>
          <p:cNvSpPr>
            <a:spLocks noChangeShapeType="1"/>
          </p:cNvSpPr>
          <p:nvPr/>
        </p:nvSpPr>
        <p:spPr bwMode="auto">
          <a:xfrm flipH="1" flipV="1">
            <a:off x="6357938" y="4572000"/>
            <a:ext cx="357187" cy="428625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7" name="AutoShape 5"/>
          <p:cNvSpPr>
            <a:spLocks noChangeShapeType="1"/>
          </p:cNvSpPr>
          <p:nvPr/>
        </p:nvSpPr>
        <p:spPr bwMode="auto">
          <a:xfrm>
            <a:off x="3143250" y="5072063"/>
            <a:ext cx="357188" cy="28575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8" name="AutoShape 5"/>
          <p:cNvSpPr>
            <a:spLocks noChangeShapeType="1"/>
          </p:cNvSpPr>
          <p:nvPr/>
        </p:nvSpPr>
        <p:spPr bwMode="auto">
          <a:xfrm>
            <a:off x="3105150" y="3683000"/>
            <a:ext cx="395288" cy="39370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6715125" y="3286125"/>
            <a:ext cx="2143125" cy="928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</a:t>
            </a:r>
            <a:endParaRPr lang="en-US" b="1" dirty="0">
              <a:solidFill>
                <a:srgbClr val="99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</a:t>
            </a:r>
          </a:p>
        </p:txBody>
      </p:sp>
      <p:sp>
        <p:nvSpPr>
          <p:cNvPr id="34" name="AutoShape 18"/>
          <p:cNvSpPr>
            <a:spLocks noChangeShapeType="1"/>
          </p:cNvSpPr>
          <p:nvPr/>
        </p:nvSpPr>
        <p:spPr bwMode="auto">
          <a:xfrm flipH="1" flipV="1">
            <a:off x="6357938" y="5857875"/>
            <a:ext cx="357187" cy="357188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6063" y="95250"/>
            <a:ext cx="7361237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>
              <a:defRPr/>
            </a:pPr>
            <a:r>
              <a:rPr lang="ru-RU" altLang="ru-RU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36" name="Рисунок 35"/>
          <p:cNvPicPr/>
          <p:nvPr/>
        </p:nvPicPr>
        <p:blipFill>
          <a:blip r:embed="rId3" cstate="print"/>
          <a:srcRect l="13151" t="29672" r="78340" b="58423"/>
          <a:stretch>
            <a:fillRect/>
          </a:stretch>
        </p:blipFill>
        <p:spPr bwMode="auto">
          <a:xfrm>
            <a:off x="1509713" y="109538"/>
            <a:ext cx="720725" cy="6318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9888" y="6030913"/>
            <a:ext cx="5807075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СПО  (1 этаж, корпус Н)</a:t>
            </a:r>
          </a:p>
        </p:txBody>
      </p:sp>
      <p:sp>
        <p:nvSpPr>
          <p:cNvPr id="9248" name="Прямоугольник 4"/>
          <p:cNvSpPr>
            <a:spLocks noChangeArrowheads="1"/>
          </p:cNvSpPr>
          <p:nvPr/>
        </p:nvSpPr>
        <p:spPr bwMode="auto">
          <a:xfrm>
            <a:off x="393700" y="6383338"/>
            <a:ext cx="5783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Электронный адрес библиотеки: </a:t>
            </a:r>
            <a:r>
              <a:rPr lang="en-US" altLang="ru-RU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altLang="ru-RU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//www.sseu.ru/lib</a:t>
            </a:r>
            <a:r>
              <a:rPr lang="ru-RU" altLang="ru-RU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pic>
        <p:nvPicPr>
          <p:cNvPr id="9249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print"/>
          <a:srcRect l="39789" t="48917" r="36337" b="11060"/>
          <a:stretch>
            <a:fillRect/>
          </a:stretch>
        </p:blipFill>
        <p:spPr bwMode="auto">
          <a:xfrm>
            <a:off x="251520" y="1628800"/>
            <a:ext cx="3984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print"/>
          <a:srcRect l="39789" t="48917" r="36337" b="11060"/>
          <a:stretch>
            <a:fillRect/>
          </a:stretch>
        </p:blipFill>
        <p:spPr bwMode="auto">
          <a:xfrm>
            <a:off x="5940152" y="1628800"/>
            <a:ext cx="3952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657350" y="168275"/>
            <a:ext cx="7200900" cy="701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«Твоя библиотека»</a:t>
            </a:r>
            <a:endParaRPr lang="ru-RU" altLang="ru-RU" sz="18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1357313"/>
            <a:ext cx="3062287" cy="2062162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Справочно-библиографический отдел (СБО)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ауд. 206Е –т.8(846) 9338706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Вера Николаевна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bogdanova@sseu.ru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716338"/>
            <a:ext cx="3062287" cy="194468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245" name="AutoShape 2" descr="https://mail.yandex.ru/message_part/SAM_1546.JPG?name=SAM_1546.JPG&amp;hid=1.9&amp;ids=2400000000970509770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/>
          <a:srcRect l="13151" t="29672" r="78340" b="58423"/>
          <a:stretch>
            <a:fillRect/>
          </a:stretch>
        </p:blipFill>
        <p:spPr bwMode="auto">
          <a:xfrm>
            <a:off x="1657350" y="160338"/>
            <a:ext cx="720725" cy="7096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95675" y="1812925"/>
            <a:ext cx="5286375" cy="34766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справочно-библиографическом отделе </a:t>
            </a:r>
          </a:p>
          <a:p>
            <a:pPr algn="just">
              <a:defRPr/>
            </a:pP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запросу  </a:t>
            </a: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ожно получить : 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 временное пользование труды сотрудников СГЭУ;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подборку информации по теме из фонда и электронных ресурсов библиотеки, а также ресурсов Интернет; 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списки литературы по теме для курсовых, дипломных и научных работ; 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консультацию по электронным ресурсам библиотеки.</a:t>
            </a:r>
            <a:endParaRPr lang="ru-RU" sz="2000" b="1" dirty="0">
              <a:solidFill>
                <a:srgbClr val="FDAA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6" cstate="print"/>
          <a:srcRect l="39789" t="48917" r="36337" b="11060"/>
          <a:stretch>
            <a:fillRect/>
          </a:stretch>
        </p:blipFill>
        <p:spPr bwMode="auto">
          <a:xfrm>
            <a:off x="8118475" y="920750"/>
            <a:ext cx="6699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5100" y="6003925"/>
            <a:ext cx="8567738" cy="3698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библиотеки: 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//www.sseu.ru/lib</a:t>
            </a: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1379</Words>
  <Application>Microsoft Office PowerPoint</Application>
  <PresentationFormat>Экран (4:3)</PresentationFormat>
  <Paragraphs>177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AmelkinaM.V</cp:lastModifiedBy>
  <cp:revision>285</cp:revision>
  <dcterms:modified xsi:type="dcterms:W3CDTF">2015-08-31T12:20:32Z</dcterms:modified>
</cp:coreProperties>
</file>