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2" r:id="rId4"/>
    <p:sldId id="263" r:id="rId5"/>
    <p:sldId id="258" r:id="rId6"/>
    <p:sldId id="271" r:id="rId7"/>
    <p:sldId id="270" r:id="rId8"/>
    <p:sldId id="260" r:id="rId9"/>
    <p:sldId id="261" r:id="rId10"/>
    <p:sldId id="264" r:id="rId11"/>
    <p:sldId id="265" r:id="rId12"/>
    <p:sldId id="266" r:id="rId13"/>
    <p:sldId id="268" r:id="rId14"/>
    <p:sldId id="267" r:id="rId15"/>
    <p:sldId id="269" r:id="rId16"/>
  </p:sldIdLst>
  <p:sldSz cx="9144000" cy="6858000" type="overhead"/>
  <p:notesSz cx="6858000" cy="9144000"/>
  <p:defaultTextStyle>
    <a:defPPr>
      <a:defRPr lang="ru-RU"/>
    </a:defPPr>
    <a:lvl1pPr marL="0" algn="l" defTabSz="9797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9853" algn="l" defTabSz="9797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9706" algn="l" defTabSz="9797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9560" algn="l" defTabSz="9797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9413" algn="l" defTabSz="9797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49266" algn="l" defTabSz="9797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39119" algn="l" defTabSz="9797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28973" algn="l" defTabSz="9797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18826" algn="l" defTabSz="9797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A03"/>
    <a:srgbClr val="A9C408"/>
    <a:srgbClr val="FF3300"/>
    <a:srgbClr val="FDB82F"/>
    <a:srgbClr val="8BA107"/>
    <a:srgbClr val="FF0000"/>
    <a:srgbClr val="D7D4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96E23-40B4-4F47-9555-38560B955B0E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EAB50-7CCE-466D-BC94-206B24ABC1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893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97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9895" algn="l" defTabSz="6997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9790" algn="l" defTabSz="6997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9685" algn="l" defTabSz="6997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9581" algn="l" defTabSz="6997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9476" algn="l" defTabSz="6997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99371" algn="l" defTabSz="6997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49266" algn="l" defTabSz="6997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99161" algn="l" defTabSz="6997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AB50-7CCE-466D-BC94-206B24ABC15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AB50-7CCE-466D-BC94-206B24ABC15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AB50-7CCE-466D-BC94-206B24ABC15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683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AB50-7CCE-466D-BC94-206B24ABC15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797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AB50-7CCE-466D-BC94-206B24ABC15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917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AB50-7CCE-466D-BC94-206B24ABC15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0920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AB50-7CCE-466D-BC94-206B24ABC15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193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9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9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9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9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8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8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98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97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695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594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492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391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289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188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8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9853" indent="0">
              <a:buNone/>
              <a:defRPr sz="2100" b="1"/>
            </a:lvl2pPr>
            <a:lvl3pPr marL="979706" indent="0">
              <a:buNone/>
              <a:defRPr sz="1900" b="1"/>
            </a:lvl3pPr>
            <a:lvl4pPr marL="1469560" indent="0">
              <a:buNone/>
              <a:defRPr sz="1700" b="1"/>
            </a:lvl4pPr>
            <a:lvl5pPr marL="1959413" indent="0">
              <a:buNone/>
              <a:defRPr sz="1700" b="1"/>
            </a:lvl5pPr>
            <a:lvl6pPr marL="2449266" indent="0">
              <a:buNone/>
              <a:defRPr sz="1700" b="1"/>
            </a:lvl6pPr>
            <a:lvl7pPr marL="2939119" indent="0">
              <a:buNone/>
              <a:defRPr sz="1700" b="1"/>
            </a:lvl7pPr>
            <a:lvl8pPr marL="3428973" indent="0">
              <a:buNone/>
              <a:defRPr sz="1700" b="1"/>
            </a:lvl8pPr>
            <a:lvl9pPr marL="391882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8" cy="395128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9853" indent="0">
              <a:buNone/>
              <a:defRPr sz="2100" b="1"/>
            </a:lvl2pPr>
            <a:lvl3pPr marL="979706" indent="0">
              <a:buNone/>
              <a:defRPr sz="1900" b="1"/>
            </a:lvl3pPr>
            <a:lvl4pPr marL="1469560" indent="0">
              <a:buNone/>
              <a:defRPr sz="1700" b="1"/>
            </a:lvl4pPr>
            <a:lvl5pPr marL="1959413" indent="0">
              <a:buNone/>
              <a:defRPr sz="1700" b="1"/>
            </a:lvl5pPr>
            <a:lvl6pPr marL="2449266" indent="0">
              <a:buNone/>
              <a:defRPr sz="1700" b="1"/>
            </a:lvl6pPr>
            <a:lvl7pPr marL="2939119" indent="0">
              <a:buNone/>
              <a:defRPr sz="1700" b="1"/>
            </a:lvl7pPr>
            <a:lvl8pPr marL="3428973" indent="0">
              <a:buNone/>
              <a:defRPr sz="1700" b="1"/>
            </a:lvl8pPr>
            <a:lvl9pPr marL="391882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4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89853" indent="0">
              <a:buNone/>
              <a:defRPr sz="1300"/>
            </a:lvl2pPr>
            <a:lvl3pPr marL="979706" indent="0">
              <a:buNone/>
              <a:defRPr sz="1100"/>
            </a:lvl3pPr>
            <a:lvl4pPr marL="1469560" indent="0">
              <a:buNone/>
              <a:defRPr sz="1000"/>
            </a:lvl4pPr>
            <a:lvl5pPr marL="1959413" indent="0">
              <a:buNone/>
              <a:defRPr sz="1000"/>
            </a:lvl5pPr>
            <a:lvl6pPr marL="2449266" indent="0">
              <a:buNone/>
              <a:defRPr sz="1000"/>
            </a:lvl6pPr>
            <a:lvl7pPr marL="2939119" indent="0">
              <a:buNone/>
              <a:defRPr sz="1000"/>
            </a:lvl7pPr>
            <a:lvl8pPr marL="3428973" indent="0">
              <a:buNone/>
              <a:defRPr sz="1000"/>
            </a:lvl8pPr>
            <a:lvl9pPr marL="391882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89853" indent="0">
              <a:buNone/>
              <a:defRPr sz="3000"/>
            </a:lvl2pPr>
            <a:lvl3pPr marL="979706" indent="0">
              <a:buNone/>
              <a:defRPr sz="2600"/>
            </a:lvl3pPr>
            <a:lvl4pPr marL="1469560" indent="0">
              <a:buNone/>
              <a:defRPr sz="2100"/>
            </a:lvl4pPr>
            <a:lvl5pPr marL="1959413" indent="0">
              <a:buNone/>
              <a:defRPr sz="2100"/>
            </a:lvl5pPr>
            <a:lvl6pPr marL="2449266" indent="0">
              <a:buNone/>
              <a:defRPr sz="2100"/>
            </a:lvl6pPr>
            <a:lvl7pPr marL="2939119" indent="0">
              <a:buNone/>
              <a:defRPr sz="2100"/>
            </a:lvl7pPr>
            <a:lvl8pPr marL="3428973" indent="0">
              <a:buNone/>
              <a:defRPr sz="2100"/>
            </a:lvl8pPr>
            <a:lvl9pPr marL="3918826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89853" indent="0">
              <a:buNone/>
              <a:defRPr sz="1300"/>
            </a:lvl2pPr>
            <a:lvl3pPr marL="979706" indent="0">
              <a:buNone/>
              <a:defRPr sz="1100"/>
            </a:lvl3pPr>
            <a:lvl4pPr marL="1469560" indent="0">
              <a:buNone/>
              <a:defRPr sz="1000"/>
            </a:lvl4pPr>
            <a:lvl5pPr marL="1959413" indent="0">
              <a:buNone/>
              <a:defRPr sz="1000"/>
            </a:lvl5pPr>
            <a:lvl6pPr marL="2449266" indent="0">
              <a:buNone/>
              <a:defRPr sz="1000"/>
            </a:lvl6pPr>
            <a:lvl7pPr marL="2939119" indent="0">
              <a:buNone/>
              <a:defRPr sz="1000"/>
            </a:lvl7pPr>
            <a:lvl8pPr marL="3428973" indent="0">
              <a:buNone/>
              <a:defRPr sz="1000"/>
            </a:lvl8pPr>
            <a:lvl9pPr marL="391882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7971" tIns="48985" rIns="97971" bIns="489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7971" tIns="48985" rIns="97971" bIns="489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7971" tIns="48985" rIns="97971" bIns="489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7971" tIns="48985" rIns="97971" bIns="489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7971" tIns="48985" rIns="97971" bIns="489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79706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7390" indent="-367390" algn="l" defTabSz="97970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6011" indent="-306158" algn="l" defTabSz="979706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633" indent="-244927" algn="l" defTabSz="97970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486" indent="-244927" algn="l" defTabSz="97970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04340" indent="-244927" algn="l" defTabSz="979706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94193" indent="-244927" algn="l" defTabSz="97970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4046" indent="-244927" algn="l" defTabSz="97970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3899" indent="-244927" algn="l" defTabSz="97970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752" indent="-244927" algn="l" defTabSz="97970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79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9853" algn="l" defTabSz="979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9706" algn="l" defTabSz="979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9560" algn="l" defTabSz="979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9413" algn="l" defTabSz="979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9266" algn="l" defTabSz="979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9119" algn="l" defTabSz="979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3" algn="l" defTabSz="979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8826" algn="l" defTabSz="979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hyperlink" Target="http://www.sseu.ru/lib/elektronnyie-biblioteki-i-elektronnyie-bibliotechnyie-sistemyi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seu.ru/lib/elektronnyie-biblioteki-i-elektronnyie-bibliotechnyie-sistemyi/" TargetMode="External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1.wdp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hyperlink" Target="http://www.sseu.ru/lib/elektronnyie-biblioteki-i-elektronnyie-bibliotechnyie-sistemyi/" TargetMode="Externa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seu.ru/lib/elektronnyie-biblioteki-i-elektronnyie-bibliotechnyie-sistemyi/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hyperlink" Target="http://www.sseu.ru/lib/elektronnyie-biblioteki-i-elektronnyie-bibliotechnyie-sistemyi/" TargetMode="Externa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seu.ru/lib/elektronnyie-biblioteki-i-elektronnyie-bibliotechnyie-sistemyi/" TargetMode="External"/><Relationship Id="rId5" Type="http://schemas.openxmlformats.org/officeDocument/2006/relationships/image" Target="../media/image34.jpeg"/><Relationship Id="rId4" Type="http://schemas.openxmlformats.org/officeDocument/2006/relationships/hyperlink" Target="mailto:kadanceva2201@ya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sseu.ru/lib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eu.ru/lib/elektronnyiy-katalo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5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hyperlink" Target="http://www.sseu.ru/lib/elektronnyie-biblioteki-i-elektronnyie-bibliotechnyie-sistemyi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eu.ru/lib/elektronnyie-biblioteki-i-elektronnyie-bibliotechnyie-sistemyi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A1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ulyanovskcity.ru/images/news/081815_071811_76_English_dept_.jpg"/>
          <p:cNvPicPr>
            <a:picLocks noChangeAspect="1" noChangeArrowheads="1"/>
          </p:cNvPicPr>
          <p:nvPr/>
        </p:nvPicPr>
        <p:blipFill>
          <a:blip r:embed="rId3" cstate="email">
            <a:lum bright="-10000" contrast="-10000"/>
          </a:blip>
          <a:srcRect/>
          <a:stretch>
            <a:fillRect/>
          </a:stretch>
        </p:blipFill>
        <p:spPr bwMode="auto">
          <a:xfrm flipH="1">
            <a:off x="0" y="1011589"/>
            <a:ext cx="7863795" cy="5503469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68732" y="137206"/>
            <a:ext cx="8126617" cy="1347936"/>
          </a:xfrm>
          <a:prstGeom prst="rect">
            <a:avLst/>
          </a:prstGeom>
        </p:spPr>
        <p:txBody>
          <a:bodyPr wrap="square" lIns="69979" tIns="34990" rIns="69979" bIns="34990">
            <a:spAutoFit/>
          </a:bodyPr>
          <a:lstStyle/>
          <a:p>
            <a:pPr indent="4830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rgbClr val="FDB8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Информационно-выставочный проект «Твоя библиотека»</a:t>
            </a:r>
          </a:p>
          <a:p>
            <a:pPr indent="483050" algn="ctr" fontAlgn="base">
              <a:spcBef>
                <a:spcPct val="0"/>
              </a:spcBef>
              <a:spcAft>
                <a:spcPct val="0"/>
              </a:spcAft>
            </a:pPr>
            <a:endParaRPr lang="ru-RU" sz="1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83050" algn="ctr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0000"/>
              </a:solidFill>
            </a:endParaRPr>
          </a:p>
          <a:p>
            <a:pPr indent="483050" algn="r" fontAlgn="base">
              <a:spcBef>
                <a:spcPct val="0"/>
              </a:spcBef>
              <a:spcAft>
                <a:spcPct val="0"/>
              </a:spcAft>
            </a:pPr>
            <a:endParaRPr lang="ru-RU" sz="21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6" descr="http://lib.web2.sseu.ru/sites/all/themes/sseu/img/scince_lib_main_big.png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 r="7630" b="9781"/>
          <a:stretch>
            <a:fillRect/>
          </a:stretch>
        </p:blipFill>
        <p:spPr bwMode="auto">
          <a:xfrm flipH="1">
            <a:off x="200087" y="137206"/>
            <a:ext cx="1543028" cy="1491594"/>
          </a:xfrm>
          <a:prstGeom prst="rect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000101" y="4326885"/>
            <a:ext cx="2995248" cy="393829"/>
          </a:xfrm>
          <a:prstGeom prst="rect">
            <a:avLst/>
          </a:prstGeom>
        </p:spPr>
        <p:txBody>
          <a:bodyPr wrap="none" lIns="69979" tIns="34990" rIns="69979" bIns="34990">
            <a:spAutoFit/>
          </a:bodyPr>
          <a:lstStyle/>
          <a:p>
            <a:pPr algn="r"/>
            <a:r>
              <a:rPr lang="ru-RU" sz="2100" b="1" dirty="0" smtClean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Виртуальная выставка</a:t>
            </a:r>
            <a:endParaRPr lang="ru-RU" sz="2100" dirty="0" smtClean="0">
              <a:solidFill>
                <a:srgbClr val="FDB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6103" y="1628801"/>
            <a:ext cx="5966377" cy="1594157"/>
          </a:xfrm>
          <a:prstGeom prst="rect">
            <a:avLst/>
          </a:prstGeom>
        </p:spPr>
        <p:txBody>
          <a:bodyPr wrap="square" lIns="69979" tIns="34990" rIns="69979" bIns="34990">
            <a:spAutoFit/>
          </a:bodyPr>
          <a:lstStyle/>
          <a:p>
            <a:pPr algn="r"/>
            <a:r>
              <a:rPr lang="ru-RU" sz="9900" b="1" spc="38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Твоя ЭБС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11325"/>
            <a:ext cx="7221895" cy="624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69979" tIns="34990" rIns="69979" bIns="34990">
            <a:spAutoFit/>
          </a:bodyPr>
          <a:lstStyle/>
          <a:p>
            <a:pPr indent="4830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FDB8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Информационно-выставочный проект «Твоя библиотека»</a:t>
            </a:r>
          </a:p>
          <a:p>
            <a:pPr indent="4830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Виртуальная выставка </a:t>
            </a:r>
            <a:r>
              <a:rPr lang="ru-RU" sz="1800" b="1" dirty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«Твоя ЭБС»</a:t>
            </a:r>
            <a:endParaRPr lang="ru-RU" sz="1800" b="1" dirty="0">
              <a:solidFill>
                <a:srgbClr val="A9C408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229053"/>
            <a:ext cx="720662" cy="60693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4" name="Picture 3" descr="https://im1-tub-ru.yandex.net/i?id=6d9526073db280625ad5b7a1d762034e&amp;n=33&amp;h=17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1680" y="5266968"/>
            <a:ext cx="720662" cy="8808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9741" y="1340768"/>
            <a:ext cx="8350561" cy="2132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69979" tIns="34990" rIns="69979" bIns="34990">
            <a:spAutoFit/>
          </a:bodyPr>
          <a:lstStyle/>
          <a:p>
            <a:pPr algn="just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ЭБС </a:t>
            </a:r>
            <a:r>
              <a:rPr lang="ru-RU" sz="2000" b="1" dirty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b="1" dirty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BOOK.ru</a:t>
            </a:r>
            <a:r>
              <a:rPr lang="ru-RU" sz="2000" b="1" dirty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предоставляет  нашей библиотеке  базу учебников  </a:t>
            </a:r>
            <a:r>
              <a:rPr lang="ru-RU" sz="2000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издательства «</a:t>
            </a:r>
            <a:r>
              <a:rPr lang="ru-RU" sz="2000" dirty="0" err="1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Кнорус</a:t>
            </a:r>
            <a:r>
              <a:rPr lang="ru-RU" sz="2000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», которые могут быть </a:t>
            </a:r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использованы в качестве  основной  и дополнительной  литературы при изучении вариативных дисциплин, а также для подготовки   курсовых,  рефератов, докладов и т.д.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ЭБС </a:t>
            </a:r>
            <a:r>
              <a:rPr lang="ru-RU" sz="2000" b="1" dirty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b="1" dirty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BOOK.ru</a:t>
            </a:r>
            <a:r>
              <a:rPr lang="ru-RU" sz="2000" b="1" dirty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предоставляет   доступ к  учебникам </a:t>
            </a:r>
            <a:r>
              <a:rPr lang="ru-RU" sz="2000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для СПО</a:t>
            </a:r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Переход  в</a:t>
            </a:r>
            <a:r>
              <a:rPr lang="ru-RU" sz="2000" b="1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ЭБС «</a:t>
            </a:r>
            <a:r>
              <a:rPr lang="en-US" sz="20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BOOK.ru</a:t>
            </a:r>
            <a:r>
              <a:rPr lang="ru-RU" sz="20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осуществляется со  страницы </a:t>
            </a:r>
            <a:r>
              <a:rPr lang="en-US" sz="14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sz="1400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://www.sseu.ru/lib/elektronnyie-biblioteki-i-elektronnyie-bibliotechnyie-sistemyi</a:t>
            </a:r>
            <a:r>
              <a:rPr lang="en-US" sz="14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ru-RU" sz="2000" dirty="0">
              <a:solidFill>
                <a:srgbClr val="FDAA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book.ru/images/logo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9543900">
            <a:off x="394166" y="4372746"/>
            <a:ext cx="2164690" cy="79411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48879" y="3940832"/>
            <a:ext cx="6264696" cy="258532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!!!!!!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b="1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ЭБС «</a:t>
            </a:r>
            <a:r>
              <a:rPr lang="en-US" sz="18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BOOK.ru</a:t>
            </a:r>
            <a:r>
              <a:rPr lang="ru-RU" sz="18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18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пользователь самостоятельно   формирует  доступную базу  учебников,  осуществляя следующие  шаги: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при работе в ЭБС с любого компьютера  вводится индивидуальный  логин  и пароль;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через функцию «Поиск» по  названию или части названия книги формируется  база;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из формированной  базы  функцией «отобразить доступные»  выбираются книги, доступные студентам СГЭУ. </a:t>
            </a:r>
            <a:endParaRPr lang="ru-RU" sz="1800" dirty="0">
              <a:solidFill>
                <a:srgbClr val="FDAA0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68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8811" y="309238"/>
            <a:ext cx="7252235" cy="624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69979" tIns="34990" rIns="69979" bIns="34990">
            <a:spAutoFit/>
          </a:bodyPr>
          <a:lstStyle/>
          <a:p>
            <a:pPr indent="4830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FDB8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Информационно-выставочный проект «Твоя библиотека»</a:t>
            </a:r>
          </a:p>
          <a:p>
            <a:pPr indent="4830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Виртуальная выставка </a:t>
            </a:r>
            <a:r>
              <a:rPr lang="ru-RU" sz="1800" b="1" dirty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«Твоя ЭБС»</a:t>
            </a:r>
            <a:endParaRPr lang="ru-RU" sz="1800" b="1" dirty="0">
              <a:solidFill>
                <a:srgbClr val="A9C408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8812" y="309238"/>
            <a:ext cx="617212" cy="62466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3" name="Picture 3" descr="https://im1-tub-ru.yandex.net/i?id=6d9526073db280625ad5b7a1d762034e&amp;n=33&amp;h=17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20384" y="966574"/>
            <a:ext cx="720662" cy="8808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33452" y="1863262"/>
            <a:ext cx="6094646" cy="2840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69979" tIns="34990" rIns="69979" bIns="3499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A9C4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ЭБС </a:t>
            </a:r>
            <a:r>
              <a:rPr lang="ru-RU" sz="2000" b="1" dirty="0">
                <a:solidFill>
                  <a:srgbClr val="A9C4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«Лань» </a:t>
            </a:r>
            <a:r>
              <a:rPr lang="ru-RU" sz="2000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доступ к   полным текстам репринтных изданий уникальных   книг по истории, праву, филологии  и философии</a:t>
            </a:r>
            <a:r>
              <a:rPr lang="ru-RU" sz="2000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копии</a:t>
            </a:r>
            <a:r>
              <a:rPr lang="ru-RU" sz="2000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произведений Вольтера, Гегеля, Ницше, книги серии «Памятники экономической мысли», труды известных правоведов конца ХIХ и начала </a:t>
            </a:r>
            <a:r>
              <a:rPr lang="ru-RU" sz="2000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ХХ </a:t>
            </a:r>
            <a:r>
              <a:rPr lang="ru-RU" sz="2000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  предназначены  </a:t>
            </a:r>
            <a:r>
              <a:rPr lang="ru-RU" sz="2000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глубокого</a:t>
            </a:r>
            <a:r>
              <a:rPr lang="ru-RU" sz="2000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ru-RU" sz="2000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философии, истории государства и права,  экономической истории и других дисциплин.</a:t>
            </a:r>
          </a:p>
        </p:txBody>
      </p:sp>
      <p:pic>
        <p:nvPicPr>
          <p:cNvPr id="2050" name="Picture 2" descr="http://www.sseu.ru/wp-content/uploads/2012/11/30.09-e138053680834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5134" y="1988840"/>
            <a:ext cx="1696626" cy="172819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wallstcheatsheet.com/wp-content/uploads/2012/03/bigstock_E-book_reader_Books_and_table_3066096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4" y="4185084"/>
            <a:ext cx="1696626" cy="1800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763044" y="5085184"/>
            <a:ext cx="6078002" cy="1046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Переход  в</a:t>
            </a:r>
            <a:r>
              <a:rPr lang="ru-RU" sz="2000" b="1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ЭБС «Лань» </a:t>
            </a:r>
            <a:r>
              <a:rPr lang="ru-RU" sz="2000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осуществляется со  страницы </a:t>
            </a:r>
            <a:r>
              <a:rPr lang="en-US" sz="1400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http://www.sseu.ru/lib/elektronnyie-biblioteki-i-elektronnyie-bibliotechnyie-sistemyi</a:t>
            </a:r>
            <a:r>
              <a:rPr lang="en-US" sz="14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/</a:t>
            </a:r>
            <a:endParaRPr lang="ru-RU" altLang="ru-RU" sz="1400" b="1" dirty="0">
              <a:solidFill>
                <a:srgbClr val="FDAA03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54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8812" y="367311"/>
            <a:ext cx="617212" cy="60693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88812" y="349584"/>
            <a:ext cx="7303668" cy="624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69979" tIns="34990" rIns="69979" bIns="34990">
            <a:spAutoFit/>
          </a:bodyPr>
          <a:lstStyle/>
          <a:p>
            <a:pPr indent="4830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FDB8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Информационно-выставочный проект «Твоя библиотека»</a:t>
            </a:r>
          </a:p>
          <a:p>
            <a:pPr indent="4830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Виртуальная выставка </a:t>
            </a:r>
            <a:r>
              <a:rPr lang="ru-RU" sz="1800" b="1" dirty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«Твоя ЭБС»</a:t>
            </a:r>
            <a:endParaRPr lang="ru-RU" sz="1800" b="1" dirty="0">
              <a:solidFill>
                <a:srgbClr val="A9C408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024" y="1482166"/>
            <a:ext cx="6686456" cy="2225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69979" tIns="34990" rIns="69979" bIns="3499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Научная электронная  библиотека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«eLIBRARY.RU» </a:t>
            </a:r>
            <a:r>
              <a:rPr lang="ru-RU" sz="2000" dirty="0">
                <a:solidFill>
                  <a:srgbClr val="A9C4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rgbClr val="A9C4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A9C4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крупнейший российский информационный портал в области науки, содержащий рефераты и полные тексты из более 3200 российских научно-технических журналов и  материалов конференций. Около 2000 журналов находятся в открытом доступе. </a:t>
            </a:r>
            <a:endParaRPr lang="ru-RU" sz="2000" dirty="0" smtClean="0">
              <a:solidFill>
                <a:srgbClr val="A9C4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A9C4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СГЭУ </a:t>
            </a:r>
            <a:r>
              <a:rPr lang="ru-RU" sz="2000" dirty="0">
                <a:solidFill>
                  <a:srgbClr val="A9C4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предоставлено по подписке 75 журналов.</a:t>
            </a:r>
          </a:p>
        </p:txBody>
      </p:sp>
      <p:pic>
        <p:nvPicPr>
          <p:cNvPr id="3" name="Picture 3" descr="https://im1-tub-ru.yandex.net/i?id=6d9526073db280625ad5b7a1d762034e&amp;n=33&amp;h=17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65542" y="3889682"/>
            <a:ext cx="720662" cy="9967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4264" y="4034101"/>
            <a:ext cx="741682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Переход</a:t>
            </a:r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НЭБ </a:t>
            </a:r>
            <a:r>
              <a:rPr lang="ru-RU" sz="20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«eLIBRARY.RU»</a:t>
            </a:r>
            <a:r>
              <a:rPr lang="ru-RU" sz="2000" b="1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осуществляется </a:t>
            </a:r>
            <a:r>
              <a:rPr lang="ru-RU" sz="2000" dirty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со  страницы</a:t>
            </a:r>
            <a:r>
              <a:rPr lang="ru-RU" sz="2000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http://www.sseu.ru/lib/elektronnyie-biblioteki-i-elektronnyie-bibliotechnyie-sistemyi/</a:t>
            </a:r>
            <a:endParaRPr lang="ru-RU" altLang="ru-RU" sz="1400" b="1" dirty="0">
              <a:solidFill>
                <a:srgbClr val="FDAA03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sseu.ru/wp-content/uploads/2012/12/bibl_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2740">
            <a:off x="487446" y="2916401"/>
            <a:ext cx="1590675" cy="26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9592" y="4886407"/>
            <a:ext cx="7488832" cy="175432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Доступ к полным  текстам ресурсов   НЭБ «eLIBRARY.RU», находящихся в открытом доступе, осуществляется в любой </a:t>
            </a:r>
          </a:p>
          <a:p>
            <a:pPr algn="ctr"/>
            <a:r>
              <a:rPr lang="ru-RU" sz="1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интернет-точке  после регистрации.</a:t>
            </a:r>
          </a:p>
          <a:p>
            <a:pPr algn="ctr"/>
            <a:r>
              <a:rPr lang="ru-RU" sz="1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Доступ </a:t>
            </a:r>
            <a:r>
              <a:rPr lang="ru-RU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полным  </a:t>
            </a:r>
            <a:r>
              <a:rPr lang="ru-RU" sz="1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текстам журналов, предоставленных СГЭУ по подписке,  возможен только с компьютеров  университета</a:t>
            </a:r>
          </a:p>
          <a:p>
            <a:pPr algn="ctr"/>
            <a:r>
              <a:rPr lang="ru-RU" sz="1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после регистрации.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9942025">
            <a:off x="89765" y="1780740"/>
            <a:ext cx="2563757" cy="55399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Для написания  курсовых, подготовки  докладов и рефератов</a:t>
            </a:r>
            <a:endParaRPr lang="ru-RU" sz="12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6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im1-tub-ru.yandex.net/i?id=6d9526073db280625ad5b7a1d762034e&amp;n=33&amp;h=17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25763" y="937195"/>
            <a:ext cx="720662" cy="88080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0246" y="240076"/>
            <a:ext cx="7223982" cy="624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69979" tIns="34990" rIns="69979" bIns="34990">
            <a:spAutoFit/>
          </a:bodyPr>
          <a:lstStyle/>
          <a:p>
            <a:pPr indent="4830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FDB8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Информационно-выставочный проект «Твоя библиотека»</a:t>
            </a:r>
          </a:p>
          <a:p>
            <a:pPr indent="4830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Виртуальная выставка </a:t>
            </a:r>
            <a:r>
              <a:rPr lang="ru-RU" sz="1800" b="1" dirty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«Твоя ЭБС»</a:t>
            </a:r>
            <a:endParaRPr lang="ru-RU" sz="1800" b="1" dirty="0">
              <a:solidFill>
                <a:srgbClr val="A9C408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40246" y="240076"/>
            <a:ext cx="617212" cy="62466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3588" y="1818004"/>
            <a:ext cx="6606770" cy="13017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69979" tIns="34990" rIns="69979" bIns="3499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A9C4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ЭБ  Издательского </a:t>
            </a:r>
            <a:r>
              <a:rPr lang="ru-RU" sz="2000" b="1" dirty="0">
                <a:solidFill>
                  <a:srgbClr val="A9C4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dirty="0" smtClean="0">
                <a:solidFill>
                  <a:srgbClr val="A9C4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ома «Гребенников</a:t>
            </a:r>
            <a:r>
              <a:rPr lang="ru-RU" sz="2000" b="1" dirty="0">
                <a:solidFill>
                  <a:srgbClr val="A9C4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статьи  российских и зарубежных </a:t>
            </a:r>
            <a:r>
              <a:rPr lang="ru-RU" sz="2000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авторов, а  также  классические  книги </a:t>
            </a:r>
            <a:r>
              <a:rPr lang="ru-RU" sz="2000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маркетингу, продажам, рекламе, менеджменту, логистике, финансам и управлению персоналом</a:t>
            </a:r>
            <a:r>
              <a:rPr lang="ru-RU" sz="2000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 descr="http://www.sseu.ru/wp-content/uploads/2012/12/bibl_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0710">
            <a:off x="176862" y="3031706"/>
            <a:ext cx="2120559" cy="427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32040" y="3754983"/>
            <a:ext cx="376838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DAA03"/>
                </a:solidFill>
              </a:rPr>
              <a:t>     </a:t>
            </a:r>
            <a:r>
              <a:rPr lang="ru-RU" sz="2000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</a:t>
            </a:r>
          </a:p>
          <a:p>
            <a:pPr algn="ctr"/>
            <a:r>
              <a:rPr lang="ru-RU" sz="2000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ЭБ  </a:t>
            </a:r>
            <a:r>
              <a:rPr lang="ru-RU" sz="2000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Издательского Дома «Гребенников</a:t>
            </a:r>
            <a:r>
              <a:rPr lang="ru-RU" sz="2000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возможен только с   компьютеров университета</a:t>
            </a:r>
          </a:p>
          <a:p>
            <a:pPr algn="ctr"/>
            <a:r>
              <a:rPr lang="ru-RU" sz="2000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 страницы </a:t>
            </a:r>
            <a:r>
              <a:rPr lang="en-US" sz="1400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http://www.sseu.ru/lib/elektronnyie-biblioteki-i-elektronnyie-bibliotechnyie-sistemyi/</a:t>
            </a:r>
            <a:endParaRPr lang="ru-RU" sz="1400" dirty="0"/>
          </a:p>
          <a:p>
            <a:pPr algn="ctr"/>
            <a:r>
              <a:rPr lang="ru-RU" sz="2000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не   требуется.</a:t>
            </a:r>
            <a:endParaRPr lang="ru-RU" sz="2000" dirty="0">
              <a:solidFill>
                <a:srgbClr val="FDAA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9554548">
            <a:off x="18494" y="1801161"/>
            <a:ext cx="2718048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Для написания  курсовых, подготовки  докладов и рефератов</a:t>
            </a:r>
            <a:endParaRPr lang="ru-RU" sz="1200" dirty="0"/>
          </a:p>
        </p:txBody>
      </p:sp>
      <p:pic>
        <p:nvPicPr>
          <p:cNvPr id="9" name="Рисунок 8" descr="http://www.aspirescotland.co.uk/images/projects/large-views/website-large-13.jpg"/>
          <p:cNvPicPr/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095" y="3754983"/>
            <a:ext cx="3316420" cy="2369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241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8812" y="310377"/>
            <a:ext cx="7355103" cy="624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69979" tIns="34990" rIns="69979" bIns="34990">
            <a:spAutoFit/>
          </a:bodyPr>
          <a:lstStyle/>
          <a:p>
            <a:pPr indent="4830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FDB8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Информационно-выставочный проект «Твоя библиотека»</a:t>
            </a:r>
          </a:p>
          <a:p>
            <a:pPr indent="4830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Виртуальная выставка </a:t>
            </a:r>
            <a:r>
              <a:rPr lang="ru-RU" sz="1800" b="1" dirty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«Твоя ЭБС»</a:t>
            </a:r>
            <a:endParaRPr lang="ru-RU" sz="1800" b="1" dirty="0">
              <a:solidFill>
                <a:srgbClr val="A9C408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8812" y="309238"/>
            <a:ext cx="678932" cy="6258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3" name="Picture 3" descr="https://im1-tub-ru.yandex.net/i?id=6d9526073db280625ad5b7a1d762034e&amp;n=33&amp;h=17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27802" y="1163971"/>
            <a:ext cx="720662" cy="880809"/>
          </a:xfrm>
          <a:prstGeom prst="rect">
            <a:avLst/>
          </a:prstGeom>
          <a:noFill/>
        </p:spPr>
      </p:pic>
      <p:pic>
        <p:nvPicPr>
          <p:cNvPr id="7170" name="Picture 2" descr="http://www.sseu.ru/wp-content/uploads/2012/12/bibl_2-e138364895548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1" y="2874758"/>
            <a:ext cx="1789913" cy="1499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48260" y="2044780"/>
            <a:ext cx="6604163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ЭБ журнала</a:t>
            </a:r>
            <a:r>
              <a:rPr lang="ru-RU" sz="20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«Вопросы истории</a:t>
            </a:r>
            <a:r>
              <a:rPr lang="ru-RU" sz="2000" b="1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A9C4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rgbClr val="A9C4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истории» </a:t>
            </a:r>
            <a:r>
              <a:rPr lang="ru-RU" sz="2000" dirty="0" smtClean="0">
                <a:solidFill>
                  <a:srgbClr val="A9C4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старейший </a:t>
            </a:r>
            <a:r>
              <a:rPr lang="ru-RU" sz="2000" dirty="0">
                <a:solidFill>
                  <a:srgbClr val="A9C4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исторический журнал. Он издается с 1926 </a:t>
            </a:r>
            <a:r>
              <a:rPr lang="ru-RU" sz="2000" dirty="0" smtClean="0">
                <a:solidFill>
                  <a:srgbClr val="A9C4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000" dirty="0">
                <a:solidFill>
                  <a:srgbClr val="A9C4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solidFill>
                  <a:srgbClr val="A9C4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пользуется </a:t>
            </a:r>
            <a:r>
              <a:rPr lang="ru-RU" sz="2000" dirty="0">
                <a:solidFill>
                  <a:srgbClr val="A9C4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высоким научным авторитетом благодаря глубокому и объективному освещению актуальных проблем российской и мировой истории.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0984" y="4422315"/>
            <a:ext cx="511511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FDAA03"/>
                </a:solidFill>
              </a:rPr>
              <a:t> </a:t>
            </a:r>
            <a:r>
              <a:rPr lang="ru-RU" sz="1800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</a:t>
            </a:r>
            <a:r>
              <a:rPr lang="ru-RU" sz="1800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ЭБ  </a:t>
            </a:r>
            <a:r>
              <a:rPr lang="ru-RU" sz="1800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журнала </a:t>
            </a:r>
          </a:p>
          <a:p>
            <a:pPr algn="ctr"/>
            <a:r>
              <a:rPr lang="ru-RU" sz="1800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«Вопросы истории»</a:t>
            </a:r>
          </a:p>
          <a:p>
            <a:pPr algn="ctr"/>
            <a:r>
              <a:rPr lang="ru-RU" sz="1800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возможен </a:t>
            </a:r>
            <a:r>
              <a:rPr lang="ru-RU" sz="1800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   компьютеров университета</a:t>
            </a:r>
          </a:p>
          <a:p>
            <a:pPr algn="ctr"/>
            <a:r>
              <a:rPr lang="ru-RU" sz="1800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 страницы </a:t>
            </a:r>
            <a:r>
              <a:rPr lang="en-US" sz="1200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http://www.sseu.ru/lib/elektronnyie-biblioteki-i-elektronnyie-bibliotechnyie-sistemyi/</a:t>
            </a:r>
            <a:endParaRPr lang="ru-RU" sz="1200" dirty="0"/>
          </a:p>
          <a:p>
            <a:pPr algn="ctr"/>
            <a:r>
              <a:rPr lang="ru-RU" sz="1800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не   требуется.</a:t>
            </a:r>
            <a:endParaRPr lang="ru-RU" dirty="0"/>
          </a:p>
        </p:txBody>
      </p:sp>
      <p:pic>
        <p:nvPicPr>
          <p:cNvPr id="7172" name="Picture 4" descr="http://www.cuinsight.com/wp-content/uploads/_post_image/27791-4b71db0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3905038"/>
            <a:ext cx="3507819" cy="2696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9960634">
            <a:off x="300343" y="1688628"/>
            <a:ext cx="2269418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тех, кто глубокого изучает исторические науки 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86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248" y="2708920"/>
            <a:ext cx="4402775" cy="7631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69979" tIns="34990" rIns="69979" bIns="34990">
            <a:spAutoFit/>
          </a:bodyPr>
          <a:lstStyle/>
          <a:p>
            <a:pPr indent="4830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FDB8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Информационно-выставочный проект </a:t>
            </a:r>
            <a:endParaRPr lang="ru-RU" sz="1500" b="1" dirty="0" smtClean="0">
              <a:solidFill>
                <a:srgbClr val="FDB82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830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FDB8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500" b="1" dirty="0">
                <a:solidFill>
                  <a:srgbClr val="FDB8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Твоя библиотека»</a:t>
            </a:r>
          </a:p>
          <a:p>
            <a:pPr indent="4830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Виртуальная выставка </a:t>
            </a:r>
            <a:r>
              <a:rPr lang="ru-RU" sz="1500" b="1" dirty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«Твоя ЭБС»</a:t>
            </a:r>
            <a:endParaRPr lang="ru-RU" sz="1500" b="1" dirty="0">
              <a:solidFill>
                <a:srgbClr val="A9C408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248" y="2734072"/>
            <a:ext cx="771515" cy="76316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Поиск Bigstock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48" y="3432452"/>
            <a:ext cx="4284403" cy="3384376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04753" y="3472081"/>
            <a:ext cx="6506439" cy="74777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69979" tIns="34990" rIns="69979" bIns="34990">
            <a:spAutoFit/>
          </a:bodyPr>
          <a:lstStyle/>
          <a:p>
            <a:r>
              <a:rPr lang="ru-RU" altLang="ru-RU" sz="11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Выставка </a:t>
            </a:r>
            <a:r>
              <a:rPr lang="ru-RU" altLang="ru-RU" sz="11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подготовлена </a:t>
            </a:r>
            <a:r>
              <a:rPr lang="ru-RU" altLang="ru-RU" sz="11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главным библиотекарем </a:t>
            </a:r>
            <a:r>
              <a:rPr lang="ru-RU" altLang="ru-RU" sz="1100" dirty="0" err="1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Амелькиной</a:t>
            </a:r>
            <a:r>
              <a:rPr lang="ru-RU" altLang="ru-RU" sz="11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Мариной  Валентиновной.</a:t>
            </a:r>
          </a:p>
          <a:p>
            <a:r>
              <a:rPr lang="ru-RU" altLang="ru-RU" sz="11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Контакты:  телефон 320, </a:t>
            </a:r>
          </a:p>
          <a:p>
            <a:r>
              <a:rPr lang="ru-RU" altLang="ru-RU" sz="11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Руководитель </a:t>
            </a:r>
            <a:r>
              <a:rPr lang="ru-RU" altLang="ru-RU" sz="11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информационно-выставочной деятельности:</a:t>
            </a:r>
            <a:r>
              <a:rPr lang="ru-RU" altLang="ru-RU" sz="11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endParaRPr lang="ru-RU" altLang="ru-RU" sz="1100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r>
              <a:rPr lang="ru-RU" altLang="ru-RU" sz="1100" dirty="0" err="1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Каданцева</a:t>
            </a:r>
            <a:r>
              <a:rPr lang="ru-RU" altLang="ru-RU" sz="11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</a:t>
            </a:r>
            <a:r>
              <a:rPr lang="ru-RU" altLang="ru-RU" sz="11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Ольга </a:t>
            </a:r>
            <a:r>
              <a:rPr lang="ru-RU" altLang="ru-RU" sz="11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Петровна.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телефон 202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kadanceva2201@ya.ru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 descr="http://www.ulyanovskcity.ru/images/news/081815_071811_76_English_dept_.jpg"/>
          <p:cNvPicPr>
            <a:picLocks noChangeAspect="1" noChangeArrowheads="1"/>
          </p:cNvPicPr>
          <p:nvPr/>
        </p:nvPicPr>
        <p:blipFill>
          <a:blip r:embed="rId5" cstate="email">
            <a:lum bright="-10000" contrast="-10000"/>
          </a:blip>
          <a:srcRect/>
          <a:stretch>
            <a:fillRect/>
          </a:stretch>
        </p:blipFill>
        <p:spPr bwMode="auto">
          <a:xfrm flipH="1">
            <a:off x="7885375" y="3452792"/>
            <a:ext cx="925817" cy="76706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78248" y="548680"/>
            <a:ext cx="8332944" cy="123110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первокурсники! Научная библиотека СГЭУ  со страницы 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http://www.sseu.ru/lib/elektronnyie-biblioteki-i-elektronnyie-bibliotechnyie-sistemyi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организует  доступ к 14 электронным библиотечным системам и  </a:t>
            </a:r>
            <a:r>
              <a:rPr lang="ru-RU" sz="200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библиотекам.</a:t>
            </a:r>
            <a:endParaRPr lang="ru-RU" sz="2000" dirty="0">
              <a:solidFill>
                <a:srgbClr val="FDAA0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89264" y="5124640"/>
            <a:ext cx="3807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800" dirty="0">
                <a:solidFill>
                  <a:srgbClr val="FDAA03"/>
                </a:solidFill>
                <a:latin typeface="Calibri" pitchFamily="34" charset="0"/>
              </a:rPr>
              <a:t>Электронный адрес библиотеки: </a:t>
            </a:r>
            <a:r>
              <a:rPr lang="en-US" altLang="ru-RU" sz="1800" dirty="0">
                <a:solidFill>
                  <a:srgbClr val="FDAA03"/>
                </a:solidFill>
                <a:latin typeface="Calibri" pitchFamily="34" charset="0"/>
              </a:rPr>
              <a:t>http</a:t>
            </a:r>
            <a:r>
              <a:rPr lang="ru-RU" altLang="ru-RU" sz="1800" dirty="0">
                <a:solidFill>
                  <a:srgbClr val="FDAA03"/>
                </a:solidFill>
                <a:latin typeface="Calibri" pitchFamily="34" charset="0"/>
              </a:rPr>
              <a:t>:</a:t>
            </a:r>
            <a:r>
              <a:rPr lang="en-US" altLang="ru-RU" sz="1800" dirty="0">
                <a:solidFill>
                  <a:srgbClr val="FDAA03"/>
                </a:solidFill>
                <a:latin typeface="Calibri" pitchFamily="34" charset="0"/>
              </a:rPr>
              <a:t>//www.sseu.ru/lib</a:t>
            </a:r>
            <a:r>
              <a:rPr lang="ru-RU" altLang="ru-RU" sz="1800" dirty="0">
                <a:solidFill>
                  <a:srgbClr val="FDAA03"/>
                </a:solidFill>
                <a:latin typeface="Calibri" pitchFamily="34" charset="0"/>
              </a:rPr>
              <a:t>/</a:t>
            </a:r>
            <a:endParaRPr lang="ru-RU" dirty="0">
              <a:solidFill>
                <a:srgbClr val="FDAA0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48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иск Bigstock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1516" y="2420888"/>
            <a:ext cx="5072484" cy="385566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34509" y="228254"/>
            <a:ext cx="7516104" cy="624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69979" tIns="34990" rIns="69979" bIns="34990">
            <a:spAutoFit/>
          </a:bodyPr>
          <a:lstStyle/>
          <a:p>
            <a:pPr indent="4830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FDB8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Информационно-выставочный проект «Твоя библиотека»</a:t>
            </a:r>
          </a:p>
          <a:p>
            <a:pPr indent="4830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Виртуальная выставка «Твоя ЭБС»</a:t>
            </a:r>
            <a:endParaRPr lang="ru-RU" sz="1800" b="1" dirty="0" smtClean="0">
              <a:solidFill>
                <a:srgbClr val="A9C408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AutoShape 5" descr="https://im0-tub-ru.yandex.net/i?id=f41b3ea0ff069c465851b96b04e1f28d&amp;n=33&amp;h=170"/>
          <p:cNvSpPr>
            <a:spLocks noChangeAspect="1" noChangeArrowheads="1"/>
          </p:cNvSpPr>
          <p:nvPr/>
        </p:nvSpPr>
        <p:spPr bwMode="auto">
          <a:xfrm>
            <a:off x="111125" y="-103188"/>
            <a:ext cx="217715" cy="217715"/>
          </a:xfrm>
          <a:prstGeom prst="rect">
            <a:avLst/>
          </a:prstGeom>
          <a:noFill/>
        </p:spPr>
        <p:txBody>
          <a:bodyPr vert="horz" wrap="square" lIns="69979" tIns="34990" rIns="69979" bIns="349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3" name="AutoShape 7" descr="https://im0-tub-ru.yandex.net/i?id=f41b3ea0ff069c465851b96b04e1f28d&amp;n=33&amp;h=170"/>
          <p:cNvSpPr>
            <a:spLocks noChangeAspect="1" noChangeArrowheads="1"/>
          </p:cNvSpPr>
          <p:nvPr/>
        </p:nvSpPr>
        <p:spPr bwMode="auto">
          <a:xfrm>
            <a:off x="111125" y="-103188"/>
            <a:ext cx="217715" cy="217715"/>
          </a:xfrm>
          <a:prstGeom prst="rect">
            <a:avLst/>
          </a:prstGeom>
          <a:noFill/>
        </p:spPr>
        <p:txBody>
          <a:bodyPr vert="horz" wrap="square" lIns="69979" tIns="34990" rIns="69979" bIns="349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34509" y="228253"/>
            <a:ext cx="726983" cy="61721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51761" y="1127571"/>
            <a:ext cx="4572000" cy="9694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получил образование в библиотеке.  Совершенно бесплатно.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 </a:t>
            </a:r>
            <a:r>
              <a:rPr lang="ru-RU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Бредбери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5503" y="1772816"/>
            <a:ext cx="3991978" cy="347787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A9C408"/>
                </a:solidFill>
              </a:rPr>
              <a:t>Виртуальная выставка </a:t>
            </a:r>
            <a:r>
              <a:rPr lang="en-US" sz="2200" b="1" dirty="0" smtClean="0">
                <a:solidFill>
                  <a:srgbClr val="A9C408"/>
                </a:solidFill>
              </a:rPr>
              <a:t>              </a:t>
            </a:r>
            <a:r>
              <a:rPr lang="ru-RU" sz="2200" b="1" dirty="0" smtClean="0">
                <a:solidFill>
                  <a:srgbClr val="A9C408"/>
                </a:solidFill>
              </a:rPr>
              <a:t>«</a:t>
            </a:r>
            <a:r>
              <a:rPr lang="ru-RU" sz="2200" b="1" dirty="0">
                <a:solidFill>
                  <a:srgbClr val="A9C408"/>
                </a:solidFill>
              </a:rPr>
              <a:t>Твоя ЭБС» </a:t>
            </a:r>
            <a:r>
              <a:rPr lang="en-US" sz="2200" b="1" dirty="0" smtClean="0">
                <a:solidFill>
                  <a:srgbClr val="A9C408"/>
                </a:solidFill>
              </a:rPr>
              <a:t> </a:t>
            </a:r>
            <a:r>
              <a:rPr lang="ru-RU" sz="2200" b="1" dirty="0" smtClean="0">
                <a:solidFill>
                  <a:srgbClr val="A9C408"/>
                </a:solidFill>
              </a:rPr>
              <a:t>              </a:t>
            </a:r>
            <a:r>
              <a:rPr lang="ru-RU" sz="2200" dirty="0" smtClean="0">
                <a:solidFill>
                  <a:srgbClr val="FDAA03"/>
                </a:solidFill>
              </a:rPr>
              <a:t>подготовлена  для первокурсников      и </a:t>
            </a:r>
            <a:r>
              <a:rPr lang="en-US" sz="2200" dirty="0" smtClean="0">
                <a:solidFill>
                  <a:srgbClr val="FDAA03"/>
                </a:solidFill>
              </a:rPr>
              <a:t> </a:t>
            </a:r>
            <a:r>
              <a:rPr lang="ru-RU" sz="2200" dirty="0" smtClean="0">
                <a:solidFill>
                  <a:srgbClr val="FDAA03"/>
                </a:solidFill>
              </a:rPr>
              <a:t>знакомит с  </a:t>
            </a:r>
            <a:r>
              <a:rPr lang="ru-RU" sz="2200" dirty="0">
                <a:solidFill>
                  <a:srgbClr val="FDAA03"/>
                </a:solidFill>
              </a:rPr>
              <a:t>особенностями   содержания, регистрации </a:t>
            </a:r>
            <a:r>
              <a:rPr lang="en-US" sz="2200" dirty="0" smtClean="0">
                <a:solidFill>
                  <a:srgbClr val="FDAA03"/>
                </a:solidFill>
              </a:rPr>
              <a:t> </a:t>
            </a:r>
            <a:r>
              <a:rPr lang="ru-RU" sz="2200" dirty="0" smtClean="0">
                <a:solidFill>
                  <a:srgbClr val="FDAA03"/>
                </a:solidFill>
              </a:rPr>
              <a:t>и  </a:t>
            </a:r>
            <a:r>
              <a:rPr lang="ru-RU" sz="2200" dirty="0">
                <a:solidFill>
                  <a:srgbClr val="FDAA03"/>
                </a:solidFill>
              </a:rPr>
              <a:t>пользования  </a:t>
            </a:r>
            <a:r>
              <a:rPr lang="ru-RU" sz="2200" dirty="0" smtClean="0">
                <a:solidFill>
                  <a:srgbClr val="FDAA03"/>
                </a:solidFill>
              </a:rPr>
              <a:t>электронными </a:t>
            </a:r>
            <a:r>
              <a:rPr lang="ru-RU" sz="2200" dirty="0">
                <a:solidFill>
                  <a:srgbClr val="FDAA03"/>
                </a:solidFill>
              </a:rPr>
              <a:t>библиотечными  системами и электронными  библиотеками научной библиотеки  </a:t>
            </a:r>
            <a:r>
              <a:rPr lang="ru-RU" sz="2200" dirty="0" smtClean="0">
                <a:solidFill>
                  <a:srgbClr val="FDAA03"/>
                </a:solidFill>
              </a:rPr>
              <a:t>СГЭУ</a:t>
            </a:r>
            <a:endParaRPr lang="ru-RU" sz="2200" dirty="0">
              <a:solidFill>
                <a:srgbClr val="FDAA03"/>
              </a:solidFill>
            </a:endParaRPr>
          </a:p>
        </p:txBody>
      </p:sp>
      <p:pic>
        <p:nvPicPr>
          <p:cNvPr id="11" name="Picture 3" descr="https://im1-tub-ru.yandex.net/i?id=6d9526073db280625ad5b7a1d762034e&amp;n=33&amp;h=17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23761" y="1100292"/>
            <a:ext cx="720080" cy="87438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6800" y="5805264"/>
            <a:ext cx="39039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 smtClean="0">
                <a:solidFill>
                  <a:srgbClr val="FDAA03"/>
                </a:solidFill>
                <a:latin typeface="Calibri" pitchFamily="34" charset="0"/>
              </a:rPr>
              <a:t>Электронный адрес </a:t>
            </a:r>
            <a:r>
              <a:rPr lang="ru-RU" altLang="ru-RU" sz="2000" dirty="0">
                <a:solidFill>
                  <a:srgbClr val="FDAA03"/>
                </a:solidFill>
                <a:latin typeface="Calibri" pitchFamily="34" charset="0"/>
              </a:rPr>
              <a:t>библиотеки: </a:t>
            </a:r>
            <a:r>
              <a:rPr lang="en-US" altLang="ru-RU" sz="2000" dirty="0">
                <a:solidFill>
                  <a:srgbClr val="FDAA03"/>
                </a:solidFill>
                <a:latin typeface="Calibri" pitchFamily="34" charset="0"/>
              </a:rPr>
              <a:t>http</a:t>
            </a:r>
            <a:r>
              <a:rPr lang="ru-RU" altLang="ru-RU" sz="2000" dirty="0">
                <a:solidFill>
                  <a:srgbClr val="FDAA03"/>
                </a:solidFill>
                <a:latin typeface="Calibri" pitchFamily="34" charset="0"/>
              </a:rPr>
              <a:t>:</a:t>
            </a:r>
            <a:r>
              <a:rPr lang="en-US" altLang="ru-RU" sz="2000" dirty="0">
                <a:solidFill>
                  <a:srgbClr val="FDAA03"/>
                </a:solidFill>
                <a:latin typeface="Calibri" pitchFamily="34" charset="0"/>
              </a:rPr>
              <a:t>//</a:t>
            </a:r>
            <a:r>
              <a:rPr lang="en-US" altLang="ru-RU" sz="2000" dirty="0" smtClean="0">
                <a:solidFill>
                  <a:srgbClr val="FDAA03"/>
                </a:solidFill>
                <a:latin typeface="Calibri" pitchFamily="34" charset="0"/>
              </a:rPr>
              <a:t>www.sseu.ru/lib</a:t>
            </a:r>
            <a:r>
              <a:rPr lang="ru-RU" altLang="ru-RU" sz="2000" dirty="0" smtClean="0">
                <a:solidFill>
                  <a:srgbClr val="FDAA03"/>
                </a:solidFill>
                <a:latin typeface="Calibri" pitchFamily="34" charset="0"/>
              </a:rPr>
              <a:t>/</a:t>
            </a:r>
            <a:endParaRPr lang="ru-RU" dirty="0">
              <a:solidFill>
                <a:srgbClr val="FDAA03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4388" y="3941940"/>
            <a:ext cx="4577652" cy="25636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txBody>
          <a:bodyPr wrap="square" lIns="69979" tIns="34990" rIns="69979" bIns="3499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A9C4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ЭБС:</a:t>
            </a:r>
          </a:p>
          <a:p>
            <a:pPr marL="262421" indent="-262421" algn="just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 пользователям библиотеки</a:t>
            </a:r>
            <a:r>
              <a:rPr lang="ru-RU" sz="18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свободный полнотекстовый доступ  к  большому   перечню литературы по разным дисциплинам;</a:t>
            </a:r>
          </a:p>
          <a:p>
            <a:pPr marL="262421" indent="-262421" algn="just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книгам  возможен  с любой  точки интернет, в любое время суток;</a:t>
            </a:r>
          </a:p>
          <a:p>
            <a:pPr marL="262421" indent="-262421" algn="just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системы предусматривают возможность   копирования текстов.</a:t>
            </a:r>
            <a:endParaRPr lang="ru-RU" sz="1800" b="1" dirty="0">
              <a:solidFill>
                <a:srgbClr val="FDAA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389" y="1165893"/>
            <a:ext cx="8538092" cy="254826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 lIns="69979" tIns="34990" rIns="69979" bIns="34990">
            <a:spAutoFit/>
          </a:bodyPr>
          <a:lstStyle/>
          <a:p>
            <a:pPr lvl="0" algn="just"/>
            <a:r>
              <a:rPr lang="ru-RU" sz="2100" b="1" dirty="0" smtClean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Электронно-библиотечная система (ЭБС) или электронная библиотека (ЭБ) - </a:t>
            </a:r>
            <a:r>
              <a:rPr lang="ru-RU" sz="2000" dirty="0" smtClean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это коллекция электронных версий различных видов изданий (книг, журналов, статей и пр.), сгруппированных по тематическим и целевым признакам и снабженная различными сервисами:  навигации, поиска и т.д.</a:t>
            </a:r>
          </a:p>
          <a:p>
            <a:pPr lvl="0" algn="just"/>
            <a:r>
              <a:rPr lang="ru-RU" sz="2000" b="1" dirty="0" smtClean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ЭБС </a:t>
            </a:r>
            <a:r>
              <a:rPr lang="ru-RU" sz="2000" b="1" dirty="0" smtClean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по содержанию и предоставляемым  сервисам должна обязательно отвечать  определенным  требованиям, установленным Министерством образования и науки  РФ.</a:t>
            </a:r>
            <a:endParaRPr lang="ru-RU" sz="2000" dirty="0">
              <a:solidFill>
                <a:srgbClr val="FDB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7377" y="240076"/>
            <a:ext cx="7406537" cy="624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69979" tIns="34990" rIns="69979" bIns="34990">
            <a:spAutoFit/>
          </a:bodyPr>
          <a:lstStyle/>
          <a:p>
            <a:pPr indent="4830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FDB8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Информационно-выставочный проект «Твоя библиотека»</a:t>
            </a:r>
          </a:p>
          <a:p>
            <a:pPr indent="4830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Виртуальная выставка «Твоя ЭБС»</a:t>
            </a:r>
            <a:endParaRPr lang="ru-RU" sz="1800" b="1" dirty="0" smtClean="0">
              <a:solidFill>
                <a:srgbClr val="A9C408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33999" y="240075"/>
            <a:ext cx="733745" cy="62466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3074" name="Picture 2" descr="http://storage0.dms.mpinteractiv.ro/media/401/321/5106/10419204/11/citi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4179"/>
            <a:ext cx="3960441" cy="256365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https://im1-tub-ru.yandex.net/i?id=6d9526073db280625ad5b7a1d762034e&amp;n=33&amp;h=17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43192" y="3994311"/>
            <a:ext cx="720080" cy="874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7377" y="324574"/>
            <a:ext cx="7415009" cy="624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69979" tIns="34990" rIns="69979" bIns="34990">
            <a:spAutoFit/>
          </a:bodyPr>
          <a:lstStyle/>
          <a:p>
            <a:pPr indent="4830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FDB8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Информационно-выставочный проект «Твоя библиотека»</a:t>
            </a:r>
          </a:p>
          <a:p>
            <a:pPr indent="4830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Виртуальная выставка «Твоя ЭБС»</a:t>
            </a:r>
            <a:endParaRPr lang="ru-RU" sz="1800" b="1" dirty="0">
              <a:solidFill>
                <a:srgbClr val="A9C408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37377" y="324574"/>
            <a:ext cx="730367" cy="61721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71600" y="5173800"/>
            <a:ext cx="7344815" cy="1363325"/>
          </a:xfrm>
          <a:prstGeom prst="rect">
            <a:avLst/>
          </a:prstGeom>
          <a:ln>
            <a:solidFill>
              <a:srgbClr val="A9C408"/>
            </a:solidFill>
          </a:ln>
        </p:spPr>
        <p:txBody>
          <a:bodyPr wrap="square" lIns="69979" tIns="34990" rIns="69979" bIns="34990">
            <a:spAutoFit/>
          </a:bodyPr>
          <a:lstStyle/>
          <a:p>
            <a:pPr algn="just"/>
            <a:r>
              <a:rPr lang="ru-RU" sz="21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      ЭБС</a:t>
            </a:r>
            <a:r>
              <a:rPr lang="ru-RU" sz="2100" b="1" dirty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(ЭБ)  </a:t>
            </a:r>
            <a:r>
              <a:rPr lang="ru-RU" sz="21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100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разделить на внутренние и внешние. </a:t>
            </a:r>
          </a:p>
          <a:p>
            <a:pPr algn="just"/>
            <a:r>
              <a:rPr lang="ru-RU" sz="2100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     Внутренняя электронная библиотечная система  создается  библиотекой  университета самостоятельно. К внешней ЭБС  библиотека получает доступ на основе договора.</a:t>
            </a:r>
            <a:endParaRPr lang="ru-RU" sz="2100" dirty="0">
              <a:solidFill>
                <a:srgbClr val="FDAA03"/>
              </a:solidFill>
            </a:endParaRPr>
          </a:p>
        </p:txBody>
      </p:sp>
      <p:pic>
        <p:nvPicPr>
          <p:cNvPr id="6" name="Picture 3" descr="https://im1-tub-ru.yandex.net/i?id=6d9526073db280625ad5b7a1d762034e&amp;n=33&amp;h=17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2512325"/>
            <a:ext cx="720080" cy="874383"/>
          </a:xfrm>
          <a:prstGeom prst="rect">
            <a:avLst/>
          </a:prstGeom>
          <a:noFill/>
        </p:spPr>
      </p:pic>
      <p:pic>
        <p:nvPicPr>
          <p:cNvPr id="7" name="Picture 3" descr="https://im1-tub-ru.yandex.net/i?id=6d9526073db280625ad5b7a1d762034e&amp;n=33&amp;h=17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1157" y="3933056"/>
            <a:ext cx="720080" cy="87438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61271" y="1371630"/>
            <a:ext cx="7382323" cy="901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A9C408"/>
            </a:solidFill>
          </a:ln>
        </p:spPr>
        <p:txBody>
          <a:bodyPr wrap="square" lIns="69979" tIns="34990" rIns="69979" bIns="34990">
            <a:spAutoFit/>
          </a:bodyPr>
          <a:lstStyle/>
          <a:p>
            <a:pPr algn="just"/>
            <a:r>
              <a:rPr lang="ru-RU" sz="1800" b="1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    Доступ  к ЭБС </a:t>
            </a:r>
            <a:r>
              <a:rPr lang="ru-RU" sz="1800" b="1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(ЭБ) </a:t>
            </a:r>
            <a:r>
              <a:rPr lang="ru-RU" sz="1800" b="1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научной библиотеки СГЭУ  осуществляется    через ссылки,  представленные на мини-сайте университетской библиотеки </a:t>
            </a:r>
            <a:r>
              <a:rPr lang="en-US" sz="1800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http://www.sseu.ru/lib</a:t>
            </a:r>
            <a:r>
              <a:rPr lang="en-US" sz="18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815985">
            <a:off x="6380344" y="3020034"/>
            <a:ext cx="2552256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Ссылки в презентации активны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режиме «Показ слайдов»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lagrant.ru/images/shutterstock_14346709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3835633" cy="27529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87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8811" y="291510"/>
            <a:ext cx="7457972" cy="624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69979" tIns="34990" rIns="69979" bIns="34990">
            <a:spAutoFit/>
          </a:bodyPr>
          <a:lstStyle/>
          <a:p>
            <a:pPr indent="4830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FDB8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Информационно-выставочный проект «Твоя библиотека»</a:t>
            </a:r>
          </a:p>
          <a:p>
            <a:pPr indent="4830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Виртуальная выставка </a:t>
            </a:r>
            <a:r>
              <a:rPr lang="ru-RU" sz="18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«Твоя ЭБС»</a:t>
            </a:r>
            <a:endParaRPr lang="ru-RU" sz="1800" b="1" dirty="0" smtClean="0">
              <a:solidFill>
                <a:srgbClr val="A9C408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3131" y="298960"/>
            <a:ext cx="677188" cy="61721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http://www.wdr3.de/literatur/kulturII102_v-ARDFotogalerie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1"/>
            <a:ext cx="4017599" cy="293857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3395580" y="1052736"/>
            <a:ext cx="4951696" cy="716994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lIns="69979" tIns="34990" rIns="69979" bIns="34990">
            <a:spAutoFit/>
          </a:bodyPr>
          <a:lstStyle/>
          <a:p>
            <a:pPr indent="4830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ЭБС  и ЭБ научной библиотеки  СГЭУ </a:t>
            </a:r>
            <a:endParaRPr lang="ru-RU" sz="2100" b="1" dirty="0" smtClean="0">
              <a:solidFill>
                <a:srgbClr val="A9C408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4342961" y="1769730"/>
            <a:ext cx="733095" cy="4263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923928" y="2560487"/>
            <a:ext cx="648072" cy="42149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334525" y="3283644"/>
            <a:ext cx="749644" cy="66948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7" idx="2"/>
          </p:cNvCxnSpPr>
          <p:nvPr/>
        </p:nvCxnSpPr>
        <p:spPr>
          <a:xfrm>
            <a:off x="5566906" y="4908498"/>
            <a:ext cx="7496" cy="37390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42" idx="0"/>
          </p:cNvCxnSpPr>
          <p:nvPr/>
        </p:nvCxnSpPr>
        <p:spPr>
          <a:xfrm flipH="1">
            <a:off x="5952643" y="2463931"/>
            <a:ext cx="789354" cy="51821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48" idx="0"/>
          </p:cNvCxnSpPr>
          <p:nvPr/>
        </p:nvCxnSpPr>
        <p:spPr>
          <a:xfrm>
            <a:off x="7416047" y="2463931"/>
            <a:ext cx="679493" cy="51821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444208" y="1772816"/>
            <a:ext cx="595578" cy="34345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587103" y="2212825"/>
            <a:ext cx="1364032" cy="347662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wrap="none" lIns="69979" tIns="34990" rIns="69979" bIns="34990">
            <a:spAutoFit/>
          </a:bodyPr>
          <a:lstStyle/>
          <a:p>
            <a:r>
              <a:rPr lang="ru-RU" sz="18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внутренние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394998" y="2116269"/>
            <a:ext cx="1337292" cy="347662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lIns="69979" tIns="34990" rIns="69979" bIns="3499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внешние</a:t>
            </a:r>
            <a:endParaRPr lang="ru-RU" sz="1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501844" y="2981984"/>
            <a:ext cx="1285857" cy="30149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lIns="69979" tIns="34990" rIns="69979" bIns="3499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ЭБС СГЭУ</a:t>
            </a:r>
            <a:endParaRPr lang="ru-RU" sz="1500" dirty="0"/>
          </a:p>
        </p:txBody>
      </p:sp>
      <p:pic>
        <p:nvPicPr>
          <p:cNvPr id="32" name="Picture 3" descr="https://im1-tub-ru.yandex.net/i?id=6d9526073db280625ad5b7a1d762034e&amp;n=33&amp;h=17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40894" y="1727835"/>
            <a:ext cx="720662" cy="880809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4746310" y="3956558"/>
            <a:ext cx="1656184" cy="30149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lIns="69979" tIns="34990" rIns="69979" bIns="3499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ЭБС «</a:t>
            </a:r>
            <a:r>
              <a:rPr lang="ru-RU" sz="1500" b="1" dirty="0" err="1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Айбукс</a:t>
            </a:r>
            <a:r>
              <a:rPr lang="ru-RU" sz="15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334525" y="2982148"/>
            <a:ext cx="1236236" cy="30149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lIns="69979" tIns="34990" rIns="69979" bIns="3499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ЭБС</a:t>
            </a:r>
            <a:endParaRPr lang="ru-RU" sz="15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738814" y="4607002"/>
            <a:ext cx="1656184" cy="30149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lIns="69979" tIns="34990" rIns="69979" bIns="3499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ЭБС «</a:t>
            </a:r>
            <a:r>
              <a:rPr lang="ru-RU" sz="1500" b="1" dirty="0" err="1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5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7504046" y="2982148"/>
            <a:ext cx="1182988" cy="30149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lIns="69979" tIns="34990" rIns="69979" bIns="3499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ЭБ</a:t>
            </a:r>
            <a:endParaRPr lang="ru-RU" sz="1500" dirty="0"/>
          </a:p>
        </p:txBody>
      </p:sp>
      <p:cxnSp>
        <p:nvCxnSpPr>
          <p:cNvPr id="99" name="Прямая соединительная линия 98"/>
          <p:cNvCxnSpPr>
            <a:stCxn id="35" idx="2"/>
            <a:endCxn id="47" idx="0"/>
          </p:cNvCxnSpPr>
          <p:nvPr/>
        </p:nvCxnSpPr>
        <p:spPr>
          <a:xfrm flipH="1">
            <a:off x="5566906" y="4258054"/>
            <a:ext cx="7496" cy="34894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>
            <a:endCxn id="38" idx="0"/>
          </p:cNvCxnSpPr>
          <p:nvPr/>
        </p:nvCxnSpPr>
        <p:spPr>
          <a:xfrm flipH="1">
            <a:off x="7902953" y="5103823"/>
            <a:ext cx="7156" cy="47246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7791147" y="3283479"/>
            <a:ext cx="741293" cy="66498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4" name="Прямоугольник 103"/>
          <p:cNvSpPr/>
          <p:nvPr/>
        </p:nvSpPr>
        <p:spPr>
          <a:xfrm>
            <a:off x="6802490" y="3948465"/>
            <a:ext cx="2158232" cy="30149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lIns="69979" tIns="34990" rIns="69979" bIns="3499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НЭБ «</a:t>
            </a:r>
            <a:r>
              <a:rPr lang="ru-RU" sz="1500" b="1" dirty="0" err="1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eLIBRARY.RU</a:t>
            </a:r>
            <a:r>
              <a:rPr lang="ru-RU" sz="15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b="1" dirty="0">
              <a:solidFill>
                <a:srgbClr val="A9C4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6815286" y="4763802"/>
            <a:ext cx="2132640" cy="30149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wrap="none" lIns="69979" tIns="34990" rIns="69979" bIns="3499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ЭБ ИД  «Гребенников»</a:t>
            </a:r>
            <a:endParaRPr lang="ru-RU" sz="1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97770" y="5282399"/>
            <a:ext cx="1697228" cy="30149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lIns="69979" tIns="34990" rIns="69979" bIns="34990">
            <a:spAutoFit/>
          </a:bodyPr>
          <a:lstStyle/>
          <a:p>
            <a:pPr algn="ctr"/>
            <a:r>
              <a:rPr lang="ru-RU" sz="1500" b="1" dirty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ЭБС </a:t>
            </a:r>
            <a:r>
              <a:rPr lang="ru-RU" sz="15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500" b="1" dirty="0">
                <a:solidFill>
                  <a:srgbClr val="A9C408"/>
                </a:solidFill>
              </a:rPr>
              <a:t>BOOK.ru</a:t>
            </a:r>
            <a:r>
              <a:rPr lang="ru-RU" sz="15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b="1" dirty="0">
              <a:solidFill>
                <a:srgbClr val="A9C408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187085"/>
            <a:ext cx="2952328" cy="228665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 lIns="69979" tIns="34990" rIns="69979" bIns="3499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    ЭБС и ЭБ  имеют особенности   </a:t>
            </a:r>
            <a:r>
              <a:rPr lang="ru-RU" sz="1800" b="1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b="1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одержания и  пользования, а также   определенные  правила регистрации, устанавливаемые  условиями договора   доступа.</a:t>
            </a:r>
            <a:endParaRPr lang="ru-RU" sz="1800" b="1" dirty="0">
              <a:solidFill>
                <a:srgbClr val="FDAA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82243" y="5957864"/>
            <a:ext cx="1712755" cy="301496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69979" tIns="34990" rIns="69979" bIns="34990">
            <a:spAutoFit/>
          </a:bodyPr>
          <a:lstStyle/>
          <a:p>
            <a:pPr algn="ctr"/>
            <a:r>
              <a:rPr lang="ru-RU" sz="1500" b="1" dirty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ЭБС </a:t>
            </a:r>
            <a:r>
              <a:rPr lang="ru-RU" sz="15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«Лань»</a:t>
            </a:r>
            <a:endParaRPr lang="ru-RU" sz="1500" b="1" dirty="0">
              <a:solidFill>
                <a:srgbClr val="A9C408"/>
              </a:solidFill>
            </a:endParaRPr>
          </a:p>
        </p:txBody>
      </p:sp>
      <p:cxnSp>
        <p:nvCxnSpPr>
          <p:cNvPr id="41" name="Прямая соединительная линия 40"/>
          <p:cNvCxnSpPr>
            <a:stCxn id="29" idx="0"/>
            <a:endCxn id="6" idx="2"/>
          </p:cNvCxnSpPr>
          <p:nvPr/>
        </p:nvCxnSpPr>
        <p:spPr>
          <a:xfrm flipV="1">
            <a:off x="5538621" y="5583895"/>
            <a:ext cx="7763" cy="37396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6823837" y="5576284"/>
            <a:ext cx="2158232" cy="532328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lIns="69979" tIns="34990" rIns="69979" bIns="3499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ЭБ журнала </a:t>
            </a:r>
          </a:p>
          <a:p>
            <a:pPr algn="ctr"/>
            <a:r>
              <a:rPr lang="ru-RU" sz="15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«Вопросы истории»</a:t>
            </a:r>
            <a:endParaRPr lang="ru-RU" sz="1500" dirty="0"/>
          </a:p>
        </p:txBody>
      </p:sp>
      <p:cxnSp>
        <p:nvCxnSpPr>
          <p:cNvPr id="49" name="Прямая соединительная линия 48"/>
          <p:cNvCxnSpPr>
            <a:stCxn id="104" idx="2"/>
            <a:endCxn id="106" idx="0"/>
          </p:cNvCxnSpPr>
          <p:nvPr/>
        </p:nvCxnSpPr>
        <p:spPr>
          <a:xfrm>
            <a:off x="7881606" y="4249961"/>
            <a:ext cx="0" cy="51384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7382" y="2049722"/>
            <a:ext cx="5289293" cy="3170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     ЭБС </a:t>
            </a:r>
            <a:r>
              <a:rPr lang="ru-RU" sz="2000" b="1" dirty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СГЭУ </a:t>
            </a:r>
            <a:r>
              <a:rPr lang="ru-RU" sz="2000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–  система, создаваемая  научной библиотекой  университета. </a:t>
            </a:r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Она  сформирована  </a:t>
            </a:r>
            <a:r>
              <a:rPr lang="ru-RU" sz="2000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 изданий </a:t>
            </a:r>
            <a:r>
              <a:rPr lang="ru-RU" sz="2000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университета.</a:t>
            </a:r>
            <a:endParaRPr lang="ru-RU" sz="2000" dirty="0">
              <a:solidFill>
                <a:srgbClr val="FDAA0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   Вход в систему осуществляется  через </a:t>
            </a:r>
            <a:r>
              <a:rPr lang="ru-RU" sz="2000" b="1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Электронную библиотеку СГЭУ</a:t>
            </a:r>
            <a:r>
              <a:rPr lang="ru-RU" sz="2000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  с любой точки доступа в интернет по номеру  читательского (студенческого) билета.</a:t>
            </a:r>
          </a:p>
          <a:p>
            <a:pPr algn="just"/>
            <a:r>
              <a:rPr lang="ru-RU" sz="2000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Вход  в</a:t>
            </a:r>
            <a:r>
              <a:rPr lang="ru-RU" sz="2000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ЭБС</a:t>
            </a:r>
            <a:r>
              <a:rPr lang="ru-RU" sz="2000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СГЭУ </a:t>
            </a:r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осуществляется  по ссылке </a:t>
            </a:r>
            <a:r>
              <a:rPr lang="en-US" sz="14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1400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://www.sseu.ru/lib/elektronnyiy-katalog</a:t>
            </a:r>
            <a:r>
              <a:rPr lang="en-US" sz="14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sz="1400" dirty="0">
              <a:solidFill>
                <a:srgbClr val="FDAA0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3131" y="260648"/>
            <a:ext cx="727283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indent="4830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FDB8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Информационно-выставочный проект «Твоя библиотека»</a:t>
            </a:r>
          </a:p>
          <a:p>
            <a:pPr indent="4830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Виртуальная выставка </a:t>
            </a:r>
            <a:r>
              <a:rPr lang="ru-RU" sz="1800" b="1" dirty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«Твоя ЭБС»</a:t>
            </a:r>
            <a:endParaRPr lang="ru-RU" sz="1800" b="1" dirty="0">
              <a:solidFill>
                <a:srgbClr val="A9C408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83130" y="260648"/>
            <a:ext cx="756621" cy="65552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5" name="Picture 3" descr="https://im1-tub-ru.yandex.net/i?id=6d9526073db280625ad5b7a1d762034e&amp;n=33&amp;h=17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53087" y="1000417"/>
            <a:ext cx="846635" cy="1053411"/>
          </a:xfrm>
          <a:prstGeom prst="rect">
            <a:avLst/>
          </a:prstGeom>
          <a:noFill/>
        </p:spPr>
      </p:pic>
      <p:pic>
        <p:nvPicPr>
          <p:cNvPr id="1026" name="Picture 2" descr="http://www.loisdalphinis.co.uk/wp-content/uploads/2013/06/resource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28" y="2053828"/>
            <a:ext cx="3099131" cy="316599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2514" y="5683695"/>
            <a:ext cx="2822157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Ссылки в презентации активны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режиме «Показ слайдов»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62512" y="56836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1800" dirty="0">
                <a:solidFill>
                  <a:srgbClr val="FDAA03"/>
                </a:solidFill>
                <a:latin typeface="Calibri" pitchFamily="34" charset="0"/>
              </a:rPr>
              <a:t>Электронный адрес библиотеки: </a:t>
            </a:r>
            <a:r>
              <a:rPr lang="en-US" altLang="ru-RU" sz="1800" dirty="0">
                <a:solidFill>
                  <a:srgbClr val="FDAA03"/>
                </a:solidFill>
                <a:latin typeface="Calibri" pitchFamily="34" charset="0"/>
              </a:rPr>
              <a:t>http</a:t>
            </a:r>
            <a:r>
              <a:rPr lang="ru-RU" altLang="ru-RU" sz="1800" dirty="0">
                <a:solidFill>
                  <a:srgbClr val="FDAA03"/>
                </a:solidFill>
                <a:latin typeface="Calibri" pitchFamily="34" charset="0"/>
              </a:rPr>
              <a:t>:</a:t>
            </a:r>
            <a:r>
              <a:rPr lang="en-US" altLang="ru-RU" sz="1800" dirty="0">
                <a:solidFill>
                  <a:srgbClr val="FDAA03"/>
                </a:solidFill>
                <a:latin typeface="Calibri" pitchFamily="34" charset="0"/>
              </a:rPr>
              <a:t>//www.sseu.ru/lib</a:t>
            </a:r>
            <a:r>
              <a:rPr lang="ru-RU" altLang="ru-RU" sz="1800" dirty="0">
                <a:solidFill>
                  <a:srgbClr val="FDAA03"/>
                </a:solidFill>
                <a:latin typeface="Calibri" pitchFamily="34" charset="0"/>
              </a:rPr>
              <a:t>/</a:t>
            </a:r>
            <a:endParaRPr lang="ru-RU" dirty="0">
              <a:solidFill>
                <a:srgbClr val="FDAA0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017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8812" y="296124"/>
            <a:ext cx="7275125" cy="624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69979" tIns="34990" rIns="69979" bIns="34990">
            <a:spAutoFit/>
          </a:bodyPr>
          <a:lstStyle/>
          <a:p>
            <a:pPr indent="4830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FDB8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Информационно-выставочный проект «Твоя библиотека»</a:t>
            </a:r>
          </a:p>
          <a:p>
            <a:pPr indent="4830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Виртуальная выставка </a:t>
            </a:r>
            <a:r>
              <a:rPr lang="ru-RU" sz="1800" b="1" dirty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«Твоя ЭБС»</a:t>
            </a:r>
            <a:endParaRPr lang="ru-RU" sz="1800" b="1" dirty="0">
              <a:solidFill>
                <a:srgbClr val="A9C408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8812" y="296121"/>
            <a:ext cx="750940" cy="62466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440445" y="1937406"/>
            <a:ext cx="5423492" cy="3763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DAA03"/>
            </a:solidFill>
          </a:ln>
        </p:spPr>
        <p:txBody>
          <a:bodyPr wrap="square" lIns="69979" tIns="34990" rIns="69979" bIns="34990">
            <a:spAutoFit/>
          </a:bodyPr>
          <a:lstStyle/>
          <a:p>
            <a:pPr algn="just"/>
            <a:r>
              <a:rPr lang="ru-RU" sz="1800" b="1" dirty="0">
                <a:solidFill>
                  <a:srgbClr val="AAC937"/>
                </a:solidFill>
              </a:rPr>
              <a:t> </a:t>
            </a:r>
            <a:r>
              <a:rPr lang="ru-RU" sz="1800" b="1" dirty="0" smtClean="0">
                <a:solidFill>
                  <a:srgbClr val="AAC937"/>
                </a:solidFill>
              </a:rPr>
              <a:t>      </a:t>
            </a:r>
            <a:r>
              <a:rPr lang="ru-RU" sz="2000" b="1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 книги,  включенные во внешние  ЭБС, также можно  </a:t>
            </a:r>
            <a:r>
              <a:rPr lang="ru-RU" sz="20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любой точки доступа в интернет. </a:t>
            </a:r>
            <a:endParaRPr lang="ru-RU" sz="2000" b="1" dirty="0" smtClean="0">
              <a:solidFill>
                <a:srgbClr val="FDAA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Для  </a:t>
            </a:r>
            <a:r>
              <a:rPr lang="ru-RU" sz="20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доступа </a:t>
            </a:r>
            <a:r>
              <a:rPr lang="ru-RU" sz="2000" b="1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зарегистрироваться </a:t>
            </a:r>
            <a:r>
              <a:rPr lang="ru-RU" sz="20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компьютеров  читальных залов  библиотеки (2этаж корпус А или  ауд.205 корпуса Е</a:t>
            </a:r>
            <a:r>
              <a:rPr lang="ru-RU" sz="2000" b="1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 </a:t>
            </a:r>
            <a:r>
              <a:rPr lang="ru-RU" sz="20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регистрации </a:t>
            </a:r>
            <a:r>
              <a:rPr lang="ru-RU" sz="2000" b="1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потребуется номер </a:t>
            </a:r>
            <a:r>
              <a:rPr lang="ru-RU" sz="20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студенческого билета и </a:t>
            </a:r>
            <a:r>
              <a:rPr lang="ru-RU" sz="2000" b="1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sz="20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почты.</a:t>
            </a:r>
          </a:p>
          <a:p>
            <a:pPr algn="just"/>
            <a:r>
              <a:rPr lang="ru-RU" sz="20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Сотрудники читальных залов   помогут </a:t>
            </a:r>
            <a:r>
              <a:rPr lang="ru-RU" sz="2000" b="1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регистрацию и </a:t>
            </a:r>
            <a:r>
              <a:rPr lang="ru-RU" sz="20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</a:t>
            </a:r>
            <a:r>
              <a:rPr lang="ru-RU" sz="2000" b="1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электронные </a:t>
            </a:r>
            <a:r>
              <a:rPr lang="ru-RU" sz="2000" b="1" dirty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</a:t>
            </a:r>
            <a:r>
              <a:rPr lang="ru-RU" sz="2000" b="1" dirty="0" smtClean="0">
                <a:solidFill>
                  <a:srgbClr val="FDA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>
              <a:solidFill>
                <a:srgbClr val="FDAA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https://im1-tub-ru.yandex.net/i?id=6d9526073db280625ad5b7a1d762034e&amp;n=33&amp;h=17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69532" y="980728"/>
            <a:ext cx="700285" cy="978378"/>
          </a:xfrm>
          <a:prstGeom prst="rect">
            <a:avLst/>
          </a:prstGeom>
          <a:noFill/>
        </p:spPr>
      </p:pic>
      <p:pic>
        <p:nvPicPr>
          <p:cNvPr id="7" name="Рисунок 6" descr="http://sjhslibrarymediacenter2008.pbworks.com/f/1272897068/reading.jpg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9106"/>
            <a:ext cx="3188925" cy="3742282"/>
          </a:xfrm>
          <a:prstGeom prst="rect">
            <a:avLst/>
          </a:prstGeom>
          <a:noFill/>
          <a:ln>
            <a:solidFill>
              <a:srgbClr val="FDAA03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5805264"/>
            <a:ext cx="3188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800" dirty="0">
                <a:solidFill>
                  <a:srgbClr val="FDAA03"/>
                </a:solidFill>
                <a:latin typeface="Calibri" pitchFamily="34" charset="0"/>
              </a:rPr>
              <a:t>Электронный адрес библиотеки: </a:t>
            </a:r>
            <a:r>
              <a:rPr lang="en-US" altLang="ru-RU" sz="1800" dirty="0">
                <a:solidFill>
                  <a:srgbClr val="FDAA03"/>
                </a:solidFill>
                <a:latin typeface="Calibri" pitchFamily="34" charset="0"/>
              </a:rPr>
              <a:t>http</a:t>
            </a:r>
            <a:r>
              <a:rPr lang="ru-RU" altLang="ru-RU" sz="1800" dirty="0">
                <a:solidFill>
                  <a:srgbClr val="FDAA03"/>
                </a:solidFill>
                <a:latin typeface="Calibri" pitchFamily="34" charset="0"/>
              </a:rPr>
              <a:t>:</a:t>
            </a:r>
            <a:r>
              <a:rPr lang="en-US" altLang="ru-RU" sz="1800" dirty="0">
                <a:solidFill>
                  <a:srgbClr val="FDAA03"/>
                </a:solidFill>
                <a:latin typeface="Calibri" pitchFamily="34" charset="0"/>
              </a:rPr>
              <a:t>//www.sseu.ru/lib</a:t>
            </a:r>
            <a:r>
              <a:rPr lang="ru-RU" altLang="ru-RU" sz="1800" dirty="0">
                <a:solidFill>
                  <a:srgbClr val="FDAA03"/>
                </a:solidFill>
                <a:latin typeface="Calibri" pitchFamily="34" charset="0"/>
              </a:rPr>
              <a:t>/</a:t>
            </a:r>
            <a:endParaRPr lang="ru-RU" dirty="0">
              <a:solidFill>
                <a:srgbClr val="FDAA0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04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3074" y="291510"/>
            <a:ext cx="7583732" cy="624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69979" tIns="34990" rIns="69979" bIns="34990">
            <a:spAutoFit/>
          </a:bodyPr>
          <a:lstStyle/>
          <a:p>
            <a:pPr indent="4830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FDB8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Информационно-выставочный проект «Твоя библиотека»</a:t>
            </a:r>
          </a:p>
          <a:p>
            <a:pPr indent="4830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Виртуальная выставка </a:t>
            </a:r>
            <a:r>
              <a:rPr lang="ru-RU" sz="18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«Твоя ЭБС»</a:t>
            </a:r>
            <a:endParaRPr lang="ru-RU" sz="1800" b="1" dirty="0" smtClean="0">
              <a:solidFill>
                <a:srgbClr val="A9C408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4442" y="291510"/>
            <a:ext cx="719285" cy="61721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5886" y="1140986"/>
            <a:ext cx="8280920" cy="2455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A9C408"/>
            </a:solidFill>
          </a:ln>
        </p:spPr>
        <p:txBody>
          <a:bodyPr wrap="square" lIns="69979" tIns="34990" rIns="69979" bIns="34990">
            <a:spAutoFit/>
          </a:bodyPr>
          <a:lstStyle/>
          <a:p>
            <a:pPr algn="just"/>
            <a:r>
              <a:rPr lang="ru-RU" sz="2100" b="1" dirty="0" smtClean="0">
                <a:solidFill>
                  <a:srgbClr val="FFC000"/>
                </a:solidFill>
              </a:rPr>
              <a:t>    </a:t>
            </a:r>
            <a:r>
              <a:rPr lang="ru-RU" sz="20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ЭБС </a:t>
            </a:r>
            <a:r>
              <a:rPr lang="ru-RU" sz="2000" b="1" dirty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Айбукс</a:t>
            </a:r>
            <a:r>
              <a:rPr lang="ru-RU" sz="2000" b="1" dirty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содержит актуальные </a:t>
            </a:r>
            <a:r>
              <a:rPr lang="ru-RU" sz="2000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учебники и </a:t>
            </a:r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учебные </a:t>
            </a:r>
            <a:r>
              <a:rPr lang="ru-RU" sz="2000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пособия  </a:t>
            </a:r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для СПО, бакалавров и магистров. </a:t>
            </a:r>
          </a:p>
          <a:p>
            <a:pPr algn="just"/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  Данные учебники в  качестве  основной и  дополнительной учебной  литературы включены преподавателями   </a:t>
            </a:r>
            <a:r>
              <a:rPr lang="ru-RU" sz="2000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в списки  рекомендуемой литературы </a:t>
            </a:r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для изучения  отдельных дисциплин. </a:t>
            </a:r>
          </a:p>
          <a:p>
            <a:pPr algn="just"/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   ЭБС   содержит научные  </a:t>
            </a:r>
            <a:r>
              <a:rPr lang="ru-RU" sz="2000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издания </a:t>
            </a:r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Высшей школы экономики.</a:t>
            </a:r>
          </a:p>
          <a:p>
            <a:pPr algn="just"/>
            <a:r>
              <a:rPr lang="ru-RU" sz="2000" b="1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Переход  в</a:t>
            </a:r>
            <a:r>
              <a:rPr lang="ru-RU" sz="2000" b="1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ЭБС «</a:t>
            </a:r>
            <a:r>
              <a:rPr lang="ru-RU" sz="2000" b="1" dirty="0" err="1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Айбукс</a:t>
            </a:r>
            <a:r>
              <a:rPr lang="ru-RU" sz="20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осуществляется со  страницы </a:t>
            </a:r>
            <a:r>
              <a:rPr lang="en-US" sz="1400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http://www.sseu.ru/lib/elektronnyie-biblioteki-i-elektronnyie-bibliotechnyie-sistemyi</a:t>
            </a:r>
            <a:r>
              <a:rPr lang="en-US" sz="14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ru-RU" sz="1400" dirty="0">
              <a:solidFill>
                <a:srgbClr val="FDAA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https://im1-tub-ru.yandex.net/i?id=6d9526073db280625ad5b7a1d762034e&amp;n=33&amp;h=17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12360" y="5320360"/>
            <a:ext cx="648072" cy="720080"/>
          </a:xfrm>
          <a:prstGeom prst="rect">
            <a:avLst/>
          </a:prstGeom>
          <a:noFill/>
        </p:spPr>
      </p:pic>
      <p:pic>
        <p:nvPicPr>
          <p:cNvPr id="9218" name="Picture 2" descr="http://www.sseu.ru/wp-content/uploads/2012/12/bibl_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9647394">
            <a:off x="908441" y="5093346"/>
            <a:ext cx="1656184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2549090" y="3933056"/>
            <a:ext cx="6408712" cy="163121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Для студентов  СГЭУ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ЭБС «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Айбукс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  -  </a:t>
            </a:r>
            <a:r>
              <a:rPr lang="ru-RU" sz="20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это  689 книг , из них 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 для высшего образования -679 книг;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 для среднее профессионального образования - 6 книг;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 для общего образования - 4 книг.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74921" y="6014088"/>
            <a:ext cx="8182881" cy="338554"/>
          </a:xfrm>
          <a:prstGeom prst="rect">
            <a:avLst/>
          </a:prstGeom>
          <a:ln>
            <a:solidFill>
              <a:srgbClr val="FDAA03"/>
            </a:solidFill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При работе  с университетского компьютера  индивидуальный логин и пароль  не вводится</a:t>
            </a:r>
            <a:endParaRPr lang="ru-RU" sz="1600" dirty="0">
              <a:solidFill>
                <a:srgbClr val="FDAA03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9627348">
            <a:off x="96352" y="4346385"/>
            <a:ext cx="2724332" cy="646331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ЭБС «</a:t>
            </a:r>
            <a:r>
              <a:rPr lang="ru-RU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Айбукс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  предоставляет сервис частичного  копирования текста в документ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Microsoft Office Word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8812" y="309238"/>
            <a:ext cx="7326560" cy="624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69979" tIns="34990" rIns="69979" bIns="34990">
            <a:spAutoFit/>
          </a:bodyPr>
          <a:lstStyle/>
          <a:p>
            <a:pPr indent="4830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FDB8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Информационно-выставочный проект «Твоя библиотека»</a:t>
            </a:r>
          </a:p>
          <a:p>
            <a:pPr indent="4830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FDB82F"/>
                </a:solidFill>
                <a:latin typeface="Times New Roman" pitchFamily="18" charset="0"/>
                <a:cs typeface="Times New Roman" pitchFamily="18" charset="0"/>
              </a:rPr>
              <a:t>Виртуальная выставка </a:t>
            </a:r>
            <a:r>
              <a:rPr lang="ru-RU" sz="18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«Твоя ЭБС»</a:t>
            </a:r>
            <a:endParaRPr lang="ru-RU" sz="1800" b="1" dirty="0" smtClean="0">
              <a:solidFill>
                <a:srgbClr val="A9C408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8812" y="309238"/>
            <a:ext cx="750940" cy="62466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5792" y="1731669"/>
            <a:ext cx="8339581" cy="2440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69979" tIns="34990" rIns="69979" bIns="3499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    ЭБС </a:t>
            </a:r>
            <a:r>
              <a:rPr lang="ru-RU" sz="2000" b="1" dirty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2000" b="1" dirty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»  </a:t>
            </a:r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содержит</a:t>
            </a:r>
            <a:r>
              <a:rPr lang="ru-RU" sz="2000" b="1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базовые учебники  </a:t>
            </a:r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и основную  учебную литература</a:t>
            </a:r>
            <a:r>
              <a:rPr lang="ru-RU" sz="2000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000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базовым </a:t>
            </a:r>
            <a:r>
              <a:rPr lang="ru-RU" sz="2000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дисциплинам  </a:t>
            </a:r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образовательных программ </a:t>
            </a:r>
            <a:r>
              <a:rPr lang="ru-RU" sz="2000" dirty="0" err="1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и магистратуры. </a:t>
            </a:r>
            <a:endParaRPr lang="ru-RU" sz="2000" dirty="0">
              <a:solidFill>
                <a:srgbClr val="FDAA0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   Имеется специализированный раздел для </a:t>
            </a:r>
            <a:r>
              <a:rPr lang="ru-RU" sz="2000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направления  </a:t>
            </a:r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подготовки «Юриспруденция».</a:t>
            </a:r>
          </a:p>
          <a:p>
            <a:pPr algn="just"/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   Книги, доступные студентам СГЭУ, отмечены иконкой «Читать» </a:t>
            </a:r>
          </a:p>
          <a:p>
            <a:pPr algn="just"/>
            <a:r>
              <a:rPr lang="ru-RU" sz="2000" b="1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Переход  в</a:t>
            </a:r>
            <a:r>
              <a:rPr lang="ru-RU" sz="2000" b="1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ЭБС «</a:t>
            </a:r>
            <a:r>
              <a:rPr lang="ru-RU" sz="2000" b="1" dirty="0" err="1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20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осуществляется со  страницы </a:t>
            </a:r>
            <a:r>
              <a:rPr lang="en-US" sz="1400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http://www.sseu.ru/lib/elektronnyie-biblioteki-i-elektronnyie-bibliotechnyie-sistemyi</a:t>
            </a:r>
            <a:r>
              <a:rPr lang="en-US" sz="14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sz="2000" dirty="0">
              <a:solidFill>
                <a:srgbClr val="A9C4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https://im1-tub-ru.yandex.net/i?id=6d9526073db280625ad5b7a1d762034e&amp;n=33&amp;h=17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99728" y="1011589"/>
            <a:ext cx="658360" cy="765600"/>
          </a:xfrm>
          <a:prstGeom prst="rect">
            <a:avLst/>
          </a:prstGeom>
          <a:noFill/>
        </p:spPr>
      </p:pic>
      <p:pic>
        <p:nvPicPr>
          <p:cNvPr id="8194" name="Picture 2" descr="http://www.sseu.ru/wp-content/uploads/2013/11/Bezyimyannyiy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152411">
            <a:off x="335337" y="4481842"/>
            <a:ext cx="2088232" cy="50405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46028" y="4293096"/>
            <a:ext cx="6120680" cy="224676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Для студентов  СГЭУ</a:t>
            </a:r>
            <a:r>
              <a:rPr lang="ru-RU" sz="2000" b="1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ЭБС «</a:t>
            </a:r>
            <a:r>
              <a:rPr lang="ru-RU" sz="2000" b="1" dirty="0" err="1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2000" b="1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это  80 книг, из них 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экономика -36 книг;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гуманитарные и общественные науки - 8 книг;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юриспруденция- 36 книг.</a:t>
            </a:r>
          </a:p>
          <a:p>
            <a:r>
              <a:rPr lang="ru-RU" sz="2000" dirty="0" smtClean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Доступные книги находятся в каталоге «Самарский государственный экономический университет»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229200"/>
            <a:ext cx="2267744" cy="1323439"/>
          </a:xfrm>
          <a:prstGeom prst="rect">
            <a:avLst/>
          </a:prstGeom>
          <a:ln>
            <a:solidFill>
              <a:srgbClr val="FDAA0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При работе  с университетского компьютера  индивидуальный логин и пароль  не вводится</a:t>
            </a:r>
            <a:endParaRPr lang="ru-RU" sz="1600" dirty="0">
              <a:solidFill>
                <a:srgbClr val="FDA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1315</TotalTime>
  <Words>1126</Words>
  <Application>Microsoft Office PowerPoint</Application>
  <PresentationFormat>Прозрачка</PresentationFormat>
  <Paragraphs>139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Амелькина Марина Валентиновна</dc:creator>
  <cp:lastModifiedBy>KhabarovaA.S</cp:lastModifiedBy>
  <cp:revision>142</cp:revision>
  <dcterms:created xsi:type="dcterms:W3CDTF">2015-08-17T11:17:00Z</dcterms:created>
  <dcterms:modified xsi:type="dcterms:W3CDTF">2015-09-25T11:07:01Z</dcterms:modified>
</cp:coreProperties>
</file>