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68" r:id="rId12"/>
    <p:sldId id="269" r:id="rId13"/>
    <p:sldId id="270" r:id="rId14"/>
    <p:sldId id="271" r:id="rId15"/>
    <p:sldId id="272" r:id="rId16"/>
    <p:sldId id="267" r:id="rId17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713" autoAdjust="0"/>
  </p:normalViewPr>
  <p:slideViewPr>
    <p:cSldViewPr>
      <p:cViewPr varScale="1">
        <p:scale>
          <a:sx n="86" d="100"/>
          <a:sy n="86" d="100"/>
        </p:scale>
        <p:origin x="996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09.07.2025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13599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09.07.2025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13835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09.07.2025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57664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09.07.2025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65797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09.07.2025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97062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09.07.2025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9426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09.07.2025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34744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09.07.2025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27807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09.07.2025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67876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09.07.2025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49772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09.07.2025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81460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09.07.2025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69206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6" r:id="rId10"/>
    <p:sldLayoutId id="2147483717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548680"/>
            <a:ext cx="7846640" cy="5688632"/>
          </a:xfrm>
          <a:noFill/>
        </p:spPr>
        <p:txBody>
          <a:bodyPr>
            <a:noAutofit/>
          </a:bodyPr>
          <a:lstStyle/>
          <a:p>
            <a:r>
              <a:rPr lang="ru-RU" sz="6400" b="1" dirty="0"/>
              <a:t>Ведение учета материальных ценностей:</a:t>
            </a:r>
            <a:br>
              <a:rPr lang="ru-RU" sz="6400" b="1" dirty="0"/>
            </a:br>
            <a:r>
              <a:rPr lang="ru-RU" sz="6400" b="1" dirty="0"/>
              <a:t> сегодня и завтра</a:t>
            </a:r>
            <a:br>
              <a:rPr lang="ru-RU" sz="6400" b="1" dirty="0"/>
            </a:br>
            <a:r>
              <a:rPr lang="ru-RU" sz="6400" b="1" dirty="0"/>
              <a:t/>
            </a:r>
            <a:br>
              <a:rPr lang="ru-RU" sz="6400" b="1" dirty="0"/>
            </a:br>
            <a:r>
              <a:rPr lang="ru-RU" sz="2800" b="1" dirty="0" smtClean="0"/>
              <a:t>2025г</a:t>
            </a:r>
            <a:r>
              <a:rPr lang="ru-RU" sz="2800" b="1" dirty="0"/>
              <a:t>.</a:t>
            </a: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611560" y="548680"/>
            <a:ext cx="79208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8532440" y="548680"/>
            <a:ext cx="0" cy="56166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611560" y="548680"/>
            <a:ext cx="0" cy="56166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611560" y="6165304"/>
            <a:ext cx="79208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323528" y="332656"/>
            <a:ext cx="8565356" cy="74295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vert="horz" lIns="68580" tIns="34290" rIns="68580" bIns="3429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300" b="1" dirty="0"/>
              <a:t>3. Проведение  инвентаризации</a:t>
            </a:r>
          </a:p>
        </p:txBody>
      </p:sp>
      <p:sp>
        <p:nvSpPr>
          <p:cNvPr id="5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84249" y="1556792"/>
            <a:ext cx="8443913" cy="3064670"/>
          </a:xfrm>
        </p:spPr>
        <p:txBody>
          <a:bodyPr>
            <a:normAutofit/>
          </a:bodyPr>
          <a:lstStyle/>
          <a:p>
            <a:pPr algn="l"/>
            <a:r>
              <a:rPr lang="ru-RU" dirty="0">
                <a:solidFill>
                  <a:schemeClr val="tx1"/>
                </a:solidFill>
              </a:rPr>
              <a:t>3.1 Плановая инвентаризация 1 раз в 3 года</a:t>
            </a:r>
          </a:p>
          <a:p>
            <a:pPr algn="l"/>
            <a:r>
              <a:rPr lang="ru-RU" dirty="0">
                <a:solidFill>
                  <a:schemeClr val="tx1"/>
                </a:solidFill>
              </a:rPr>
              <a:t>3.2 При смене МОЛ</a:t>
            </a:r>
          </a:p>
          <a:p>
            <a:pPr algn="l"/>
            <a:r>
              <a:rPr lang="ru-RU" dirty="0">
                <a:solidFill>
                  <a:schemeClr val="tx1"/>
                </a:solidFill>
              </a:rPr>
              <a:t>3.3 При работе внешних контролеров</a:t>
            </a:r>
          </a:p>
          <a:p>
            <a:pPr algn="l"/>
            <a:r>
              <a:rPr lang="ru-RU" dirty="0">
                <a:solidFill>
                  <a:schemeClr val="tx1"/>
                </a:solidFill>
              </a:rPr>
              <a:t>3.4 По решению комиссии (внеплановая)</a:t>
            </a:r>
          </a:p>
        </p:txBody>
      </p:sp>
    </p:spTree>
    <p:extLst>
      <p:ext uri="{BB962C8B-B14F-4D97-AF65-F5344CB8AC3E}">
        <p14:creationId xmlns:p14="http://schemas.microsoft.com/office/powerpoint/2010/main" val="33417499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518004" y="651987"/>
            <a:ext cx="813690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dirty="0"/>
              <a:t>ОПИСЬ ИМУЩЕСТВА, НАХОДЯЩЕГОСЯ  В КАБИНЕТЕ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1040295" y="5445224"/>
            <a:ext cx="7420137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/>
              <a:t>Материально ответственное лицо                                 </a:t>
            </a:r>
            <a:r>
              <a:rPr lang="ru-RU" sz="1400" dirty="0" err="1"/>
              <a:t>Айкинская</a:t>
            </a:r>
            <a:r>
              <a:rPr lang="ru-RU" sz="1400" dirty="0"/>
              <a:t> Р.Е.      </a:t>
            </a:r>
          </a:p>
          <a:p>
            <a:r>
              <a:rPr lang="ru-RU" sz="1400" dirty="0"/>
              <a:t> </a:t>
            </a:r>
          </a:p>
          <a:p>
            <a:r>
              <a:rPr lang="ru-RU" sz="1400" dirty="0"/>
              <a:t>Ответственное лицо за кабинет</a:t>
            </a:r>
            <a:br>
              <a:rPr lang="ru-RU" sz="1400" dirty="0"/>
            </a:br>
            <a:r>
              <a:rPr lang="ru-RU" sz="1400" dirty="0"/>
              <a:t>начальник отдела основных средств </a:t>
            </a:r>
            <a:br>
              <a:rPr lang="ru-RU" sz="1400" dirty="0"/>
            </a:br>
            <a:r>
              <a:rPr lang="ru-RU" sz="1400" dirty="0"/>
              <a:t>и материалов                                                                       Палагина   Е.Г.         </a:t>
            </a:r>
          </a:p>
          <a:p>
            <a:endParaRPr lang="ru-RU" sz="1400" dirty="0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3102605"/>
              </p:ext>
            </p:extLst>
          </p:nvPr>
        </p:nvGraphicFramePr>
        <p:xfrm>
          <a:off x="1040296" y="1437179"/>
          <a:ext cx="7420136" cy="370878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23309">
                  <a:extLst>
                    <a:ext uri="{9D8B030D-6E8A-4147-A177-3AD203B41FA5}">
                      <a16:colId xmlns:a16="http://schemas.microsoft.com/office/drawing/2014/main" val="37914090"/>
                    </a:ext>
                  </a:extLst>
                </a:gridCol>
                <a:gridCol w="3626726">
                  <a:extLst>
                    <a:ext uri="{9D8B030D-6E8A-4147-A177-3AD203B41FA5}">
                      <a16:colId xmlns:a16="http://schemas.microsoft.com/office/drawing/2014/main" val="3201740988"/>
                    </a:ext>
                  </a:extLst>
                </a:gridCol>
                <a:gridCol w="2307987">
                  <a:extLst>
                    <a:ext uri="{9D8B030D-6E8A-4147-A177-3AD203B41FA5}">
                      <a16:colId xmlns:a16="http://schemas.microsoft.com/office/drawing/2014/main" val="3600769176"/>
                    </a:ext>
                  </a:extLst>
                </a:gridCol>
                <a:gridCol w="962114">
                  <a:extLst>
                    <a:ext uri="{9D8B030D-6E8A-4147-A177-3AD203B41FA5}">
                      <a16:colId xmlns:a16="http://schemas.microsoft.com/office/drawing/2014/main" val="371709078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№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Наименование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Инвентарный номер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Кол-во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9512502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Компьютер с монитором 19" G 840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1013620000052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83325038"/>
                  </a:ext>
                </a:extLst>
              </a:tr>
              <a:tr h="27368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Копировальный аппарат </a:t>
                      </a:r>
                      <a:r>
                        <a:rPr lang="ru-RU" sz="1200" dirty="0" err="1">
                          <a:effectLst/>
                        </a:rPr>
                        <a:t>Kyosera</a:t>
                      </a:r>
                      <a:r>
                        <a:rPr lang="ru-RU" sz="1200" dirty="0">
                          <a:effectLst/>
                        </a:rPr>
                        <a:t> 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1360137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7524485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Персональный компьютер RAMEC GALE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1013420000209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4916733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Персональный компьютер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1013420000169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1350057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Принтер Samsung ML-1210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0001360083_2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0753883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6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Кондиционер Funai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1320120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6263748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7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Сканер Epson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1013440000150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0574745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8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Обогреватель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           </a:t>
                      </a:r>
                      <a:r>
                        <a:rPr lang="ru-RU" sz="1200" dirty="0" err="1">
                          <a:effectLst/>
                        </a:rPr>
                        <a:t>забаланс</a:t>
                      </a:r>
                      <a:r>
                        <a:rPr lang="ru-RU" sz="1200" dirty="0">
                          <a:effectLst/>
                        </a:rPr>
                        <a:t> б/н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4791583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742568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5374451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1172834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8947337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4043984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5209502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75333548"/>
                  </a:ext>
                </a:extLst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4277044" y="1014423"/>
            <a:ext cx="618824" cy="32438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№114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660232" y="119673"/>
            <a:ext cx="1728192" cy="3400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Пример заполнения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83044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620688"/>
            <a:ext cx="8064896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Книга учета материальных ценностей</a:t>
            </a:r>
            <a:r>
              <a:rPr lang="ru-RU" dirty="0"/>
              <a:t>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755576" y="1177008"/>
            <a:ext cx="188987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</a:rPr>
              <a:t>МОЛ- </a:t>
            </a:r>
            <a:r>
              <a:rPr lang="ru-RU" sz="1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Айкинская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</a:rPr>
              <a:t> Р.Е. </a:t>
            </a:r>
            <a:endParaRPr lang="ru-RU" sz="14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15520"/>
              </p:ext>
            </p:extLst>
          </p:nvPr>
        </p:nvGraphicFramePr>
        <p:xfrm>
          <a:off x="755576" y="1484785"/>
          <a:ext cx="7992888" cy="466729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0035">
                  <a:extLst>
                    <a:ext uri="{9D8B030D-6E8A-4147-A177-3AD203B41FA5}">
                      <a16:colId xmlns:a16="http://schemas.microsoft.com/office/drawing/2014/main" val="1856699966"/>
                    </a:ext>
                  </a:extLst>
                </a:gridCol>
                <a:gridCol w="2200245">
                  <a:extLst>
                    <a:ext uri="{9D8B030D-6E8A-4147-A177-3AD203B41FA5}">
                      <a16:colId xmlns:a16="http://schemas.microsoft.com/office/drawing/2014/main" val="2435615842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3558849315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2148344827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452645984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1199977983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655402743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3303664933"/>
                    </a:ext>
                  </a:extLst>
                </a:gridCol>
              </a:tblGrid>
              <a:tr h="57305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п/п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1" marR="6261" marT="626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объекта 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1" marR="6261" marT="626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Инвентарный номер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1" marR="6261" marT="626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Кол-во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1" marR="6261" marT="626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ПРИХОД                                                    (структурное подразделение, № требования- накладной)   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1" marR="6261" marT="626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                                              (структурное подразделение,                                                      в т. ч. списание)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1" marR="6261" marT="626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Подпись  получателя                          (Ф.И.О.), № кабинета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1" marR="6261" marT="626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Дата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1" marR="6261" marT="6261" marB="0" anchor="ctr"/>
                </a:tc>
                <a:extLst>
                  <a:ext uri="{0D108BD9-81ED-4DB2-BD59-A6C34878D82A}">
                    <a16:rowId xmlns:a16="http://schemas.microsoft.com/office/drawing/2014/main" val="4141341924"/>
                  </a:ext>
                </a:extLst>
              </a:tr>
              <a:tr h="45208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1" marR="6261" marT="626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Компьютер с монитором 19" G 840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1" marR="6261" marT="626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1013620000046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1" marR="6261" marT="626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1" marR="6261" marT="626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требования -накладной, склад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1" marR="6261" marT="626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1" marR="6261" marT="626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Зубкова М.Н./210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1" marR="6261" marT="626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01.09.2019 (Дата получения сотрудником) 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1" marR="6261" marT="6261" marB="0" anchor="ctr"/>
                </a:tc>
                <a:extLst>
                  <a:ext uri="{0D108BD9-81ED-4DB2-BD59-A6C34878D82A}">
                    <a16:rowId xmlns:a16="http://schemas.microsoft.com/office/drawing/2014/main" val="1626600280"/>
                  </a:ext>
                </a:extLst>
              </a:tr>
              <a:tr h="59169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1" marR="6261" marT="626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Копировальный аппарат </a:t>
                      </a:r>
                      <a:r>
                        <a:rPr lang="en-US" sz="105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Kyosera </a:t>
                      </a:r>
                      <a:r>
                        <a:rPr lang="en-US" sz="105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Mita</a:t>
                      </a:r>
                      <a:r>
                        <a:rPr lang="en-US" sz="105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FS-1118 MFP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1" marR="6261" marT="626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1360047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1" marR="6261" marT="626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1" marR="6261" marT="626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Служебная записка от руководителя структурного подразделения 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1" marR="6261" marT="626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1" marR="6261" marT="626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Кавардина Г.А./209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1" marR="6261" marT="626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10.10.2019 (Дата получения сотрудником) 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1" marR="6261" marT="6261" marB="0" anchor="ctr"/>
                </a:tc>
                <a:extLst>
                  <a:ext uri="{0D108BD9-81ED-4DB2-BD59-A6C34878D82A}">
                    <a16:rowId xmlns:a16="http://schemas.microsoft.com/office/drawing/2014/main" val="3063204916"/>
                  </a:ext>
                </a:extLst>
              </a:tr>
              <a:tr h="49862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1" marR="6261" marT="626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Персональный компьютер RAMEC GALE; монитор ACЕR 21,5; клавиатура, мышь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1" marR="6261" marT="626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1013420000209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1" marR="6261" marT="626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1" marR="6261" marT="626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накладной на внутреннее перемещение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1" marR="6261" marT="626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1" marR="6261" marT="626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Палагина Е.Г./114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1" marR="6261" marT="626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08.11.2019 (Дата получения сотрудником) 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1" marR="6261" marT="6261" marB="0" anchor="ctr"/>
                </a:tc>
                <a:extLst>
                  <a:ext uri="{0D108BD9-81ED-4DB2-BD59-A6C34878D82A}">
                    <a16:rowId xmlns:a16="http://schemas.microsoft.com/office/drawing/2014/main" val="4128026866"/>
                  </a:ext>
                </a:extLst>
              </a:tr>
              <a:tr h="55845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1" marR="6261" marT="626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Персональный компьютер </a:t>
                      </a:r>
                      <a:r>
                        <a:rPr lang="en-US" sz="105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RAMEC GALE 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1" marR="6261" marT="626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1013420000210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1" marR="6261" marT="626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1" marR="6261" marT="626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Расписка в получении с  ремонта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1" marR="6261" marT="626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1" marR="6261" marT="626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Семыкина О.В. /115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1" marR="6261" marT="626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10.09.2019 (Дата получения сотрудником) 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1" marR="6261" marT="6261" marB="0" anchor="ctr"/>
                </a:tc>
                <a:extLst>
                  <a:ext uri="{0D108BD9-81ED-4DB2-BD59-A6C34878D82A}">
                    <a16:rowId xmlns:a16="http://schemas.microsoft.com/office/drawing/2014/main" val="1731868960"/>
                  </a:ext>
                </a:extLst>
              </a:tr>
              <a:tr h="36565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1" marR="6261" marT="626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Принтер </a:t>
                      </a:r>
                      <a:r>
                        <a:rPr lang="en-US" sz="105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Samsung ML-1210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1" marR="6261" marT="626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0001360093_2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1" marR="6261" marT="626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1" marR="6261" marT="626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1" marR="6261" marT="626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Акта на списание 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1" marR="6261" marT="6261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-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1" marR="6261" marT="6261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14.10.2019 (Дата акта на списания)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1" marR="6261" marT="6261" marB="0"/>
                </a:tc>
                <a:extLst>
                  <a:ext uri="{0D108BD9-81ED-4DB2-BD59-A6C34878D82A}">
                    <a16:rowId xmlns:a16="http://schemas.microsoft.com/office/drawing/2014/main" val="2471490675"/>
                  </a:ext>
                </a:extLst>
              </a:tr>
              <a:tr h="57175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1" marR="6261" marT="626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Кондиционер </a:t>
                      </a:r>
                      <a:r>
                        <a:rPr lang="en-US" sz="105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Funai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1" marR="6261" marT="626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1320163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1" marR="6261" marT="626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1" marR="6261" marT="6261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1" marR="6261" marT="6261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Безвозмездная передача школе -интернату,                    № приказа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1" marR="6261" marT="6261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-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1" marR="6261" marT="6261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15.08.2019 (Дата передачи)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1" marR="6261" marT="6261" marB="0" anchor="ctr"/>
                </a:tc>
                <a:extLst>
                  <a:ext uri="{0D108BD9-81ED-4DB2-BD59-A6C34878D82A}">
                    <a16:rowId xmlns:a16="http://schemas.microsoft.com/office/drawing/2014/main" val="1224171058"/>
                  </a:ext>
                </a:extLst>
              </a:tr>
              <a:tr h="40554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1" marR="6261" marT="626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Сканер </a:t>
                      </a:r>
                      <a:r>
                        <a:rPr lang="en-US" sz="105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Epson 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1" marR="6261" marT="626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ЭА0000001303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1" marR="6261" marT="626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1" marR="6261" marT="6261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1" marR="6261" marT="6261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накладной на внутреннее перемещение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1" marR="6261" marT="6261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-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1" marR="6261" marT="626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04.09.2019 (Дата передачи)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1" marR="6261" marT="6261" marB="0" anchor="b"/>
                </a:tc>
                <a:extLst>
                  <a:ext uri="{0D108BD9-81ED-4DB2-BD59-A6C34878D82A}">
                    <a16:rowId xmlns:a16="http://schemas.microsoft.com/office/drawing/2014/main" val="267030485"/>
                  </a:ext>
                </a:extLst>
              </a:tr>
              <a:tr h="34571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1" marR="6261" marT="626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Обогреватель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1" marR="6261" marT="6261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1" marR="6261" marT="6261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1" marR="6261" marT="6261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1" marR="6261" marT="6261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Расписка о передаче на ремонт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1" marR="6261" marT="6261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-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1" marR="6261" marT="626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10.08.2019 (Дата передачи)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1" marR="6261" marT="6261" marB="0" anchor="b"/>
                </a:tc>
                <a:extLst>
                  <a:ext uri="{0D108BD9-81ED-4DB2-BD59-A6C34878D82A}">
                    <a16:rowId xmlns:a16="http://schemas.microsoft.com/office/drawing/2014/main" val="1148832228"/>
                  </a:ext>
                </a:extLst>
              </a:tr>
              <a:tr h="292524"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1" marR="6261" marT="6261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1" marR="6261" marT="6261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1" marR="6261" marT="6261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1" marR="6261" marT="6261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1" marR="6261" marT="626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1" marR="6261" marT="626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1" marR="6261" marT="626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1" marR="6261" marT="6261" marB="0" anchor="b"/>
                </a:tc>
                <a:extLst>
                  <a:ext uri="{0D108BD9-81ED-4DB2-BD59-A6C34878D82A}">
                    <a16:rowId xmlns:a16="http://schemas.microsoft.com/office/drawing/2014/main" val="2794848396"/>
                  </a:ext>
                </a:extLst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6876256" y="188640"/>
            <a:ext cx="1728192" cy="3400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Пример заполнения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99859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260648"/>
            <a:ext cx="7992888" cy="390684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b="1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Образец </a:t>
            </a:r>
            <a:r>
              <a:rPr lang="ru-RU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(заполняется  в 2-х экз.)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851920" y="1268760"/>
            <a:ext cx="140038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РАСПИСКА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973391" y="1606706"/>
            <a:ext cx="341324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о передаче на ремонт имущества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827584" y="2967335"/>
            <a:ext cx="784887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    Я,  Иванов Иван Иванович,  принял 10 августа   2019г. Обогреватель (Инвентарный номер …) на ремонт от  коменданта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Айкинской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Р.Е. 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765425" y="4604963"/>
            <a:ext cx="7973189" cy="410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10.08.2019г.                  _______________              Иванов И.И.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92483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260648"/>
            <a:ext cx="8064896" cy="390684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b="1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Образец </a:t>
            </a:r>
            <a:r>
              <a:rPr lang="ru-RU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(заполняется  в 2-х экз.)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943816" y="1124744"/>
            <a:ext cx="140038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>
                <a:latin typeface="Times New Roman" panose="02020603050405020304" pitchFamily="18" charset="0"/>
                <a:ea typeface="Calibri" panose="020F0502020204030204" pitchFamily="34" charset="0"/>
              </a:rPr>
              <a:t>РАСПИСКА</a:t>
            </a:r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2853613" y="1700808"/>
            <a:ext cx="358078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о получении с ремонта имущества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755576" y="2745736"/>
            <a:ext cx="7920880" cy="72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Я, 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Айкинская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Р.Е.,  приняла  10 сентября  2019г. персональный компьютер RAMEC GALE инвентарный номер 1013420000210  от  Иванова И.И. 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35877" y="4293096"/>
            <a:ext cx="7704856" cy="410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10.09.2019г.                  _______________             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Айкинская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Р.Е.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23260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548680"/>
            <a:ext cx="7920880" cy="709233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Где на сайте университета найти информацию о ведении учета материальных ценностей</a:t>
            </a:r>
            <a:endParaRPr lang="ru-RU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555776" y="1775322"/>
            <a:ext cx="4536504" cy="375487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16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Сотрудникам</a:t>
            </a:r>
            <a:endParaRPr lang="ru-RU" sz="16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555776" y="3647530"/>
            <a:ext cx="4536504" cy="375487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16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Главный бухгалтер</a:t>
            </a:r>
            <a:endParaRPr lang="ru-RU" sz="16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519772" y="4426542"/>
            <a:ext cx="4572508" cy="65864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16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Управление бухгалтерского учета и финансового контроля</a:t>
            </a:r>
            <a:endParaRPr lang="ru-RU" sz="16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555776" y="5520075"/>
            <a:ext cx="4536504" cy="941796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1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Ведение учета материальных </a:t>
            </a:r>
            <a:r>
              <a:rPr lang="ru-RU" sz="16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ценностей («кликнуть» «ведение учета материальных ценностей сегодня и завтра»)</a:t>
            </a:r>
            <a:endParaRPr lang="ru-RU" sz="16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Стрелка вниз 9"/>
          <p:cNvSpPr/>
          <p:nvPr/>
        </p:nvSpPr>
        <p:spPr>
          <a:xfrm>
            <a:off x="4686753" y="2204864"/>
            <a:ext cx="173279" cy="33399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низ 10"/>
          <p:cNvSpPr/>
          <p:nvPr/>
        </p:nvSpPr>
        <p:spPr>
          <a:xfrm>
            <a:off x="4686753" y="3311030"/>
            <a:ext cx="173279" cy="33399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низ 11"/>
          <p:cNvSpPr/>
          <p:nvPr/>
        </p:nvSpPr>
        <p:spPr>
          <a:xfrm>
            <a:off x="4716016" y="4077072"/>
            <a:ext cx="158648" cy="29386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низ 12"/>
          <p:cNvSpPr/>
          <p:nvPr/>
        </p:nvSpPr>
        <p:spPr>
          <a:xfrm>
            <a:off x="4716016" y="5111230"/>
            <a:ext cx="173279" cy="33399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2555776" y="2644296"/>
            <a:ext cx="4536504" cy="375487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16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Структурные подразделения</a:t>
            </a:r>
            <a:endParaRPr lang="ru-RU" sz="16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44499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18258"/>
          </a:xfrm>
          <a:noFill/>
        </p:spPr>
        <p:txBody>
          <a:bodyPr>
            <a:normAutofit fontScale="90000"/>
          </a:bodyPr>
          <a:lstStyle/>
          <a:p>
            <a:pPr algn="ctr"/>
            <a:r>
              <a:rPr lang="ru-RU" sz="6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6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6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6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6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6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6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</a:t>
            </a:r>
            <a:r>
              <a:rPr lang="ru-RU" sz="6400" dirty="0"/>
              <a:t/>
            </a:r>
            <a:br>
              <a:rPr lang="ru-RU" sz="6400" dirty="0"/>
            </a:br>
            <a:r>
              <a:rPr lang="ru-RU" sz="6400" dirty="0"/>
              <a:t/>
            </a:r>
            <a:br>
              <a:rPr lang="ru-RU" sz="6400" dirty="0"/>
            </a:br>
            <a:endParaRPr lang="ru-RU" sz="6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70384" y="4077072"/>
            <a:ext cx="800323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/>
              <a:t>С уважением, </a:t>
            </a:r>
          </a:p>
          <a:p>
            <a:r>
              <a:rPr lang="ru-RU" sz="2400" b="1" dirty="0"/>
              <a:t>Управление бухгалтерского учета </a:t>
            </a:r>
          </a:p>
          <a:p>
            <a:r>
              <a:rPr lang="ru-RU" sz="2400" b="1" dirty="0"/>
              <a:t>и финансового контроля</a:t>
            </a:r>
          </a:p>
        </p:txBody>
      </p:sp>
    </p:spTree>
    <p:extLst>
      <p:ext uri="{BB962C8B-B14F-4D97-AF65-F5344CB8AC3E}">
        <p14:creationId xmlns:p14="http://schemas.microsoft.com/office/powerpoint/2010/main" val="13860846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137538"/>
            <a:ext cx="8352928" cy="584775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ru-RU" sz="1600" b="1" dirty="0"/>
              <a:t>Материально ответственное лицо назначается приказом ректора на основании служебной записки руководителя подразделения</a:t>
            </a:r>
          </a:p>
        </p:txBody>
      </p:sp>
      <p:sp>
        <p:nvSpPr>
          <p:cNvPr id="3" name="Стрелка вниз 2"/>
          <p:cNvSpPr/>
          <p:nvPr/>
        </p:nvSpPr>
        <p:spPr>
          <a:xfrm>
            <a:off x="4572000" y="715336"/>
            <a:ext cx="216024" cy="258422"/>
          </a:xfrm>
          <a:prstGeom prst="down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1691680" y="1002214"/>
            <a:ext cx="6480720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/>
              <a:t>Договор о полной материальной ответственности  (ст.242 и 243 ТК РФ)</a:t>
            </a:r>
          </a:p>
        </p:txBody>
      </p:sp>
      <p:sp>
        <p:nvSpPr>
          <p:cNvPr id="6" name="Стрелка вниз 5"/>
          <p:cNvSpPr/>
          <p:nvPr/>
        </p:nvSpPr>
        <p:spPr>
          <a:xfrm>
            <a:off x="4572000" y="1366897"/>
            <a:ext cx="216024" cy="25319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1907704" y="1620089"/>
            <a:ext cx="5904656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/>
              <a:t>Передача имущества (материальных ценностей) университета на сохранение и правильное использование</a:t>
            </a:r>
          </a:p>
        </p:txBody>
      </p:sp>
      <p:sp>
        <p:nvSpPr>
          <p:cNvPr id="8" name="Стрелка вниз 7"/>
          <p:cNvSpPr/>
          <p:nvPr/>
        </p:nvSpPr>
        <p:spPr>
          <a:xfrm rot="3071804">
            <a:off x="3648691" y="5064237"/>
            <a:ext cx="261743" cy="34303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2555776" y="2443124"/>
            <a:ext cx="4824536" cy="255454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/>
              <a:t>Виды материальных ценностей</a:t>
            </a:r>
          </a:p>
          <a:p>
            <a:pPr>
              <a:buFontTx/>
              <a:buChar char="-"/>
            </a:pPr>
            <a:r>
              <a:rPr lang="ru-RU" sz="1600" b="1" dirty="0"/>
              <a:t> здания, сооружения;</a:t>
            </a:r>
          </a:p>
          <a:p>
            <a:pPr>
              <a:buFontTx/>
              <a:buChar char="-"/>
            </a:pPr>
            <a:r>
              <a:rPr lang="ru-RU" sz="1600" b="1" dirty="0"/>
              <a:t> транспортные средства;</a:t>
            </a:r>
          </a:p>
          <a:p>
            <a:pPr>
              <a:buFontTx/>
              <a:buChar char="-"/>
            </a:pPr>
            <a:r>
              <a:rPr lang="ru-RU" sz="1600" b="1" dirty="0"/>
              <a:t> мебель;</a:t>
            </a:r>
          </a:p>
          <a:p>
            <a:pPr>
              <a:buFontTx/>
              <a:buChar char="-"/>
            </a:pPr>
            <a:r>
              <a:rPr lang="ru-RU" sz="1600" b="1" dirty="0"/>
              <a:t> компьютерная техника, программы;</a:t>
            </a:r>
          </a:p>
          <a:p>
            <a:pPr>
              <a:buFontTx/>
              <a:buChar char="-"/>
            </a:pPr>
            <a:r>
              <a:rPr lang="ru-RU" sz="1600" b="1" dirty="0"/>
              <a:t> хозяйственный инвентарь, инструменты;</a:t>
            </a:r>
          </a:p>
          <a:p>
            <a:pPr>
              <a:buFontTx/>
              <a:buChar char="-"/>
            </a:pPr>
            <a:r>
              <a:rPr lang="ru-RU" sz="1600" b="1" dirty="0"/>
              <a:t> оборудование;</a:t>
            </a:r>
          </a:p>
          <a:p>
            <a:pPr>
              <a:buFontTx/>
              <a:buChar char="-"/>
            </a:pPr>
            <a:r>
              <a:rPr lang="ru-RU" sz="1600" b="1" dirty="0"/>
              <a:t> измерительные приборы, </a:t>
            </a:r>
            <a:r>
              <a:rPr lang="ru-RU" sz="1600" b="1" dirty="0" smtClean="0"/>
              <a:t>электротовары</a:t>
            </a:r>
          </a:p>
          <a:p>
            <a:pPr>
              <a:buFontTx/>
              <a:buChar char="-"/>
            </a:pPr>
            <a:r>
              <a:rPr lang="ru-RU" sz="1600" b="1" dirty="0"/>
              <a:t> </a:t>
            </a:r>
            <a:r>
              <a:rPr lang="ru-RU" sz="1600" b="1" dirty="0" smtClean="0"/>
              <a:t>бланки строгой отчетности (дипломы, приложения к дипломам, удостоверения и т.д.)</a:t>
            </a:r>
            <a:endParaRPr lang="ru-RU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5508104" y="6237312"/>
            <a:ext cx="2736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5364088" y="6165304"/>
            <a:ext cx="2736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5508104" y="6165304"/>
            <a:ext cx="2736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16" name="TextBox 15"/>
          <p:cNvSpPr txBox="1"/>
          <p:nvPr/>
        </p:nvSpPr>
        <p:spPr>
          <a:xfrm>
            <a:off x="827584" y="5364505"/>
            <a:ext cx="3600400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/>
              <a:t>Ведение книги учета материальных ценностей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716016" y="5478323"/>
            <a:ext cx="3960440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/>
              <a:t>Опись имущества по месту нахождения имущества (обновляется при поступлении или выбытии имущества)</a:t>
            </a:r>
          </a:p>
        </p:txBody>
      </p:sp>
      <p:sp>
        <p:nvSpPr>
          <p:cNvPr id="18" name="Стрелка вниз 17"/>
          <p:cNvSpPr/>
          <p:nvPr/>
        </p:nvSpPr>
        <p:spPr>
          <a:xfrm rot="18745760">
            <a:off x="5371195" y="5144534"/>
            <a:ext cx="261743" cy="32973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трелка вниз 18"/>
          <p:cNvSpPr/>
          <p:nvPr/>
        </p:nvSpPr>
        <p:spPr>
          <a:xfrm>
            <a:off x="4572000" y="2204864"/>
            <a:ext cx="216024" cy="21602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179512" y="6237312"/>
            <a:ext cx="172819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b="1" dirty="0"/>
              <a:t>Поступление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2555776" y="6237312"/>
            <a:ext cx="172819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b="1" dirty="0"/>
              <a:t>Выбытие</a:t>
            </a:r>
          </a:p>
        </p:txBody>
      </p:sp>
      <p:sp>
        <p:nvSpPr>
          <p:cNvPr id="22" name="Стрелка вниз 21"/>
          <p:cNvSpPr/>
          <p:nvPr/>
        </p:nvSpPr>
        <p:spPr>
          <a:xfrm rot="3071804">
            <a:off x="1200419" y="5928333"/>
            <a:ext cx="261743" cy="34303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Стрелка вниз 22"/>
          <p:cNvSpPr/>
          <p:nvPr/>
        </p:nvSpPr>
        <p:spPr>
          <a:xfrm rot="18745760">
            <a:off x="3066939" y="5936622"/>
            <a:ext cx="261743" cy="32973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75774" y="38234"/>
            <a:ext cx="8064896" cy="144655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/>
              <a:t>Поступление материальных ценностей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83568" y="1642155"/>
            <a:ext cx="2880320" cy="86177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/>
              <a:t>Приобретение вновь закупленного имущества </a:t>
            </a:r>
          </a:p>
          <a:p>
            <a:pPr algn="ctr"/>
            <a:r>
              <a:rPr lang="ru-RU" sz="1600" b="1" dirty="0"/>
              <a:t>( со склада</a:t>
            </a:r>
            <a:r>
              <a:rPr lang="ru-RU" b="1" dirty="0"/>
              <a:t>)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10607" y="4648780"/>
            <a:ext cx="2736304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sz="1600" b="1" dirty="0"/>
              <a:t>Внутреннее перемещение от одного МОЛ к другому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683568" y="3212976"/>
            <a:ext cx="2880320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/>
              <a:t>Безвозмездное поступление имущества (физические и юридические лица)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860032" y="1628800"/>
            <a:ext cx="4176464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/>
              <a:t>Требование-накладная ( Управление бухгалтерского учета и финансового контроля (УБУ и ФК))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860032" y="2636912"/>
            <a:ext cx="4176464" cy="15696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/>
              <a:t>Служебная записка от руководителя структурного подразделения ,договор о безвозмездной передаче, протокол решения комиссии по принятию активов (управление имущественным комплексом университета )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867762" y="4440014"/>
            <a:ext cx="4168733" cy="10772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/>
              <a:t>Накладная на внутреннее перемещение от одного МОЛ к другому-2 шт. ( Управление бухгалтерского учета и финансового контроля)</a:t>
            </a:r>
          </a:p>
        </p:txBody>
      </p:sp>
      <p:sp>
        <p:nvSpPr>
          <p:cNvPr id="22" name="Стрелка вниз 21"/>
          <p:cNvSpPr/>
          <p:nvPr/>
        </p:nvSpPr>
        <p:spPr>
          <a:xfrm rot="16200000">
            <a:off x="4086055" y="1682697"/>
            <a:ext cx="216024" cy="68429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Стрелка вниз 23"/>
          <p:cNvSpPr/>
          <p:nvPr/>
        </p:nvSpPr>
        <p:spPr>
          <a:xfrm rot="16200000">
            <a:off x="4122061" y="4527012"/>
            <a:ext cx="216024" cy="61228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Стрелка вниз 24"/>
          <p:cNvSpPr/>
          <p:nvPr/>
        </p:nvSpPr>
        <p:spPr>
          <a:xfrm rot="16200000">
            <a:off x="4122060" y="3230869"/>
            <a:ext cx="216024" cy="61228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" name="Прямая соединительная линия 2"/>
          <p:cNvCxnSpPr>
            <a:stCxn id="5" idx="1"/>
          </p:cNvCxnSpPr>
          <p:nvPr/>
        </p:nvCxnSpPr>
        <p:spPr>
          <a:xfrm flipH="1">
            <a:off x="395536" y="761509"/>
            <a:ext cx="18023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>
            <a:off x="395536" y="761509"/>
            <a:ext cx="0" cy="417965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395536" y="2208059"/>
            <a:ext cx="288032" cy="348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>
            <a:endCxn id="17" idx="1"/>
          </p:cNvCxnSpPr>
          <p:nvPr/>
        </p:nvCxnSpPr>
        <p:spPr>
          <a:xfrm flipV="1">
            <a:off x="395536" y="3628475"/>
            <a:ext cx="288032" cy="165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395536" y="4941168"/>
            <a:ext cx="2880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710608" y="5737922"/>
            <a:ext cx="2736304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/>
              <a:t>Возврат  материальных ценностей с ремонта</a:t>
            </a:r>
          </a:p>
        </p:txBody>
      </p:sp>
      <p:cxnSp>
        <p:nvCxnSpPr>
          <p:cNvPr id="33" name="Прямая соединительная линия 32"/>
          <p:cNvCxnSpPr/>
          <p:nvPr/>
        </p:nvCxnSpPr>
        <p:spPr>
          <a:xfrm>
            <a:off x="395536" y="6093296"/>
            <a:ext cx="2880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>
            <a:off x="395536" y="4941168"/>
            <a:ext cx="0" cy="11521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4896253" y="5826750"/>
            <a:ext cx="4140241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/>
              <a:t>Расписка в получении с ремонта-2 шт. ( по форме акта приема- передачи)</a:t>
            </a:r>
          </a:p>
        </p:txBody>
      </p:sp>
      <p:sp>
        <p:nvSpPr>
          <p:cNvPr id="37" name="Стрелка вниз 36"/>
          <p:cNvSpPr/>
          <p:nvPr/>
        </p:nvSpPr>
        <p:spPr>
          <a:xfrm rot="16200000">
            <a:off x="4086056" y="5715145"/>
            <a:ext cx="216024" cy="68429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11560" y="260648"/>
            <a:ext cx="7056784" cy="144655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/>
              <a:t>Выбытие материальных ценностей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69486" y="2060848"/>
            <a:ext cx="2474649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b="1" dirty="0"/>
              <a:t>Списание с фиксацией в книге акта на списание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69486" y="3068960"/>
            <a:ext cx="2446276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b="1" dirty="0"/>
              <a:t>Безвозмездная передача другой организации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95863" y="4221088"/>
            <a:ext cx="2463969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b="1" dirty="0"/>
              <a:t>Внутреннее перемещение от одного МОЛ к другому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483188" y="1916832"/>
            <a:ext cx="4409292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b="1" dirty="0"/>
              <a:t>Ведомость на списание (МОЛ), дефектный акт (ремонтная группа), акт на списание (УБУ и ФК)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483188" y="3130376"/>
            <a:ext cx="4409292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/>
              <a:t>Приказ  ректора о безвозмездной передаче имущества, решение комиссии по списанию активов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499992" y="4221088"/>
            <a:ext cx="4392488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/>
              <a:t>Требование-накладная на внутреннее перемещение от одного МОЛ к другому -2 шт. (УБУ и ФК)</a:t>
            </a:r>
          </a:p>
        </p:txBody>
      </p:sp>
      <p:sp>
        <p:nvSpPr>
          <p:cNvPr id="12" name="Стрелка вниз 11"/>
          <p:cNvSpPr/>
          <p:nvPr/>
        </p:nvSpPr>
        <p:spPr>
          <a:xfrm rot="16200000">
            <a:off x="3550143" y="2085086"/>
            <a:ext cx="216024" cy="70705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низ 12"/>
          <p:cNvSpPr/>
          <p:nvPr/>
        </p:nvSpPr>
        <p:spPr>
          <a:xfrm rot="16200000">
            <a:off x="3543632" y="3176973"/>
            <a:ext cx="216024" cy="7200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низ 13"/>
          <p:cNvSpPr/>
          <p:nvPr/>
        </p:nvSpPr>
        <p:spPr>
          <a:xfrm rot="16200000">
            <a:off x="3556654" y="4329101"/>
            <a:ext cx="216024" cy="7200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TextBox 14"/>
          <p:cNvSpPr txBox="1"/>
          <p:nvPr/>
        </p:nvSpPr>
        <p:spPr>
          <a:xfrm>
            <a:off x="611560" y="5573256"/>
            <a:ext cx="2463969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b="1" dirty="0"/>
              <a:t>Передача имущества в ремонт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483188" y="5571514"/>
            <a:ext cx="4409292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/>
              <a:t>Расписка о передаче на ремонт -2 шт. </a:t>
            </a:r>
          </a:p>
          <a:p>
            <a:pPr algn="ctr"/>
            <a:r>
              <a:rPr lang="ru-RU" sz="1600" b="1" dirty="0"/>
              <a:t>( по форме Акта приема-передачи) </a:t>
            </a:r>
          </a:p>
        </p:txBody>
      </p:sp>
      <p:sp>
        <p:nvSpPr>
          <p:cNvPr id="17" name="Стрелка вниз 16"/>
          <p:cNvSpPr/>
          <p:nvPr/>
        </p:nvSpPr>
        <p:spPr>
          <a:xfrm rot="16200000">
            <a:off x="3550143" y="5503861"/>
            <a:ext cx="216024" cy="7200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" name="Прямая соединительная линия 2"/>
          <p:cNvCxnSpPr>
            <a:stCxn id="4" idx="1"/>
          </p:cNvCxnSpPr>
          <p:nvPr/>
        </p:nvCxnSpPr>
        <p:spPr>
          <a:xfrm flipH="1">
            <a:off x="395536" y="983923"/>
            <a:ext cx="2160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251520" y="983923"/>
            <a:ext cx="0" cy="491249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flipV="1">
            <a:off x="251520" y="2546627"/>
            <a:ext cx="317966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>
            <a:endCxn id="7" idx="1"/>
          </p:cNvCxnSpPr>
          <p:nvPr/>
        </p:nvCxnSpPr>
        <p:spPr>
          <a:xfrm flipV="1">
            <a:off x="251520" y="3530625"/>
            <a:ext cx="317966" cy="63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>
            <a:off x="251520" y="4653136"/>
            <a:ext cx="344343" cy="145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>
            <a:endCxn id="15" idx="1"/>
          </p:cNvCxnSpPr>
          <p:nvPr/>
        </p:nvCxnSpPr>
        <p:spPr>
          <a:xfrm>
            <a:off x="243726" y="5896421"/>
            <a:ext cx="367834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 flipH="1">
            <a:off x="251520" y="983923"/>
            <a:ext cx="1440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34196" y="172552"/>
            <a:ext cx="7776864" cy="461665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/>
              <a:t>Инвентаризация (проверка МОЛ)</a:t>
            </a:r>
          </a:p>
        </p:txBody>
      </p:sp>
      <p:sp>
        <p:nvSpPr>
          <p:cNvPr id="5" name="Стрелка вниз 4"/>
          <p:cNvSpPr/>
          <p:nvPr/>
        </p:nvSpPr>
        <p:spPr>
          <a:xfrm>
            <a:off x="6156176" y="2204864"/>
            <a:ext cx="216024" cy="33399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2411760" y="1052736"/>
            <a:ext cx="4392488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/>
              <a:t>Приказ ректора</a:t>
            </a:r>
          </a:p>
        </p:txBody>
      </p:sp>
      <p:sp>
        <p:nvSpPr>
          <p:cNvPr id="7" name="Стрелка вниз 6"/>
          <p:cNvSpPr/>
          <p:nvPr/>
        </p:nvSpPr>
        <p:spPr>
          <a:xfrm rot="3075204">
            <a:off x="2729054" y="1429054"/>
            <a:ext cx="216024" cy="36332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251520" y="1844824"/>
            <a:ext cx="3096344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/>
              <a:t>Комиссия</a:t>
            </a:r>
          </a:p>
        </p:txBody>
      </p:sp>
      <p:sp>
        <p:nvSpPr>
          <p:cNvPr id="9" name="Стрелка вниз 8"/>
          <p:cNvSpPr/>
          <p:nvPr/>
        </p:nvSpPr>
        <p:spPr>
          <a:xfrm rot="2497977">
            <a:off x="5168658" y="3174068"/>
            <a:ext cx="240379" cy="37016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107504" y="2708920"/>
            <a:ext cx="2016224" cy="15696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/>
              <a:t>Сличение фактического наличия имущества с данными бухгалтерского учета</a:t>
            </a:r>
          </a:p>
        </p:txBody>
      </p:sp>
      <p:sp>
        <p:nvSpPr>
          <p:cNvPr id="11" name="Стрелка вниз 10"/>
          <p:cNvSpPr/>
          <p:nvPr/>
        </p:nvSpPr>
        <p:spPr>
          <a:xfrm rot="18828324">
            <a:off x="2787068" y="2231417"/>
            <a:ext cx="216024" cy="33399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2339752" y="2708920"/>
            <a:ext cx="1656184" cy="15696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/>
              <a:t>Проверка введения книги учета материальных ценностей у МОЛ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7504" y="4686235"/>
            <a:ext cx="1872208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/>
              <a:t>Оформление акта по итогам инвентаризации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7504" y="5949280"/>
            <a:ext cx="1872208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/>
              <a:t>Предоставление сведений ректору</a:t>
            </a:r>
          </a:p>
        </p:txBody>
      </p:sp>
      <p:sp>
        <p:nvSpPr>
          <p:cNvPr id="15" name="Стрелка вниз 14"/>
          <p:cNvSpPr/>
          <p:nvPr/>
        </p:nvSpPr>
        <p:spPr>
          <a:xfrm rot="19119815">
            <a:off x="5313143" y="1438854"/>
            <a:ext cx="216024" cy="36332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TextBox 15"/>
          <p:cNvSpPr txBox="1"/>
          <p:nvPr/>
        </p:nvSpPr>
        <p:spPr>
          <a:xfrm>
            <a:off x="4788024" y="1844824"/>
            <a:ext cx="3096344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/>
              <a:t>МОЛ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220072" y="2564904"/>
            <a:ext cx="2376264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/>
              <a:t>Инвентаризационные описи (УБУ и ФК)</a:t>
            </a:r>
          </a:p>
        </p:txBody>
      </p:sp>
      <p:sp>
        <p:nvSpPr>
          <p:cNvPr id="19" name="Стрелка вниз 18"/>
          <p:cNvSpPr/>
          <p:nvPr/>
        </p:nvSpPr>
        <p:spPr>
          <a:xfrm rot="2640612">
            <a:off x="6703934" y="4515051"/>
            <a:ext cx="240379" cy="33426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Стрелка вниз 19"/>
          <p:cNvSpPr/>
          <p:nvPr/>
        </p:nvSpPr>
        <p:spPr>
          <a:xfrm rot="18828324">
            <a:off x="7395580" y="3167520"/>
            <a:ext cx="216024" cy="33399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TextBox 20"/>
          <p:cNvSpPr txBox="1"/>
          <p:nvPr/>
        </p:nvSpPr>
        <p:spPr>
          <a:xfrm>
            <a:off x="4283968" y="3573016"/>
            <a:ext cx="2160240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/>
              <a:t>По данным УБУ и ФК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581759" y="3572245"/>
            <a:ext cx="2411760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/>
              <a:t>Фактическое наличие(заполняет МОЛ)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5436096" y="4890646"/>
            <a:ext cx="1547664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/>
              <a:t>Без нарушений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7236296" y="4890646"/>
            <a:ext cx="1800200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/>
              <a:t>С отклонениями</a:t>
            </a:r>
          </a:p>
        </p:txBody>
      </p:sp>
      <p:sp>
        <p:nvSpPr>
          <p:cNvPr id="25" name="Стрелка вниз 24"/>
          <p:cNvSpPr/>
          <p:nvPr/>
        </p:nvSpPr>
        <p:spPr>
          <a:xfrm rot="2497977">
            <a:off x="848178" y="2237965"/>
            <a:ext cx="240379" cy="37016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Стрелка вниз 25"/>
          <p:cNvSpPr/>
          <p:nvPr/>
        </p:nvSpPr>
        <p:spPr>
          <a:xfrm rot="18828324">
            <a:off x="8655211" y="4465261"/>
            <a:ext cx="216024" cy="33399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TextBox 26"/>
          <p:cNvSpPr txBox="1"/>
          <p:nvPr/>
        </p:nvSpPr>
        <p:spPr>
          <a:xfrm>
            <a:off x="6588224" y="5826750"/>
            <a:ext cx="1224136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/>
              <a:t>Излишки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7991872" y="5826750"/>
            <a:ext cx="1152128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/>
              <a:t>Недостача</a:t>
            </a:r>
          </a:p>
        </p:txBody>
      </p:sp>
      <p:sp>
        <p:nvSpPr>
          <p:cNvPr id="29" name="Стрелка вниз 28"/>
          <p:cNvSpPr/>
          <p:nvPr/>
        </p:nvSpPr>
        <p:spPr>
          <a:xfrm rot="1012068">
            <a:off x="7431307" y="5370105"/>
            <a:ext cx="240379" cy="37016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Стрелка вниз 29"/>
          <p:cNvSpPr/>
          <p:nvPr/>
        </p:nvSpPr>
        <p:spPr>
          <a:xfrm rot="20331014">
            <a:off x="8301688" y="5405461"/>
            <a:ext cx="216024" cy="33399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Стрелка вниз 30"/>
          <p:cNvSpPr/>
          <p:nvPr/>
        </p:nvSpPr>
        <p:spPr>
          <a:xfrm>
            <a:off x="4283968" y="692696"/>
            <a:ext cx="216024" cy="33399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Стрелка вниз 31"/>
          <p:cNvSpPr/>
          <p:nvPr/>
        </p:nvSpPr>
        <p:spPr>
          <a:xfrm>
            <a:off x="860355" y="4319142"/>
            <a:ext cx="216024" cy="33399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Стрелка вниз 32"/>
          <p:cNvSpPr/>
          <p:nvPr/>
        </p:nvSpPr>
        <p:spPr>
          <a:xfrm>
            <a:off x="826184" y="5600180"/>
            <a:ext cx="216024" cy="33399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01588" y="712304"/>
            <a:ext cx="3024336" cy="615553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3400" dirty="0"/>
              <a:t>Излишки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115616" y="1700808"/>
            <a:ext cx="2736304" cy="15696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/>
              <a:t>Служебная записка  с объяснениями причины образования излишек за подписью МОЛ и руководителя структурного подразделения</a:t>
            </a:r>
          </a:p>
        </p:txBody>
      </p:sp>
      <p:sp>
        <p:nvSpPr>
          <p:cNvPr id="6" name="Стрелка вниз 5"/>
          <p:cNvSpPr/>
          <p:nvPr/>
        </p:nvSpPr>
        <p:spPr>
          <a:xfrm>
            <a:off x="2159732" y="3323283"/>
            <a:ext cx="216024" cy="33399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низ 6"/>
          <p:cNvSpPr/>
          <p:nvPr/>
        </p:nvSpPr>
        <p:spPr>
          <a:xfrm>
            <a:off x="2159732" y="1334487"/>
            <a:ext cx="216024" cy="33399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1115616" y="3750131"/>
            <a:ext cx="2808312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600" dirty="0"/>
              <a:t>Постановка на учет с закреплением имущества за МОЛ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935442" y="704473"/>
            <a:ext cx="3024336" cy="615553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3400" dirty="0"/>
              <a:t>Недостача</a:t>
            </a:r>
          </a:p>
        </p:txBody>
      </p:sp>
      <p:sp>
        <p:nvSpPr>
          <p:cNvPr id="10" name="Стрелка вниз 9"/>
          <p:cNvSpPr/>
          <p:nvPr/>
        </p:nvSpPr>
        <p:spPr>
          <a:xfrm>
            <a:off x="5299148" y="1334487"/>
            <a:ext cx="216024" cy="33399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4283968" y="1700808"/>
            <a:ext cx="2304256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/>
              <a:t>Объяснительная записка на имя ректора</a:t>
            </a:r>
          </a:p>
          <a:p>
            <a:pPr algn="ctr"/>
            <a:r>
              <a:rPr lang="ru-RU" sz="1600" b="1" dirty="0"/>
              <a:t>(ст. 247 ТК РФ)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948264" y="1628800"/>
            <a:ext cx="2052736" cy="10772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600" dirty="0"/>
              <a:t>В случаи отказа МОЛ от объяснения составляется акт об отказе</a:t>
            </a:r>
          </a:p>
        </p:txBody>
      </p:sp>
      <p:sp>
        <p:nvSpPr>
          <p:cNvPr id="13" name="Стрелка вниз 12"/>
          <p:cNvSpPr/>
          <p:nvPr/>
        </p:nvSpPr>
        <p:spPr>
          <a:xfrm>
            <a:off x="5292080" y="2564904"/>
            <a:ext cx="216024" cy="26985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4283968" y="2852936"/>
            <a:ext cx="2304256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600" dirty="0"/>
              <a:t>Выявление виновного лица</a:t>
            </a:r>
          </a:p>
        </p:txBody>
      </p:sp>
      <p:sp>
        <p:nvSpPr>
          <p:cNvPr id="15" name="Стрелка вниз 14"/>
          <p:cNvSpPr/>
          <p:nvPr/>
        </p:nvSpPr>
        <p:spPr>
          <a:xfrm rot="16200000">
            <a:off x="6696236" y="1952836"/>
            <a:ext cx="216024" cy="2880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трелка вниз 15"/>
          <p:cNvSpPr/>
          <p:nvPr/>
        </p:nvSpPr>
        <p:spPr>
          <a:xfrm>
            <a:off x="5292080" y="3448506"/>
            <a:ext cx="216024" cy="28159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4283968" y="3789040"/>
            <a:ext cx="2304256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600" dirty="0"/>
              <a:t>Определение суммы возмещения ущерба</a:t>
            </a:r>
          </a:p>
        </p:txBody>
      </p:sp>
      <p:sp>
        <p:nvSpPr>
          <p:cNvPr id="18" name="Стрелка вниз 17"/>
          <p:cNvSpPr/>
          <p:nvPr/>
        </p:nvSpPr>
        <p:spPr>
          <a:xfrm>
            <a:off x="5292080" y="4437112"/>
            <a:ext cx="216024" cy="23965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TextBox 18"/>
          <p:cNvSpPr txBox="1"/>
          <p:nvPr/>
        </p:nvSpPr>
        <p:spPr>
          <a:xfrm>
            <a:off x="4283968" y="4725144"/>
            <a:ext cx="2304256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600" dirty="0"/>
              <a:t>Внесение в кассу денежных средств или равноценная замена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115616" y="5949280"/>
            <a:ext cx="7885384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600" dirty="0"/>
              <a:t>Отражение в годовой бухгалтерской отчетности в виде пояснений с указанием ФИО, суммы и мер, принятых по предотвращению нарушений в </a:t>
            </a:r>
            <a:r>
              <a:rPr lang="ru-RU" sz="1600" dirty="0" err="1"/>
              <a:t>Минобрнауки</a:t>
            </a:r>
            <a:r>
              <a:rPr lang="ru-RU" sz="1600" dirty="0"/>
              <a:t> РФ</a:t>
            </a:r>
          </a:p>
        </p:txBody>
      </p:sp>
      <p:sp>
        <p:nvSpPr>
          <p:cNvPr id="21" name="Стрелка вниз 20"/>
          <p:cNvSpPr/>
          <p:nvPr/>
        </p:nvSpPr>
        <p:spPr>
          <a:xfrm>
            <a:off x="2159732" y="4678142"/>
            <a:ext cx="216024" cy="83909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Стрелка вниз 21"/>
          <p:cNvSpPr/>
          <p:nvPr/>
        </p:nvSpPr>
        <p:spPr>
          <a:xfrm>
            <a:off x="5292080" y="5589240"/>
            <a:ext cx="216024" cy="31166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7778" y="218363"/>
            <a:ext cx="432048" cy="432048"/>
          </a:xfrm>
          <a:prstGeom prst="rect">
            <a:avLst/>
          </a:prstGeom>
        </p:spPr>
      </p:pic>
      <p:pic>
        <p:nvPicPr>
          <p:cNvPr id="23" name="Рисунок 2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5562" y="218363"/>
            <a:ext cx="432048" cy="432048"/>
          </a:xfrm>
          <a:prstGeom prst="rect">
            <a:avLst/>
          </a:prstGeom>
        </p:spPr>
      </p:pic>
      <p:sp>
        <p:nvSpPr>
          <p:cNvPr id="24" name="Стрелка вниз 23"/>
          <p:cNvSpPr/>
          <p:nvPr/>
        </p:nvSpPr>
        <p:spPr>
          <a:xfrm>
            <a:off x="5292080" y="3437711"/>
            <a:ext cx="216024" cy="28159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332657"/>
            <a:ext cx="8765381" cy="576063"/>
          </a:xfrm>
          <a:solidFill>
            <a:srgbClr val="FFFF00"/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ru-RU" sz="3300" b="1" dirty="0"/>
              <a:t>Обязанности Материально ответственного лица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934595"/>
            <a:ext cx="8415138" cy="2710430"/>
          </a:xfrm>
          <a:ln>
            <a:noFill/>
          </a:ln>
        </p:spPr>
        <p:txBody>
          <a:bodyPr>
            <a:noAutofit/>
          </a:bodyPr>
          <a:lstStyle/>
          <a:p>
            <a:pPr algn="l"/>
            <a:r>
              <a:rPr lang="ru-RU" sz="2600" dirty="0">
                <a:solidFill>
                  <a:schemeClr val="tx1"/>
                </a:solidFill>
              </a:rPr>
              <a:t>1. Ведение книги учета материальных ценностей</a:t>
            </a:r>
          </a:p>
          <a:p>
            <a:pPr algn="l"/>
            <a:r>
              <a:rPr lang="ru-RU" sz="2600" dirty="0">
                <a:solidFill>
                  <a:schemeClr val="tx1"/>
                </a:solidFill>
              </a:rPr>
              <a:t>2. Регулярный мониторинг имущества и отражение его результатов в книге</a:t>
            </a:r>
          </a:p>
          <a:p>
            <a:pPr algn="l"/>
            <a:r>
              <a:rPr lang="ru-RU" sz="2600" dirty="0">
                <a:solidFill>
                  <a:schemeClr val="tx1"/>
                </a:solidFill>
              </a:rPr>
              <a:t>3. Участие в инвентаризации совместно с инвентаризационной комиссией</a:t>
            </a:r>
          </a:p>
          <a:p>
            <a:pPr algn="l"/>
            <a:r>
              <a:rPr lang="ru-RU" sz="2600" dirty="0">
                <a:solidFill>
                  <a:schemeClr val="tx1"/>
                </a:solidFill>
              </a:rPr>
              <a:t>4. Ведение описи имущества (по кабинетам)</a:t>
            </a:r>
          </a:p>
          <a:p>
            <a:pPr algn="l">
              <a:spcBef>
                <a:spcPts val="0"/>
              </a:spcBef>
            </a:pPr>
            <a:r>
              <a:rPr lang="ru-RU" sz="2600" dirty="0">
                <a:solidFill>
                  <a:schemeClr val="tx1"/>
                </a:solidFill>
              </a:rPr>
              <a:t>5. Согласование обходного листа при увольнении сотрудников подразделения, который получает       материальные ценности в пользование</a:t>
            </a:r>
          </a:p>
          <a:p>
            <a:pPr algn="l">
              <a:spcBef>
                <a:spcPts val="0"/>
              </a:spcBef>
            </a:pPr>
            <a:r>
              <a:rPr lang="ru-RU" sz="2600" dirty="0">
                <a:solidFill>
                  <a:schemeClr val="tx1"/>
                </a:solidFill>
              </a:rPr>
              <a:t>6. Обеспечение инвентарного номера в читаемом состоянии ( подкрасить, обновить</a:t>
            </a:r>
            <a:r>
              <a:rPr lang="ru-RU" sz="2600" dirty="0" smtClean="0">
                <a:solidFill>
                  <a:schemeClr val="tx1"/>
                </a:solidFill>
              </a:rPr>
              <a:t>)</a:t>
            </a:r>
          </a:p>
          <a:p>
            <a:pPr algn="l">
              <a:spcBef>
                <a:spcPts val="0"/>
              </a:spcBef>
            </a:pPr>
            <a:r>
              <a:rPr lang="ru-RU" sz="2600" dirty="0" smtClean="0"/>
              <a:t>7. Своевременное списание имущества (морально устаревшего, не приносящего экономическую выгоду)</a:t>
            </a:r>
          </a:p>
          <a:p>
            <a:pPr algn="l">
              <a:spcBef>
                <a:spcPts val="0"/>
              </a:spcBef>
            </a:pPr>
            <a:r>
              <a:rPr lang="ru-RU" sz="2600" dirty="0" smtClean="0">
                <a:solidFill>
                  <a:schemeClr val="tx1"/>
                </a:solidFill>
              </a:rPr>
              <a:t>8. </a:t>
            </a:r>
            <a:r>
              <a:rPr lang="ru-RU" sz="2600" dirty="0" smtClean="0"/>
              <a:t>Ежегодное списание бланков строгой отчетности (выданных, испорченных)</a:t>
            </a:r>
            <a:endParaRPr lang="ru-RU" sz="2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57282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260648"/>
            <a:ext cx="8351044" cy="701278"/>
          </a:xfrm>
          <a:solidFill>
            <a:srgbClr val="FFFF00"/>
          </a:solidFill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ru-RU" sz="3300" b="1" dirty="0"/>
              <a:t>1. Ведение книги учета материальных ценностей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8860" y="1124744"/>
            <a:ext cx="8705627" cy="5544616"/>
          </a:xfrm>
        </p:spPr>
        <p:txBody>
          <a:bodyPr>
            <a:noAutofit/>
          </a:bodyPr>
          <a:lstStyle/>
          <a:p>
            <a:pPr algn="l"/>
            <a:r>
              <a:rPr lang="ru-RU" sz="2400" dirty="0">
                <a:solidFill>
                  <a:schemeClr val="tx1"/>
                </a:solidFill>
              </a:rPr>
              <a:t>1.1 Требование к книге</a:t>
            </a:r>
          </a:p>
          <a:p>
            <a:pPr algn="l"/>
            <a:r>
              <a:rPr lang="ru-RU" sz="2400" dirty="0">
                <a:solidFill>
                  <a:schemeClr val="tx1"/>
                </a:solidFill>
              </a:rPr>
              <a:t>- листы пронумерованы и сшиты</a:t>
            </a:r>
          </a:p>
          <a:p>
            <a:pPr algn="l"/>
            <a:r>
              <a:rPr lang="ru-RU" sz="2400" dirty="0">
                <a:solidFill>
                  <a:schemeClr val="tx1"/>
                </a:solidFill>
              </a:rPr>
              <a:t>- подпись главного бухгалтера</a:t>
            </a:r>
          </a:p>
          <a:p>
            <a:pPr algn="l"/>
            <a:r>
              <a:rPr lang="ru-RU" sz="2400" dirty="0">
                <a:solidFill>
                  <a:schemeClr val="tx1"/>
                </a:solidFill>
              </a:rPr>
              <a:t>- подпись руководителя подразделения</a:t>
            </a:r>
          </a:p>
          <a:p>
            <a:pPr algn="l"/>
            <a:r>
              <a:rPr lang="ru-RU" sz="2400" dirty="0">
                <a:solidFill>
                  <a:schemeClr val="tx1"/>
                </a:solidFill>
              </a:rPr>
              <a:t>- листы могут быть заполнены вручную или напечатаны</a:t>
            </a:r>
          </a:p>
          <a:p>
            <a:pPr algn="l"/>
            <a:r>
              <a:rPr lang="ru-RU" sz="2400" dirty="0">
                <a:solidFill>
                  <a:schemeClr val="tx1"/>
                </a:solidFill>
              </a:rPr>
              <a:t>- хранение в заданном месте(о котором оповещен руководитель подразделения)</a:t>
            </a:r>
          </a:p>
          <a:p>
            <a:pPr algn="l"/>
            <a:r>
              <a:rPr lang="ru-RU" sz="2400" dirty="0">
                <a:solidFill>
                  <a:schemeClr val="tx1"/>
                </a:solidFill>
              </a:rPr>
              <a:t>1.2 Требование к содержанию</a:t>
            </a:r>
          </a:p>
          <a:p>
            <a:pPr algn="l"/>
            <a:r>
              <a:rPr lang="ru-RU" sz="2400" dirty="0">
                <a:solidFill>
                  <a:schemeClr val="tx1"/>
                </a:solidFill>
              </a:rPr>
              <a:t>- сквозная нумерация</a:t>
            </a:r>
          </a:p>
          <a:p>
            <a:pPr algn="l"/>
            <a:r>
              <a:rPr lang="ru-RU" sz="2400" dirty="0">
                <a:solidFill>
                  <a:schemeClr val="tx1"/>
                </a:solidFill>
              </a:rPr>
              <a:t>- фиксация места нахождения материальных ценностей</a:t>
            </a:r>
          </a:p>
          <a:p>
            <a:pPr algn="l"/>
            <a:r>
              <a:rPr lang="ru-RU" sz="2400" dirty="0">
                <a:solidFill>
                  <a:schemeClr val="tx1"/>
                </a:solidFill>
              </a:rPr>
              <a:t>- подпись получателя обязательна для всех материальных ценностей, кроме находящихся в аудиториях</a:t>
            </a:r>
          </a:p>
        </p:txBody>
      </p:sp>
    </p:spTree>
    <p:extLst>
      <p:ext uri="{BB962C8B-B14F-4D97-AF65-F5344CB8AC3E}">
        <p14:creationId xmlns:p14="http://schemas.microsoft.com/office/powerpoint/2010/main" val="19191122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ctrTitle"/>
          </p:nvPr>
        </p:nvSpPr>
        <p:spPr>
          <a:xfrm>
            <a:off x="328613" y="260648"/>
            <a:ext cx="8486775" cy="1222772"/>
          </a:xfrm>
          <a:solidFill>
            <a:srgbClr val="FFFF00"/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ru-RU" sz="3300" b="1" dirty="0"/>
              <a:t>2. Регулярный мониторинг имущества и отражение его результатов в книге учета</a:t>
            </a:r>
          </a:p>
        </p:txBody>
      </p:sp>
      <p:sp>
        <p:nvSpPr>
          <p:cNvPr id="5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02899" y="1844824"/>
            <a:ext cx="8401050" cy="2943226"/>
          </a:xfrm>
        </p:spPr>
        <p:txBody>
          <a:bodyPr>
            <a:noAutofit/>
          </a:bodyPr>
          <a:lstStyle/>
          <a:p>
            <a:pPr algn="l"/>
            <a:r>
              <a:rPr lang="ru-RU" sz="2000" dirty="0">
                <a:solidFill>
                  <a:schemeClr val="tx1"/>
                </a:solidFill>
              </a:rPr>
              <a:t>2.1 В книге учета материальных ценностей на </a:t>
            </a:r>
            <a:r>
              <a:rPr lang="ru-RU" sz="2000" b="1" dirty="0">
                <a:solidFill>
                  <a:schemeClr val="tx1"/>
                </a:solidFill>
              </a:rPr>
              <a:t>любую дату </a:t>
            </a:r>
            <a:r>
              <a:rPr lang="ru-RU" sz="2000" dirty="0">
                <a:solidFill>
                  <a:schemeClr val="tx1"/>
                </a:solidFill>
              </a:rPr>
              <a:t>должна быть актуальная информация</a:t>
            </a:r>
          </a:p>
          <a:p>
            <a:pPr marL="342900" indent="-342900" algn="l">
              <a:buFontTx/>
              <a:buChar char="-"/>
            </a:pPr>
            <a:r>
              <a:rPr lang="ru-RU" sz="2000" dirty="0">
                <a:solidFill>
                  <a:schemeClr val="tx1"/>
                </a:solidFill>
              </a:rPr>
              <a:t>отражены все поступления, выбытия и передача в ремонт материальных ценностей</a:t>
            </a:r>
          </a:p>
          <a:p>
            <a:pPr marL="342900" indent="-342900" algn="l">
              <a:buFontTx/>
              <a:buChar char="-"/>
            </a:pPr>
            <a:endParaRPr lang="ru-RU" sz="2000" dirty="0">
              <a:solidFill>
                <a:schemeClr val="tx1"/>
              </a:solidFill>
            </a:endParaRPr>
          </a:p>
          <a:p>
            <a:pPr algn="l"/>
            <a:r>
              <a:rPr lang="ru-RU" sz="2000" dirty="0">
                <a:solidFill>
                  <a:schemeClr val="tx1"/>
                </a:solidFill>
              </a:rPr>
              <a:t>2.2 Один раз в полугодие МОЛ должен провести мониторинг и по его результатам оформить служебную записку об итогах (наличие выявленных расхождений фактического наличия с данными книги учета материальных ценностей)</a:t>
            </a:r>
          </a:p>
          <a:p>
            <a:pPr algn="l"/>
            <a:r>
              <a:rPr lang="ru-RU" sz="2000" dirty="0">
                <a:solidFill>
                  <a:schemeClr val="tx1"/>
                </a:solidFill>
              </a:rPr>
              <a:t>- служебную записку подписывают МОЛ и руководитель структурного подразделения</a:t>
            </a:r>
          </a:p>
          <a:p>
            <a:pPr algn="l"/>
            <a:r>
              <a:rPr lang="ru-RU" sz="2000" dirty="0">
                <a:solidFill>
                  <a:schemeClr val="tx1"/>
                </a:solidFill>
              </a:rPr>
              <a:t>- сдается в отдел основных средств и материалов (УБУ и ФК) </a:t>
            </a:r>
          </a:p>
          <a:p>
            <a:pPr algn="l"/>
            <a:r>
              <a:rPr lang="ru-RU" sz="2000" dirty="0">
                <a:solidFill>
                  <a:schemeClr val="tx1"/>
                </a:solidFill>
              </a:rPr>
              <a:t>- два раза в год (с 1 июня по 20 июня; с 1 декабря по 20 декабря)</a:t>
            </a:r>
          </a:p>
        </p:txBody>
      </p:sp>
    </p:spTree>
    <p:extLst>
      <p:ext uri="{BB962C8B-B14F-4D97-AF65-F5344CB8AC3E}">
        <p14:creationId xmlns:p14="http://schemas.microsoft.com/office/powerpoint/2010/main" val="77106751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422</TotalTime>
  <Words>1246</Words>
  <Application>Microsoft Office PowerPoint</Application>
  <PresentationFormat>Экран (4:3)</PresentationFormat>
  <Paragraphs>269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Times New Roman</vt:lpstr>
      <vt:lpstr>Тема Office</vt:lpstr>
      <vt:lpstr>Ведение учета материальных ценностей:  сегодня и завтра  2025г.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Обязанности Материально ответственного лица</vt:lpstr>
      <vt:lpstr>1. Ведение книги учета материальных ценностей</vt:lpstr>
      <vt:lpstr>2. Регулярный мониторинг имущества и отражение его результатов в книге учета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  Спасибо за внимание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Ольга В. Семыкина</dc:creator>
  <cp:lastModifiedBy>Татьяна М. Николаева</cp:lastModifiedBy>
  <cp:revision>49</cp:revision>
  <cp:lastPrinted>2025-07-09T10:18:27Z</cp:lastPrinted>
  <dcterms:created xsi:type="dcterms:W3CDTF">2019-11-13T04:53:01Z</dcterms:created>
  <dcterms:modified xsi:type="dcterms:W3CDTF">2025-07-09T10:18:57Z</dcterms:modified>
</cp:coreProperties>
</file>