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5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3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76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5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0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2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7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8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7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7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4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2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5688632"/>
          </a:xfrm>
          <a:noFill/>
        </p:spPr>
        <p:txBody>
          <a:bodyPr>
            <a:noAutofit/>
          </a:bodyPr>
          <a:lstStyle/>
          <a:p>
            <a:r>
              <a:rPr lang="ru-RU" sz="6400" b="1" dirty="0"/>
              <a:t>Ведение учета материальных ценностей:</a:t>
            </a:r>
            <a:br>
              <a:rPr lang="ru-RU" sz="6400" b="1" dirty="0"/>
            </a:br>
            <a:r>
              <a:rPr lang="ru-RU" sz="6400" b="1" dirty="0"/>
              <a:t> сегодня и завтра</a:t>
            </a:r>
            <a:br>
              <a:rPr lang="ru-RU" sz="6400" b="1" dirty="0"/>
            </a:br>
            <a:r>
              <a:rPr lang="ru-RU" sz="6400" b="1" dirty="0"/>
              <a:t/>
            </a:r>
            <a:br>
              <a:rPr lang="ru-RU" sz="6400" b="1" dirty="0"/>
            </a:br>
            <a:r>
              <a:rPr lang="ru-RU" sz="2800" b="1" dirty="0" smtClean="0"/>
              <a:t>2025г</a:t>
            </a:r>
            <a:r>
              <a:rPr lang="ru-RU" sz="2800" b="1" dirty="0"/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11560" y="54868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532440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1560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1560" y="6165304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656"/>
            <a:ext cx="8565356" cy="7429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68580" tIns="34290" rIns="68580" bIns="3429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/>
              <a:t>3. Проведение  инвентаризации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4249" y="1556792"/>
            <a:ext cx="8443913" cy="306467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3.1 Плановая инвентаризация 1 раз в 3 года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3.2 При смене МОЛ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3.3 При работе внешних контролеров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3.4 По решению комиссии (внеплановая)</a:t>
            </a:r>
          </a:p>
        </p:txBody>
      </p:sp>
    </p:spTree>
    <p:extLst>
      <p:ext uri="{BB962C8B-B14F-4D97-AF65-F5344CB8AC3E}">
        <p14:creationId xmlns:p14="http://schemas.microsoft.com/office/powerpoint/2010/main" val="3341749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8004" y="651987"/>
            <a:ext cx="813690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ОПИСЬ ИМУЩЕСТВА, НАХОДЯЩЕГОСЯ  В КАБИНЕТЕ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0295" y="5445224"/>
            <a:ext cx="74201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Материально ответственное лицо                                 </a:t>
            </a:r>
            <a:r>
              <a:rPr lang="ru-RU" sz="1400" dirty="0" err="1"/>
              <a:t>Айкинская</a:t>
            </a:r>
            <a:r>
              <a:rPr lang="ru-RU" sz="1400" dirty="0"/>
              <a:t> Р.Е.      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Ответственное лицо за кабинет</a:t>
            </a:r>
            <a:br>
              <a:rPr lang="ru-RU" sz="1400" dirty="0"/>
            </a:br>
            <a:r>
              <a:rPr lang="ru-RU" sz="1400" dirty="0"/>
              <a:t>начальник отдела основных средств </a:t>
            </a:r>
            <a:br>
              <a:rPr lang="ru-RU" sz="1400" dirty="0"/>
            </a:br>
            <a:r>
              <a:rPr lang="ru-RU" sz="1400" dirty="0"/>
              <a:t>и материалов                                                                       Палагина   Е.Г.         </a:t>
            </a:r>
          </a:p>
          <a:p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102605"/>
              </p:ext>
            </p:extLst>
          </p:nvPr>
        </p:nvGraphicFramePr>
        <p:xfrm>
          <a:off x="1040296" y="1437179"/>
          <a:ext cx="7420136" cy="3708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309">
                  <a:extLst>
                    <a:ext uri="{9D8B030D-6E8A-4147-A177-3AD203B41FA5}">
                      <a16:colId xmlns:a16="http://schemas.microsoft.com/office/drawing/2014/main" val="37914090"/>
                    </a:ext>
                  </a:extLst>
                </a:gridCol>
                <a:gridCol w="3626726">
                  <a:extLst>
                    <a:ext uri="{9D8B030D-6E8A-4147-A177-3AD203B41FA5}">
                      <a16:colId xmlns:a16="http://schemas.microsoft.com/office/drawing/2014/main" val="3201740988"/>
                    </a:ext>
                  </a:extLst>
                </a:gridCol>
                <a:gridCol w="2307987">
                  <a:extLst>
                    <a:ext uri="{9D8B030D-6E8A-4147-A177-3AD203B41FA5}">
                      <a16:colId xmlns:a16="http://schemas.microsoft.com/office/drawing/2014/main" val="3600769176"/>
                    </a:ext>
                  </a:extLst>
                </a:gridCol>
                <a:gridCol w="962114">
                  <a:extLst>
                    <a:ext uri="{9D8B030D-6E8A-4147-A177-3AD203B41FA5}">
                      <a16:colId xmlns:a16="http://schemas.microsoft.com/office/drawing/2014/main" val="3717090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Инвентарный номер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125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Компьютер с монитором 19" G 840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1013620000052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3325038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Копировальный аппарат </a:t>
                      </a:r>
                      <a:r>
                        <a:rPr lang="ru-RU" sz="1200" dirty="0" err="1">
                          <a:effectLst/>
                        </a:rPr>
                        <a:t>Kyosera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1360137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5244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Персональный компьютер RAMEC GALE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1013420000209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167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Персональный компьютер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1013420000169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500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Принтер Samsung ML-1210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0001360083_2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53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Кондиционер Funai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1320120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263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Сканер Epson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1013440000150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5747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Обогреватель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 </a:t>
                      </a:r>
                      <a:r>
                        <a:rPr lang="ru-RU" sz="1200" dirty="0" err="1">
                          <a:effectLst/>
                        </a:rPr>
                        <a:t>забаланс</a:t>
                      </a:r>
                      <a:r>
                        <a:rPr lang="ru-RU" sz="1200" dirty="0">
                          <a:effectLst/>
                        </a:rPr>
                        <a:t> б/н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915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25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3744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1728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473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439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09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533354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77044" y="1014423"/>
            <a:ext cx="618824" cy="3243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№114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119673"/>
            <a:ext cx="172819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заполнения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04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06489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Книга учета материальных ценностей</a:t>
            </a: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77008"/>
            <a:ext cx="1889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МОЛ-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Айкинская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Р.Е. 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520"/>
              </p:ext>
            </p:extLst>
          </p:nvPr>
        </p:nvGraphicFramePr>
        <p:xfrm>
          <a:off x="755576" y="1484785"/>
          <a:ext cx="7992888" cy="4667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35">
                  <a:extLst>
                    <a:ext uri="{9D8B030D-6E8A-4147-A177-3AD203B41FA5}">
                      <a16:colId xmlns:a16="http://schemas.microsoft.com/office/drawing/2014/main" val="1856699966"/>
                    </a:ext>
                  </a:extLst>
                </a:gridCol>
                <a:gridCol w="2200245">
                  <a:extLst>
                    <a:ext uri="{9D8B030D-6E8A-4147-A177-3AD203B41FA5}">
                      <a16:colId xmlns:a16="http://schemas.microsoft.com/office/drawing/2014/main" val="243561584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5884931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1483448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5264598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9997798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65540274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03664933"/>
                    </a:ext>
                  </a:extLst>
                </a:gridCol>
              </a:tblGrid>
              <a:tr h="573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Инвентарный номер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ПРИХОД                                                    (структурное подразделение, № требования- накладной)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                                              (структурное подразделение,                                                      в т. ч. списание)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 получателя                          (Ф.И.О.), № кабинета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4141341924"/>
                  </a:ext>
                </a:extLst>
              </a:tr>
              <a:tr h="452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с монитором 19" G 840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1013620000046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требования -накладной, склад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Зубкова М.Н./210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01.09.2019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626600280"/>
                  </a:ext>
                </a:extLst>
              </a:tr>
              <a:tr h="591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Копировальный аппарат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Kyosera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Mita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FS-1118 MFP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1360047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Служебная записка от руководителя структурного подразделения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Кавардина Г.А./209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3063204916"/>
                  </a:ext>
                </a:extLst>
              </a:tr>
              <a:tr h="498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 компьютер RAMEC GALE; монитор ACЕR 21,5; клавиатура, мышь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1013420000209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накладной на внутреннее перемещение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Палагина Е.Г./114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08.11.2019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4128026866"/>
                  </a:ext>
                </a:extLst>
              </a:tr>
              <a:tr h="558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 компьютер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RAMEC GALE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1013420000210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Расписка в получении с  ремонта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Семыкина О.В. /115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10.09.2019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731868960"/>
                  </a:ext>
                </a:extLst>
              </a:tr>
              <a:tr h="365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Принтер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Samsung ML-1210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0001360093_2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Акта на списание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14.10.2019 (Дата акта на списания)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extLst>
                  <a:ext uri="{0D108BD9-81ED-4DB2-BD59-A6C34878D82A}">
                    <a16:rowId xmlns:a16="http://schemas.microsoft.com/office/drawing/2014/main" val="2471490675"/>
                  </a:ext>
                </a:extLst>
              </a:tr>
              <a:tr h="571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Кондиционер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Funai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1320163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Безвозмездная передача школе -интернату,                    № приказа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15.08.2019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224171058"/>
                  </a:ext>
                </a:extLst>
              </a:tr>
              <a:tr h="405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Epson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ЭА0000001303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накладной на внутреннее перемещение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04.09.2019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267030485"/>
                  </a:ext>
                </a:extLst>
              </a:tr>
              <a:tr h="345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Обогреватель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Расписка о передаче на ремонт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10.08.2019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1148832228"/>
                  </a:ext>
                </a:extLst>
              </a:tr>
              <a:tr h="2925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279484839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76256" y="188640"/>
            <a:ext cx="172819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заполнения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85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92888" cy="3906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(заполняется  в 2-х экз.)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1268760"/>
            <a:ext cx="140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73391" y="1606706"/>
            <a:ext cx="3413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 передаче на ремонт имущества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96733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    Я,  Иванов Иван Иванович,  принял 10 августа   2019г. Обогреватель (Инвентарный номер …) на ремонт от  коменданта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Айкинской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Р.Е.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5425" y="4604963"/>
            <a:ext cx="7973189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10.08.2019г.                  _______________              Иванов И.И.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4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064896" cy="3906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(заполняется  в 2-х экз.)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43816" y="1124744"/>
            <a:ext cx="140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</a:rPr>
              <a:t>РАСПИСКА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3613" y="1700808"/>
            <a:ext cx="3580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 получении с ремонта имущества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745736"/>
            <a:ext cx="792088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Я,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Айкинская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Р.Е.,  приняла  10 сентября  2019г. персональный компьютер RAMEC GALE инвентарный номер 1013420000210  от  Иванова И.И.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5877" y="4293096"/>
            <a:ext cx="770485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10.09.2019г.                  _______________           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Айкинская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26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7092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на сайте университета найти информацию о ведении учета материальных ценностей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1775322"/>
            <a:ext cx="4536504" cy="3754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Сотрудникам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647530"/>
            <a:ext cx="4536504" cy="3754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Главный бухгалтер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9772" y="4426542"/>
            <a:ext cx="4572508" cy="6586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бухгалтерского учета и финансового контроля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5520075"/>
            <a:ext cx="4536504" cy="941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учета материальных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ценностей («кликнуть» «ведение учета материальных ценностей сегодня и завтра»)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686753" y="2204864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686753" y="3311030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716016" y="4077072"/>
            <a:ext cx="158648" cy="2938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716016" y="5111230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55776" y="2644296"/>
            <a:ext cx="4536504" cy="3754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Структурные подразделения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sz="6400" dirty="0"/>
              <a:t/>
            </a:r>
            <a:br>
              <a:rPr lang="ru-RU" sz="6400" dirty="0"/>
            </a:br>
            <a:r>
              <a:rPr lang="ru-RU" sz="6400" dirty="0"/>
              <a:t/>
            </a:r>
            <a:br>
              <a:rPr lang="ru-RU" sz="6400" dirty="0"/>
            </a:br>
            <a:endParaRPr lang="ru-RU" sz="6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0384" y="4077072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 уважением, </a:t>
            </a:r>
          </a:p>
          <a:p>
            <a:r>
              <a:rPr lang="ru-RU" sz="2400" b="1" dirty="0"/>
              <a:t>Управление бухгалтерского учета </a:t>
            </a:r>
          </a:p>
          <a:p>
            <a:r>
              <a:rPr lang="ru-RU" sz="2400" b="1" dirty="0"/>
              <a:t>и финансового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38608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7538"/>
            <a:ext cx="835292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/>
              <a:t>Материально ответственное лицо назначается приказом ректора на основании служебной записки руководителя подразделения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572000" y="715336"/>
            <a:ext cx="216024" cy="25842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91680" y="1002214"/>
            <a:ext cx="648072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Договор о полной материальной ответственности  (ст.242 и 243 ТК РФ)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572000" y="1366897"/>
            <a:ext cx="216024" cy="253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07704" y="1620089"/>
            <a:ext cx="59046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Передача имущества (материальных ценностей) университета на сохранение и правильное использование</a:t>
            </a:r>
          </a:p>
        </p:txBody>
      </p:sp>
      <p:sp>
        <p:nvSpPr>
          <p:cNvPr id="8" name="Стрелка вниз 7"/>
          <p:cNvSpPr/>
          <p:nvPr/>
        </p:nvSpPr>
        <p:spPr>
          <a:xfrm rot="3071804">
            <a:off x="3648691" y="5064237"/>
            <a:ext cx="261743" cy="343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55776" y="2443124"/>
            <a:ext cx="4824536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Виды материальных ценностей</a:t>
            </a:r>
          </a:p>
          <a:p>
            <a:pPr>
              <a:buFontTx/>
              <a:buChar char="-"/>
            </a:pPr>
            <a:r>
              <a:rPr lang="ru-RU" sz="1600" b="1" dirty="0"/>
              <a:t> здания, сооружения;</a:t>
            </a:r>
          </a:p>
          <a:p>
            <a:pPr>
              <a:buFontTx/>
              <a:buChar char="-"/>
            </a:pPr>
            <a:r>
              <a:rPr lang="ru-RU" sz="1600" b="1" dirty="0"/>
              <a:t> транспортные средства;</a:t>
            </a:r>
          </a:p>
          <a:p>
            <a:pPr>
              <a:buFontTx/>
              <a:buChar char="-"/>
            </a:pPr>
            <a:r>
              <a:rPr lang="ru-RU" sz="1600" b="1" dirty="0"/>
              <a:t> мебель;</a:t>
            </a:r>
          </a:p>
          <a:p>
            <a:pPr>
              <a:buFontTx/>
              <a:buChar char="-"/>
            </a:pPr>
            <a:r>
              <a:rPr lang="ru-RU" sz="1600" b="1" dirty="0"/>
              <a:t> компьютерная техника, программы;</a:t>
            </a:r>
          </a:p>
          <a:p>
            <a:pPr>
              <a:buFontTx/>
              <a:buChar char="-"/>
            </a:pPr>
            <a:r>
              <a:rPr lang="ru-RU" sz="1600" b="1" dirty="0"/>
              <a:t> хозяйственный инвентарь, инструменты;</a:t>
            </a:r>
          </a:p>
          <a:p>
            <a:pPr>
              <a:buFontTx/>
              <a:buChar char="-"/>
            </a:pPr>
            <a:r>
              <a:rPr lang="ru-RU" sz="1600" b="1" dirty="0"/>
              <a:t> оборудование;</a:t>
            </a:r>
          </a:p>
          <a:p>
            <a:pPr>
              <a:buFontTx/>
              <a:buChar char="-"/>
            </a:pPr>
            <a:r>
              <a:rPr lang="ru-RU" sz="1600" b="1" dirty="0"/>
              <a:t> измерительные приборы, </a:t>
            </a:r>
            <a:r>
              <a:rPr lang="ru-RU" sz="1600" b="1" dirty="0" smtClean="0"/>
              <a:t>электротовары</a:t>
            </a:r>
          </a:p>
          <a:p>
            <a:pPr>
              <a:buFontTx/>
              <a:buChar char="-"/>
            </a:pPr>
            <a:r>
              <a:rPr lang="ru-RU" sz="1600" b="1" dirty="0"/>
              <a:t> </a:t>
            </a:r>
            <a:r>
              <a:rPr lang="ru-RU" sz="1600" b="1" dirty="0" smtClean="0"/>
              <a:t>бланки строгой отчетности (дипломы, приложения к дипломам, удостоверения и т.д.)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64088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4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5364505"/>
            <a:ext cx="36004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Ведение книги учета материальных ценностей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16016" y="5478323"/>
            <a:ext cx="396044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Опись имущества по месту нахождения имущества (обновляется при поступлении или выбытии имущества)</a:t>
            </a:r>
          </a:p>
        </p:txBody>
      </p:sp>
      <p:sp>
        <p:nvSpPr>
          <p:cNvPr id="18" name="Стрелка вниз 17"/>
          <p:cNvSpPr/>
          <p:nvPr/>
        </p:nvSpPr>
        <p:spPr>
          <a:xfrm rot="18745760">
            <a:off x="5371195" y="5144534"/>
            <a:ext cx="261743" cy="329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572000" y="220486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79512" y="6237312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Поступление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55776" y="6237312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Выбытие</a:t>
            </a:r>
          </a:p>
        </p:txBody>
      </p:sp>
      <p:sp>
        <p:nvSpPr>
          <p:cNvPr id="22" name="Стрелка вниз 21"/>
          <p:cNvSpPr/>
          <p:nvPr/>
        </p:nvSpPr>
        <p:spPr>
          <a:xfrm rot="3071804">
            <a:off x="1200419" y="5928333"/>
            <a:ext cx="261743" cy="343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8745760">
            <a:off x="3066939" y="5936622"/>
            <a:ext cx="261743" cy="329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5774" y="38234"/>
            <a:ext cx="8064896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Поступление материальных ценностей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568" y="1642155"/>
            <a:ext cx="288032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Приобретение вновь закупленного имущества </a:t>
            </a:r>
          </a:p>
          <a:p>
            <a:pPr algn="ctr"/>
            <a:r>
              <a:rPr lang="ru-RU" sz="1600" b="1" dirty="0"/>
              <a:t>( со склада</a:t>
            </a:r>
            <a:r>
              <a:rPr lang="ru-RU" b="1" dirty="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0607" y="4648780"/>
            <a:ext cx="273630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/>
              <a:t>Внутреннее перемещение от одного МОЛ к другому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3568" y="3212976"/>
            <a:ext cx="2880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Безвозмездное поступление имущества (физические и юридические лица)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1628800"/>
            <a:ext cx="41764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Требование-накладная ( Управление бухгалтерского учета и финансового контроля (УБУ и ФК))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0032" y="2636912"/>
            <a:ext cx="41764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Служебная записка от руководителя структурного подразделения ,договор о безвозмездной передаче, протокол решения комиссии по принятию активов (управление имущественным комплексом университета 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7762" y="4440014"/>
            <a:ext cx="4168733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Накладная на внутреннее перемещение от одного МОЛ к другому-2 шт. ( Управление бухгалтерского учета и финансового контроля)</a:t>
            </a:r>
          </a:p>
        </p:txBody>
      </p:sp>
      <p:sp>
        <p:nvSpPr>
          <p:cNvPr id="22" name="Стрелка вниз 21"/>
          <p:cNvSpPr/>
          <p:nvPr/>
        </p:nvSpPr>
        <p:spPr>
          <a:xfrm rot="16200000">
            <a:off x="4086055" y="1682697"/>
            <a:ext cx="216024" cy="684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4122061" y="4527012"/>
            <a:ext cx="216024" cy="612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6200000">
            <a:off x="4122060" y="3230869"/>
            <a:ext cx="216024" cy="6122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5" idx="1"/>
          </p:cNvCxnSpPr>
          <p:nvPr/>
        </p:nvCxnSpPr>
        <p:spPr>
          <a:xfrm flipH="1">
            <a:off x="395536" y="761509"/>
            <a:ext cx="180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5536" y="761509"/>
            <a:ext cx="0" cy="4179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95536" y="2208059"/>
            <a:ext cx="288032" cy="3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17" idx="1"/>
          </p:cNvCxnSpPr>
          <p:nvPr/>
        </p:nvCxnSpPr>
        <p:spPr>
          <a:xfrm flipV="1">
            <a:off x="395536" y="3628475"/>
            <a:ext cx="288032" cy="16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536" y="494116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0608" y="5737922"/>
            <a:ext cx="273630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Возврат  материальных ценностей с ремонта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95536" y="609329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95536" y="4941168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96253" y="5826750"/>
            <a:ext cx="41402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Расписка в получении с ремонта-2 шт. ( по форме акта приема- передачи)</a:t>
            </a:r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4086056" y="5715145"/>
            <a:ext cx="216024" cy="684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056784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Выбытие материальных ценностей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9486" y="2060848"/>
            <a:ext cx="247464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Списание с фиксацией в книге акта на списание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9486" y="3068960"/>
            <a:ext cx="244627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Безвозмездная передача другой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863" y="4221088"/>
            <a:ext cx="24639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Внутреннее перемещение от одного МОЛ к другому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3188" y="1916832"/>
            <a:ext cx="44092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Ведомость на списание (МОЛ), дефектный акт (ремонтная группа), акт на списание (УБУ и ФК)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83188" y="3130376"/>
            <a:ext cx="440929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 ректора о безвозмездной передаче имущества, решение комиссии по списанию активов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9992" y="4221088"/>
            <a:ext cx="439248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Требование-накладная на внутреннее перемещение от одного МОЛ к другому -2 шт. (УБУ и ФК)</a:t>
            </a:r>
          </a:p>
        </p:txBody>
      </p:sp>
      <p:sp>
        <p:nvSpPr>
          <p:cNvPr id="12" name="Стрелка вниз 11"/>
          <p:cNvSpPr/>
          <p:nvPr/>
        </p:nvSpPr>
        <p:spPr>
          <a:xfrm rot="16200000">
            <a:off x="3550143" y="2085086"/>
            <a:ext cx="216024" cy="707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3543632" y="3176973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3556654" y="4329101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1560" y="5573256"/>
            <a:ext cx="24639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Передача имущества в ремонт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83188" y="5571514"/>
            <a:ext cx="44092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Расписка о передаче на ремонт -2 шт. </a:t>
            </a:r>
          </a:p>
          <a:p>
            <a:pPr algn="ctr"/>
            <a:r>
              <a:rPr lang="ru-RU" sz="1600" b="1" dirty="0"/>
              <a:t>( по форме Акта приема-передачи) </a:t>
            </a:r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3550143" y="5503861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4" idx="1"/>
          </p:cNvCxnSpPr>
          <p:nvPr/>
        </p:nvCxnSpPr>
        <p:spPr>
          <a:xfrm flipH="1">
            <a:off x="395536" y="983923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1520" y="983923"/>
            <a:ext cx="0" cy="491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51520" y="2546627"/>
            <a:ext cx="3179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7" idx="1"/>
          </p:cNvCxnSpPr>
          <p:nvPr/>
        </p:nvCxnSpPr>
        <p:spPr>
          <a:xfrm flipV="1">
            <a:off x="251520" y="3530625"/>
            <a:ext cx="317966" cy="6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1520" y="4653136"/>
            <a:ext cx="344343" cy="14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5" idx="1"/>
          </p:cNvCxnSpPr>
          <p:nvPr/>
        </p:nvCxnSpPr>
        <p:spPr>
          <a:xfrm>
            <a:off x="243726" y="5896421"/>
            <a:ext cx="3678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251520" y="983923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4196" y="172552"/>
            <a:ext cx="777686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Инвентаризация (проверка МОЛ)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6156176" y="2204864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11760" y="1052736"/>
            <a:ext cx="43924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ректора</a:t>
            </a:r>
          </a:p>
        </p:txBody>
      </p:sp>
      <p:sp>
        <p:nvSpPr>
          <p:cNvPr id="7" name="Стрелка вниз 6"/>
          <p:cNvSpPr/>
          <p:nvPr/>
        </p:nvSpPr>
        <p:spPr>
          <a:xfrm rot="3075204">
            <a:off x="2729054" y="1429054"/>
            <a:ext cx="216024" cy="363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1844824"/>
            <a:ext cx="30963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Комиссия</a:t>
            </a:r>
          </a:p>
        </p:txBody>
      </p:sp>
      <p:sp>
        <p:nvSpPr>
          <p:cNvPr id="9" name="Стрелка вниз 8"/>
          <p:cNvSpPr/>
          <p:nvPr/>
        </p:nvSpPr>
        <p:spPr>
          <a:xfrm rot="2497977">
            <a:off x="5168658" y="3174068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7504" y="2708920"/>
            <a:ext cx="201622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Сличение фактического наличия имущества с данными бухгалтерского учета</a:t>
            </a:r>
          </a:p>
        </p:txBody>
      </p:sp>
      <p:sp>
        <p:nvSpPr>
          <p:cNvPr id="11" name="Стрелка вниз 10"/>
          <p:cNvSpPr/>
          <p:nvPr/>
        </p:nvSpPr>
        <p:spPr>
          <a:xfrm rot="18828324">
            <a:off x="2787068" y="223141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339752" y="2708920"/>
            <a:ext cx="165618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Проверка введения книги учета материальных ценностей у МОЛ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504" y="4686235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Оформление акта по итогам инвентаризации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04" y="5949280"/>
            <a:ext cx="18722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Предоставление сведений ректору</a:t>
            </a:r>
          </a:p>
        </p:txBody>
      </p:sp>
      <p:sp>
        <p:nvSpPr>
          <p:cNvPr id="15" name="Стрелка вниз 14"/>
          <p:cNvSpPr/>
          <p:nvPr/>
        </p:nvSpPr>
        <p:spPr>
          <a:xfrm rot="19119815">
            <a:off x="5313143" y="1438854"/>
            <a:ext cx="216024" cy="363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788024" y="1844824"/>
            <a:ext cx="30963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МОЛ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0072" y="2564904"/>
            <a:ext cx="23762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Инвентаризационные описи (УБУ и ФК)</a:t>
            </a:r>
          </a:p>
        </p:txBody>
      </p:sp>
      <p:sp>
        <p:nvSpPr>
          <p:cNvPr id="19" name="Стрелка вниз 18"/>
          <p:cNvSpPr/>
          <p:nvPr/>
        </p:nvSpPr>
        <p:spPr>
          <a:xfrm rot="2640612">
            <a:off x="6703934" y="4515051"/>
            <a:ext cx="240379" cy="334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8828324">
            <a:off x="7395580" y="3167520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283968" y="3573016"/>
            <a:ext cx="21602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По данным УБУ и ФК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1759" y="3572245"/>
            <a:ext cx="24117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Фактическое наличие(заполняет МОЛ)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36096" y="4890646"/>
            <a:ext cx="15476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Без нарушений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36296" y="4890646"/>
            <a:ext cx="18002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 отклонениями</a:t>
            </a:r>
          </a:p>
        </p:txBody>
      </p:sp>
      <p:sp>
        <p:nvSpPr>
          <p:cNvPr id="25" name="Стрелка вниз 24"/>
          <p:cNvSpPr/>
          <p:nvPr/>
        </p:nvSpPr>
        <p:spPr>
          <a:xfrm rot="2497977">
            <a:off x="848178" y="2237965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8828324">
            <a:off x="8655211" y="4465261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588224" y="5826750"/>
            <a:ext cx="122413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Излишки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1872" y="5826750"/>
            <a:ext cx="115212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Недостача</a:t>
            </a:r>
          </a:p>
        </p:txBody>
      </p:sp>
      <p:sp>
        <p:nvSpPr>
          <p:cNvPr id="29" name="Стрелка вниз 28"/>
          <p:cNvSpPr/>
          <p:nvPr/>
        </p:nvSpPr>
        <p:spPr>
          <a:xfrm rot="1012068">
            <a:off x="7431307" y="5370105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 rot="20331014">
            <a:off x="8301688" y="5405461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4283968" y="692696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860355" y="4319142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826184" y="5600180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1588" y="712304"/>
            <a:ext cx="3024336" cy="6155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400" dirty="0"/>
              <a:t>Излишки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1700808"/>
            <a:ext cx="273630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Служебная записка  с объяснениями причины образования излишек за подписью МОЛ и руководителя структурного подразделения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159732" y="3323283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159732" y="133448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15616" y="3750131"/>
            <a:ext cx="280831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Постановка на учет с закреплением имущества за МОЛ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5442" y="704473"/>
            <a:ext cx="3024336" cy="6155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400" dirty="0"/>
              <a:t>Недостача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5299148" y="133448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1700808"/>
            <a:ext cx="230425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Объяснительная записка на имя ректора</a:t>
            </a:r>
          </a:p>
          <a:p>
            <a:pPr algn="ctr"/>
            <a:r>
              <a:rPr lang="ru-RU" sz="1600" b="1" dirty="0"/>
              <a:t>(ст. 247 ТК РФ)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8264" y="1628800"/>
            <a:ext cx="205273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 случаи отказа МОЛ от объяснения составляется акт об отказе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5292080" y="2564904"/>
            <a:ext cx="216024" cy="269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83968" y="2852936"/>
            <a:ext cx="2304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Выявление виновного лица</a:t>
            </a: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6696236" y="195283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292080" y="3448506"/>
            <a:ext cx="216024" cy="281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3968" y="3789040"/>
            <a:ext cx="2304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Определение суммы возмещения ущерба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292080" y="4437112"/>
            <a:ext cx="216024" cy="2396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283968" y="4725144"/>
            <a:ext cx="230425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Внесение в кассу денежных средств или равноценная замена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5616" y="5949280"/>
            <a:ext cx="78853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Отражение в годовой бухгалтерской отчетности в виде пояснений с указанием ФИО, суммы и мер, принятых по предотвращению нарушений в </a:t>
            </a:r>
            <a:r>
              <a:rPr lang="ru-RU" sz="1600" dirty="0" err="1"/>
              <a:t>Минобрнауки</a:t>
            </a:r>
            <a:r>
              <a:rPr lang="ru-RU" sz="1600" dirty="0"/>
              <a:t> РФ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2159732" y="4678142"/>
            <a:ext cx="216024" cy="8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292080" y="5589240"/>
            <a:ext cx="216024" cy="3116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778" y="218363"/>
            <a:ext cx="432048" cy="43204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62" y="218363"/>
            <a:ext cx="432048" cy="432048"/>
          </a:xfrm>
          <a:prstGeom prst="rect">
            <a:avLst/>
          </a:prstGeom>
        </p:spPr>
      </p:pic>
      <p:sp>
        <p:nvSpPr>
          <p:cNvPr id="24" name="Стрелка вниз 23"/>
          <p:cNvSpPr/>
          <p:nvPr/>
        </p:nvSpPr>
        <p:spPr>
          <a:xfrm>
            <a:off x="5292080" y="3437711"/>
            <a:ext cx="216024" cy="281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765381" cy="5760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300" b="1" dirty="0"/>
              <a:t>Обязанности Материально ответственного лица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34595"/>
            <a:ext cx="8415138" cy="2710430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2600" dirty="0">
                <a:solidFill>
                  <a:schemeClr val="tx1"/>
                </a:solidFill>
              </a:rPr>
              <a:t>1. Ведение книги учета материальных ценностей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</a:rPr>
              <a:t>2. Регулярный мониторинг имущества и отражение его результатов в книге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</a:rPr>
              <a:t>3. Участие в инвентаризации совместно с инвентаризационной комиссией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</a:rPr>
              <a:t>4. Ведение описи имущества (по кабинетам)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5. Согласование обходного листа при увольнении сотрудников подразделения, который получает       материальные ценности в пользование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6. Обеспечение инвентарного номера в читаемом состоянии ( подкрасить, обновить</a:t>
            </a:r>
            <a:r>
              <a:rPr lang="ru-RU" sz="26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ru-RU" sz="2600" dirty="0" smtClean="0"/>
              <a:t>7. Своевременное списание имущества (морально устаревшего, не приносящего экономическую выгоду)</a:t>
            </a:r>
          </a:p>
          <a:p>
            <a:pPr algn="l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8. </a:t>
            </a:r>
            <a:r>
              <a:rPr lang="ru-RU" sz="2600" dirty="0" smtClean="0"/>
              <a:t>Ежегодное списание бланков строгой отчетности (выданных, испорченных)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2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351044" cy="701278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3300" b="1" dirty="0"/>
              <a:t>1. Ведение книги учета материальных ценностей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860" y="1124744"/>
            <a:ext cx="8705627" cy="5544616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1.1 Требование к книге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листы пронумерованы и сшиты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главного бухгалтера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руководителя подразделения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листы могут быть заполнены вручную или напечатаны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хранение в заданном месте(о котором оповещен руководитель подразделения)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1.2 Требование к содержанию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сквозная нумерация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фиксация места нахождения материальных ценностей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получателя обязательна для всех материальных ценностей, кроме находящихся в аудиториях</a:t>
            </a:r>
          </a:p>
        </p:txBody>
      </p:sp>
    </p:spTree>
    <p:extLst>
      <p:ext uri="{BB962C8B-B14F-4D97-AF65-F5344CB8AC3E}">
        <p14:creationId xmlns:p14="http://schemas.microsoft.com/office/powerpoint/2010/main" val="191911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28613" y="260648"/>
            <a:ext cx="8486775" cy="122277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300" b="1" dirty="0"/>
              <a:t>2. Регулярный мониторинг имущества и отражение его результатов в книге учета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2899" y="1844824"/>
            <a:ext cx="8401050" cy="2943226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2.1 В книге учета материальных ценностей на </a:t>
            </a:r>
            <a:r>
              <a:rPr lang="ru-RU" sz="2000" b="1" dirty="0">
                <a:solidFill>
                  <a:schemeClr val="tx1"/>
                </a:solidFill>
              </a:rPr>
              <a:t>любую дату </a:t>
            </a:r>
            <a:r>
              <a:rPr lang="ru-RU" sz="2000" dirty="0">
                <a:solidFill>
                  <a:schemeClr val="tx1"/>
                </a:solidFill>
              </a:rPr>
              <a:t>должна быть актуальная информация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отражены все поступления, выбытия и передача в ремонт материальных ценностей</a:t>
            </a:r>
          </a:p>
          <a:p>
            <a:pPr marL="342900" indent="-342900" algn="l"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2.2 Один раз в полугодие МОЛ должен провести мониторинг и по его результатам оформить служебную записку об итогах (наличие выявленных расхождений фактического наличия с данными книги учета материальных ценностей)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служебную записку подписывают МОЛ и руководитель структурного подразделения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сдается в отдел основных средств и материалов (УБУ и ФК)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два раза в год (с 1 июня по 20 июня; с 1 декабря по 20 декабря)</a:t>
            </a:r>
          </a:p>
        </p:txBody>
      </p:sp>
    </p:spTree>
    <p:extLst>
      <p:ext uri="{BB962C8B-B14F-4D97-AF65-F5344CB8AC3E}">
        <p14:creationId xmlns:p14="http://schemas.microsoft.com/office/powerpoint/2010/main" val="771067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1246</Words>
  <Application>Microsoft Office PowerPoint</Application>
  <PresentationFormat>Экран (4:3)</PresentationFormat>
  <Paragraphs>269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Ведение учета материальных ценностей:  сегодня и завтра  2025г.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Обязанности Материально ответственного лица</vt:lpstr>
      <vt:lpstr>1. Ведение книги учета материальных ценностей</vt:lpstr>
      <vt:lpstr>2. Регулярный мониторинг имущества и отражение его результатов в книге учета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В. Семыкина</dc:creator>
  <cp:lastModifiedBy>Татьяна М. Николаева</cp:lastModifiedBy>
  <cp:revision>49</cp:revision>
  <cp:lastPrinted>2025-07-09T10:18:27Z</cp:lastPrinted>
  <dcterms:created xsi:type="dcterms:W3CDTF">2019-11-13T04:53:01Z</dcterms:created>
  <dcterms:modified xsi:type="dcterms:W3CDTF">2025-07-09T10:18:57Z</dcterms:modified>
</cp:coreProperties>
</file>