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37"/>
  </p:notesMasterIdLst>
  <p:sldIdLst>
    <p:sldId id="256" r:id="rId2"/>
    <p:sldId id="257" r:id="rId3"/>
    <p:sldId id="296" r:id="rId4"/>
    <p:sldId id="302" r:id="rId5"/>
    <p:sldId id="294" r:id="rId6"/>
    <p:sldId id="293" r:id="rId7"/>
    <p:sldId id="303" r:id="rId8"/>
    <p:sldId id="297" r:id="rId9"/>
    <p:sldId id="258" r:id="rId10"/>
    <p:sldId id="299" r:id="rId11"/>
    <p:sldId id="259" r:id="rId12"/>
    <p:sldId id="261" r:id="rId13"/>
    <p:sldId id="304" r:id="rId14"/>
    <p:sldId id="263" r:id="rId15"/>
    <p:sldId id="264" r:id="rId16"/>
    <p:sldId id="265" r:id="rId17"/>
    <p:sldId id="266" r:id="rId18"/>
    <p:sldId id="268" r:id="rId19"/>
    <p:sldId id="269" r:id="rId20"/>
    <p:sldId id="270" r:id="rId21"/>
    <p:sldId id="272" r:id="rId22"/>
    <p:sldId id="273" r:id="rId23"/>
    <p:sldId id="282" r:id="rId24"/>
    <p:sldId id="301" r:id="rId25"/>
    <p:sldId id="280" r:id="rId26"/>
    <p:sldId id="283" r:id="rId27"/>
    <p:sldId id="284" r:id="rId28"/>
    <p:sldId id="285" r:id="rId29"/>
    <p:sldId id="287" r:id="rId30"/>
    <p:sldId id="288" r:id="rId31"/>
    <p:sldId id="291" r:id="rId32"/>
    <p:sldId id="292" r:id="rId33"/>
    <p:sldId id="305" r:id="rId34"/>
    <p:sldId id="306" r:id="rId35"/>
    <p:sldId id="300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5" autoAdjust="0"/>
    <p:restoredTop sz="86244" autoAdjust="0"/>
  </p:normalViewPr>
  <p:slideViewPr>
    <p:cSldViewPr>
      <p:cViewPr>
        <p:scale>
          <a:sx n="63" d="100"/>
          <a:sy n="63" d="100"/>
        </p:scale>
        <p:origin x="-1356" y="-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356BB7-7E6D-4175-93FB-98CF49B20761}" type="datetimeFigureOut">
              <a:rPr lang="ru-RU"/>
              <a:pPr>
                <a:defRPr/>
              </a:pPr>
              <a:t>17.10.2018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268D27D-42E7-4B30-878D-0FF20EDC3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72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26D0AA-CAD9-4A1D-80D1-01805A7DD0E4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49B6B4-D444-4174-94F9-3570A7C6B216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/>
          <p:cNvSpPr txBox="1">
            <a:spLocks noChangeArrowheads="1"/>
          </p:cNvSpPr>
          <p:nvPr/>
        </p:nvSpPr>
        <p:spPr bwMode="gray">
          <a:xfrm>
            <a:off x="6019800" y="5934075"/>
            <a:ext cx="2832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i="1">
                <a:solidFill>
                  <a:schemeClr val="accent1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286000" y="3962400"/>
            <a:ext cx="61722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200400"/>
            <a:ext cx="6400800" cy="682625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30900" y="6384925"/>
            <a:ext cx="2895600" cy="244475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lvl1pPr>
          </a:lstStyle>
          <a:p>
            <a:pPr>
              <a:defRPr/>
            </a:pPr>
            <a:r>
              <a:rPr lang="en-US"/>
              <a:t>Edit your company slogan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124200" y="6477000"/>
            <a:ext cx="18288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26C55-6ED1-44B5-B7BA-0691E3DD1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C4886-C131-4DA4-AC97-CEB56F3B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0" y="350838"/>
            <a:ext cx="2076450" cy="5592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350838"/>
            <a:ext cx="6076950" cy="5592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FE704-6996-4DB3-B2DF-B2C398D69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50838"/>
            <a:ext cx="69342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219200"/>
            <a:ext cx="83058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942D-B28B-407D-BE41-9CB26647B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6A92A-1111-4EF0-92B6-5ADA672C0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97FA2-71C2-431F-9DD1-F1E7A9029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076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96EF3-8F44-490E-B923-5D929AFB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906DC-2652-4211-A177-754BF2B75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DA3C-6841-481B-A2A6-DF04C836C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E7778-660B-4F6D-8C7F-9F87990C3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2AC20-7407-4A30-8E3E-BCDFE3365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4121-0592-42F9-8055-5ACF8997D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Rectangle 50"/>
          <p:cNvSpPr>
            <a:spLocks noChangeArrowheads="1"/>
          </p:cNvSpPr>
          <p:nvPr/>
        </p:nvSpPr>
        <p:spPr bwMode="gray">
          <a:xfrm>
            <a:off x="2133600" y="381000"/>
            <a:ext cx="7010400" cy="533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>
                  <a:alpha val="32001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gray">
          <a:xfrm>
            <a:off x="1981200" y="457200"/>
            <a:ext cx="7162800" cy="381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>
                  <a:alpha val="32001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30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43600" y="63246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675C30-E8B3-4A9D-8CCB-B4B8435F7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28800" y="350838"/>
            <a:ext cx="6934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69" name="Text Box 45"/>
          <p:cNvSpPr txBox="1">
            <a:spLocks noChangeArrowheads="1"/>
          </p:cNvSpPr>
          <p:nvPr/>
        </p:nvSpPr>
        <p:spPr bwMode="white">
          <a:xfrm>
            <a:off x="7196138" y="5943600"/>
            <a:ext cx="1643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i="1">
                <a:solidFill>
                  <a:schemeClr val="accent1"/>
                </a:solidFill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928813" y="2071688"/>
            <a:ext cx="6286500" cy="3214687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br>
              <a:rPr lang="ru-RU" sz="4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 работе Студенческого Научного Общества </a:t>
            </a:r>
            <a:br>
              <a:rPr lang="ru-RU" sz="4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Сызранского филиала ФГБОУ ВО «СГЭУ» за 2017-2018 учебный год</a:t>
            </a:r>
            <a:endParaRPr lang="ru-RU" sz="4400" smtClean="0"/>
          </a:p>
        </p:txBody>
      </p:sp>
      <p:pic>
        <p:nvPicPr>
          <p:cNvPr id="4" name="Рисунок 3" descr="Логотип_СГЭ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28794" cy="192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572375" y="5857875"/>
            <a:ext cx="1428750" cy="7143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7" name="Рисунок 7" descr="normas y buenas practica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4483100"/>
            <a:ext cx="178593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8" y="1071563"/>
            <a:ext cx="8143875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16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ноября в ресторане «Панорама» в рамках форума «Будь успешным» проходила встреча с молодыми людьми, которые достигли успеха в различных сферах деятельности. Эту встречу посетили и студенты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Сызранского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 филиала ФГБОУ ВО «СГЭУ». 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endParaRPr lang="ru-RU" sz="2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75" y="285750"/>
            <a:ext cx="55403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Форум «Будь успешным» </a:t>
            </a:r>
          </a:p>
        </p:txBody>
      </p:sp>
      <p:pic>
        <p:nvPicPr>
          <p:cNvPr id="12292" name="Рисунок 5" descr="3WeIYlKvs4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1938"/>
            <a:ext cx="3571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ObCi0DtKB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255"/>
            <a:ext cx="3714744" cy="247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T8rquQyEbA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2500306"/>
            <a:ext cx="41791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>
            <a:spLocks noGrp="1"/>
          </p:cNvSpPr>
          <p:nvPr>
            <p:ph type="title"/>
          </p:nvPr>
        </p:nvSpPr>
        <p:spPr>
          <a:xfrm>
            <a:off x="2214563" y="357188"/>
            <a:ext cx="7215187" cy="563562"/>
          </a:xfrm>
        </p:spPr>
        <p:txBody>
          <a:bodyPr/>
          <a:lstStyle/>
          <a:p>
            <a:pPr algn="ctr" eaLnBrk="1" hangingPunct="1"/>
            <a:r>
              <a:rPr lang="ru-RU" smtClean="0"/>
              <a:t>Деловая игра «Личный финансовый план»</a:t>
            </a:r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6" name="Содержимое 5" descr="GHy8jNW9qQ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63331" flipH="1">
            <a:off x="5410946" y="1285884"/>
            <a:ext cx="3829708" cy="2478068"/>
          </a:xfrm>
          <a:effectLst>
            <a:softEdge rad="112500"/>
          </a:effectLst>
        </p:spPr>
      </p:pic>
      <p:pic>
        <p:nvPicPr>
          <p:cNvPr id="7" name="Рисунок 6" descr="KoixIWTp8T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62738">
            <a:off x="87887" y="925431"/>
            <a:ext cx="2273170" cy="151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gDx-hljv4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1" y="4000504"/>
            <a:ext cx="385762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2571750"/>
            <a:ext cx="5500688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22 ноября в </a:t>
            </a:r>
            <a:r>
              <a:rPr lang="ru-RU" sz="24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 Филиале «СГЭУ» прошла Деловая игра «Личный финансовый план».</a:t>
            </a:r>
          </a:p>
          <a:p>
            <a:pPr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Игра была направлена на умение взаимодействовать в команде,</a:t>
            </a:r>
          </a:p>
          <a:p>
            <a:pPr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а также дала возможность </a:t>
            </a:r>
          </a:p>
          <a:p>
            <a:pPr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участникам попробовать самостоятельно разработать свой личный финансовый план.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2"/>
          <p:cNvSpPr>
            <a:spLocks noGrp="1"/>
          </p:cNvSpPr>
          <p:nvPr>
            <p:ph type="title"/>
          </p:nvPr>
        </p:nvSpPr>
        <p:spPr>
          <a:xfrm>
            <a:off x="1928813" y="571500"/>
            <a:ext cx="6934200" cy="563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/>
              <a:t>Интеллектуальная </a:t>
            </a:r>
            <a:r>
              <a:rPr lang="ru-RU" sz="3100" dirty="0"/>
              <a:t>игра «Философский калейдоскоп</a:t>
            </a:r>
            <a:r>
              <a:rPr lang="ru-RU" sz="3100" dirty="0" smtClean="0"/>
              <a:t>»</a:t>
            </a:r>
            <a:r>
              <a:rPr lang="ru-RU" sz="2800" dirty="0"/>
              <a:t/>
            </a:r>
            <a:br>
              <a:rPr lang="ru-RU" sz="2800" dirty="0"/>
            </a:br>
            <a:endParaRPr lang="ru-RU" altLang="ru-RU" sz="2800" dirty="0" smtClean="0">
              <a:solidFill>
                <a:schemeClr val="tx1"/>
              </a:solidFill>
            </a:endParaRPr>
          </a:p>
        </p:txBody>
      </p:sp>
      <p:sp>
        <p:nvSpPr>
          <p:cNvPr id="14339" name="Объект 1"/>
          <p:cNvSpPr>
            <a:spLocks noGrp="1"/>
          </p:cNvSpPr>
          <p:nvPr>
            <p:ph idx="1"/>
          </p:nvPr>
        </p:nvSpPr>
        <p:spPr>
          <a:xfrm>
            <a:off x="5000625" y="1071563"/>
            <a:ext cx="3603625" cy="4392612"/>
          </a:xfrm>
        </p:spPr>
        <p:txBody>
          <a:bodyPr/>
          <a:lstStyle/>
          <a:p>
            <a:pPr marL="273050" indent="-273050" eaLnBrk="1" hangingPunct="1">
              <a:buFont typeface="Wingdings 3" pitchFamily="18" charset="2"/>
              <a:buChar char=""/>
            </a:pPr>
            <a:endParaRPr lang="ru-RU" sz="2000" smtClean="0"/>
          </a:p>
          <a:p>
            <a:pPr marL="273050" indent="-273050" eaLnBrk="1" hangingPunct="1">
              <a:buFont typeface="Wingdings 3" pitchFamily="18" charset="2"/>
              <a:buChar char=""/>
            </a:pPr>
            <a:endParaRPr lang="ru-RU" sz="2000" smtClean="0"/>
          </a:p>
        </p:txBody>
      </p:sp>
      <p:sp>
        <p:nvSpPr>
          <p:cNvPr id="6" name="TextBox 5"/>
          <p:cNvSpPr txBox="1"/>
          <p:nvPr/>
        </p:nvSpPr>
        <p:spPr>
          <a:xfrm>
            <a:off x="4214813" y="1571625"/>
            <a:ext cx="4929187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800" b="1" dirty="0">
                <a:solidFill>
                  <a:schemeClr val="tx2"/>
                </a:solidFill>
                <a:latin typeface="+mn-lt"/>
                <a:cs typeface="+mn-cs"/>
              </a:rPr>
              <a:t>23 ноября в </a:t>
            </a:r>
            <a:r>
              <a:rPr lang="ru-RU" sz="28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sz="2800" b="1" dirty="0">
                <a:solidFill>
                  <a:schemeClr val="tx2"/>
                </a:solidFill>
                <a:latin typeface="+mn-lt"/>
                <a:cs typeface="+mn-cs"/>
              </a:rPr>
              <a:t> филиале «СГЭУ» прошла интеллектуальная игра «Философский калейдоскоп».</a:t>
            </a:r>
          </a:p>
        </p:txBody>
      </p:sp>
      <p:pic>
        <p:nvPicPr>
          <p:cNvPr id="7" name="Рисунок 6" descr="852cmzDbhx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4057687" cy="270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LRx3KbNcG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884" y="4357694"/>
            <a:ext cx="428311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ORlgmjtYKw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929066"/>
            <a:ext cx="4057687" cy="270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14563" y="214313"/>
            <a:ext cx="6648450" cy="1500187"/>
          </a:xfrm>
        </p:spPr>
        <p:txBody>
          <a:bodyPr/>
          <a:lstStyle/>
          <a:p>
            <a:pPr algn="ctr"/>
            <a:r>
              <a:rPr lang="ru-RU" sz="2400" smtClean="0"/>
              <a:t>I межвузовской военно-научной конференции: «Суворовские чтения: вклад А.В. Суворова в развитие военного искусства и его использование в современных условиях»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357688" y="2143125"/>
            <a:ext cx="4786312" cy="364331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z="2000" b="1" smtClean="0"/>
              <a:t>26 ноября 2017 года преподаватели и студенты Сызранского филиала ФГБОУ ВО «СГЭУ»приняли участие во II межвузовской военно-научной конференции: «Суворовские чтения: вклад А.В. Суворова в развитие военного искусства и его использование в современных условиях». </a:t>
            </a:r>
          </a:p>
        </p:txBody>
      </p:sp>
      <p:pic>
        <p:nvPicPr>
          <p:cNvPr id="6" name="Рисунок 5" descr="FullSizeRender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857364"/>
            <a:ext cx="4199587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Рисунок 6" descr="podium_speech_PA_310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4581">
            <a:off x="7635875" y="4721225"/>
            <a:ext cx="137636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50" y="214313"/>
            <a:ext cx="7715250" cy="7143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Мастер-класс </a:t>
            </a:r>
            <a:r>
              <a:rPr lang="ru-RU" sz="4000" dirty="0"/>
              <a:t>по </a:t>
            </a:r>
            <a:r>
              <a:rPr lang="ru-RU" sz="4000" dirty="0" smtClean="0"/>
              <a:t>написанию </a:t>
            </a:r>
            <a:r>
              <a:rPr lang="ru-RU" sz="4000" dirty="0"/>
              <a:t>научной статьи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387" name="Содержимое 5"/>
          <p:cNvSpPr>
            <a:spLocks noGrp="1"/>
          </p:cNvSpPr>
          <p:nvPr>
            <p:ph idx="1"/>
          </p:nvPr>
        </p:nvSpPr>
        <p:spPr>
          <a:xfrm>
            <a:off x="3071813" y="1214438"/>
            <a:ext cx="6072187" cy="3286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smtClean="0"/>
              <a:t>    30 ноября в Сызранском филиале «СГЭУ» прошёл мастер-класс по написанию научной статьи, который проводила кандидат психологических наук, доцент, Бобкова Татьяна Степановна</a:t>
            </a:r>
          </a:p>
        </p:txBody>
      </p:sp>
      <p:pic>
        <p:nvPicPr>
          <p:cNvPr id="16388" name="Рисунок 6" descr="guest2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5122863"/>
            <a:ext cx="3286125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7iPuTo1hZz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4105412"/>
            <a:ext cx="3571900" cy="275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kjcLjUllI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8736"/>
            <a:ext cx="3500430" cy="386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>
            <a:spLocks noGrp="1"/>
          </p:cNvSpPr>
          <p:nvPr>
            <p:ph type="title"/>
          </p:nvPr>
        </p:nvSpPr>
        <p:spPr>
          <a:xfrm>
            <a:off x="1828800" y="350838"/>
            <a:ext cx="7315200" cy="563562"/>
          </a:xfrm>
        </p:spPr>
        <p:txBody>
          <a:bodyPr/>
          <a:lstStyle/>
          <a:p>
            <a:pPr algn="ctr" eaLnBrk="1" hangingPunct="1"/>
            <a:r>
              <a:rPr lang="ru-RU" smtClean="0"/>
              <a:t>«Моя инициатива – на благо города!»</a:t>
            </a:r>
            <a:r>
              <a:rPr lang="ru-RU" sz="2800" smtClean="0"/>
              <a:t> </a:t>
            </a:r>
            <a:endParaRPr lang="ru-RU" altLang="ru-RU" sz="2800" smtClean="0">
              <a:solidFill>
                <a:schemeClr val="tx1"/>
              </a:solidFill>
            </a:endParaRP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214313" y="1285875"/>
            <a:ext cx="5715000" cy="2714625"/>
          </a:xfrm>
        </p:spPr>
        <p:txBody>
          <a:bodyPr/>
          <a:lstStyle/>
          <a:p>
            <a:pPr marL="0" indent="17463" eaLnBrk="1" hangingPunct="1">
              <a:spcBef>
                <a:spcPct val="0"/>
              </a:spcBef>
              <a:buFont typeface="Wingdings" pitchFamily="2" charset="2"/>
              <a:buNone/>
              <a:tabLst>
                <a:tab pos="90488" algn="l"/>
              </a:tabLst>
            </a:pPr>
            <a:r>
              <a:rPr lang="ru-RU" sz="2400" b="1" smtClean="0"/>
              <a:t>5 декабря в МБУ «Дом молодежи» прошел очный этап конкурса социально значимых проектов молодежи «Моя инициатива – на благо города!», проводимого в рамках городского молодежного форума «Будь успешным!». </a:t>
            </a:r>
            <a:endParaRPr lang="ru-RU" sz="2400" b="1" smtClean="0">
              <a:solidFill>
                <a:srgbClr val="FF0000"/>
              </a:solidFill>
            </a:endParaRPr>
          </a:p>
        </p:txBody>
      </p:sp>
      <p:pic>
        <p:nvPicPr>
          <p:cNvPr id="7" name="Рисунок 6" descr="Dp32Y-Zjw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979920"/>
            <a:ext cx="4245168" cy="287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5YeSJ9xhP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572132" y="1285860"/>
            <a:ext cx="38854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XpTz17v9J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4000504"/>
            <a:ext cx="3714776" cy="272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PLmRBVT_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623106"/>
            <a:ext cx="3357586" cy="223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Заголовок 2"/>
          <p:cNvSpPr>
            <a:spLocks noGrp="1"/>
          </p:cNvSpPr>
          <p:nvPr>
            <p:ph type="title"/>
          </p:nvPr>
        </p:nvSpPr>
        <p:spPr>
          <a:xfrm>
            <a:off x="2209800" y="285750"/>
            <a:ext cx="6934200" cy="563563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Площадка Форсайт-кэмп СГЭУ «СНО 2.0»</a:t>
            </a:r>
            <a:endParaRPr lang="ru-RU" altLang="ru-RU" sz="2800" smtClean="0">
              <a:solidFill>
                <a:schemeClr val="tx1"/>
              </a:solidFill>
            </a:endParaRPr>
          </a:p>
        </p:txBody>
      </p:sp>
      <p:sp>
        <p:nvSpPr>
          <p:cNvPr id="18436" name="Объект 1"/>
          <p:cNvSpPr>
            <a:spLocks noGrp="1"/>
          </p:cNvSpPr>
          <p:nvPr>
            <p:ph idx="1"/>
          </p:nvPr>
        </p:nvSpPr>
        <p:spPr>
          <a:xfrm>
            <a:off x="3357563" y="1071563"/>
            <a:ext cx="5786437" cy="3929062"/>
          </a:xfrm>
        </p:spPr>
        <p:txBody>
          <a:bodyPr/>
          <a:lstStyle/>
          <a:p>
            <a:pPr eaLnBrk="1" hangingPunct="1"/>
            <a:r>
              <a:rPr lang="ru-RU" sz="2400" b="1" smtClean="0"/>
              <a:t>8 декабря начала работу площадка Форсайт-кэмп СГЭУ «СНО 2.0» на базе отдыха Циалковский. Студенты Сызранского филиала СГЭУ приняли в ней активное участие. На протяжении трёх дней на форуме проходили тренинги, мастер-классы, воркшоп и многое другое. Студенты формировали идеи для будущих проектов</a:t>
            </a:r>
            <a:r>
              <a:rPr lang="ru-RU" sz="1600" smtClean="0"/>
              <a:t>.</a:t>
            </a:r>
            <a:endParaRPr lang="ru-RU" altLang="ru-RU" sz="1600" smtClean="0"/>
          </a:p>
        </p:txBody>
      </p:sp>
      <p:pic>
        <p:nvPicPr>
          <p:cNvPr id="7" name="Рисунок 6" descr="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518562"/>
            <a:ext cx="1785917" cy="13394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10" name="Рисунок 9" descr="Zbi9FsFf20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857232"/>
            <a:ext cx="3071834" cy="397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rrw5Ja4zcg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5214950"/>
            <a:ext cx="317498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Рисунок 11" descr="normas y buenas practica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1282">
            <a:off x="7519988" y="5056188"/>
            <a:ext cx="143351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/>
          </p:nvPr>
        </p:nvSpPr>
        <p:spPr>
          <a:xfrm>
            <a:off x="2357438" y="214313"/>
            <a:ext cx="7286625" cy="928687"/>
          </a:xfrm>
        </p:spPr>
        <p:txBody>
          <a:bodyPr/>
          <a:lstStyle/>
          <a:p>
            <a:pPr eaLnBrk="1" hangingPunct="1"/>
            <a:r>
              <a:rPr lang="ru-RU" smtClean="0"/>
              <a:t>I Всероссийский студенческий экономический съезд в СГЭУ</a:t>
            </a:r>
            <a:endParaRPr lang="ru-RU" altLang="ru-RU" smtClean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00313" y="1285875"/>
            <a:ext cx="6643687" cy="3357563"/>
          </a:xfrm>
        </p:spPr>
        <p:txBody>
          <a:bodyPr rtlCol="0"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/>
              <a:t>С 13-15 декабря 2017г состоялся I Всероссийский студенческий экономический съезд в СГЭУ, где приняли участие студенты различных вузов России. Участники этого съезда принимали участие в конкурсах на лучшее эссе на разных языках, проходили множество тренингов, мастер-классов по направлениям: предпринимательство, экономика, инвестирование и </a:t>
            </a:r>
            <a:r>
              <a:rPr lang="ru-RU" sz="2400" b="1" dirty="0" err="1" smtClean="0"/>
              <a:t>криптоэкономика</a:t>
            </a:r>
            <a:r>
              <a:rPr lang="ru-RU" sz="2400" b="1" dirty="0" smtClean="0"/>
              <a:t>. Среди участников были и студенты </a:t>
            </a:r>
            <a:r>
              <a:rPr lang="ru-RU" sz="2400" b="1" dirty="0" err="1" smtClean="0"/>
              <a:t>Сызранского</a:t>
            </a:r>
            <a:r>
              <a:rPr lang="ru-RU" sz="2400" b="1" dirty="0" smtClean="0"/>
              <a:t> филиала СГЭУ, которые приняли участие в открытой лекции «Как начать свой бизнес.</a:t>
            </a:r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6" name="Рисунок 5" descr="LRYokbMMRq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9669" y="4429132"/>
            <a:ext cx="3924331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nd6RBXWWC6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Рисунок 8" descr="dengia-96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5293">
            <a:off x="3424238" y="5540375"/>
            <a:ext cx="15621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9" descr="internet_riches_PA_500_clr_317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34310" flipH="1">
            <a:off x="417513" y="4079875"/>
            <a:ext cx="3522662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>
          <a:xfrm>
            <a:off x="2357438" y="214313"/>
            <a:ext cx="7715250" cy="928687"/>
          </a:xfrm>
        </p:spPr>
        <p:txBody>
          <a:bodyPr/>
          <a:lstStyle/>
          <a:p>
            <a:pPr eaLnBrk="1" hangingPunct="1"/>
            <a:r>
              <a:rPr lang="ru-RU" sz="4000" smtClean="0"/>
              <a:t>Интеллектуальная игра "Инсайт"</a:t>
            </a:r>
            <a:endParaRPr lang="ru-RU" altLang="ru-RU" sz="4000" smtClean="0">
              <a:solidFill>
                <a:schemeClr val="tx1"/>
              </a:solidFill>
            </a:endParaRPr>
          </a:p>
        </p:txBody>
      </p:sp>
      <p:pic>
        <p:nvPicPr>
          <p:cNvPr id="6" name="Содержимое 5" descr="t0FlJk-hQB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429388" y="857232"/>
            <a:ext cx="2534929" cy="3061107"/>
          </a:xfrm>
          <a:effectLst>
            <a:softEdge rad="112500"/>
          </a:effectLst>
        </p:spPr>
      </p:pic>
      <p:pic>
        <p:nvPicPr>
          <p:cNvPr id="7" name="Рисунок 6" descr="3sBt8ogKZ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4272008"/>
            <a:ext cx="3447989" cy="25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Mayvrbyt9M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613">
            <a:off x="6276774" y="3592766"/>
            <a:ext cx="2685048" cy="333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zwJQhYH3S8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58255"/>
            <a:ext cx="2928926" cy="219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285875"/>
            <a:ext cx="664368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18 января в ДМО состоялась интеллектуальная игра "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Инсайт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".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В этой игре участвовали команды от разных учебных организаций.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От СФСГЭУ было заявлено 2 команды, "Олимп" и "Эврика". По итогам, наивысшие баллы заработала команда «Эврика», тем самым заняла 1 место.  А команда «Олимп" заняла 3 место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>
          <a:xfrm>
            <a:off x="1857375" y="260350"/>
            <a:ext cx="7286625" cy="525463"/>
          </a:xfrm>
        </p:spPr>
        <p:txBody>
          <a:bodyPr/>
          <a:lstStyle/>
          <a:p>
            <a:pPr eaLnBrk="1" hangingPunct="1"/>
            <a:r>
              <a:rPr lang="ru-RU" smtClean="0"/>
              <a:t>Всероссийский день науки в СГЭУ</a:t>
            </a:r>
            <a:endParaRPr lang="ru-RU" sz="2400" smtClean="0">
              <a:solidFill>
                <a:schemeClr val="tx1"/>
              </a:solidFill>
            </a:endParaRPr>
          </a:p>
        </p:txBody>
      </p:sp>
      <p:sp>
        <p:nvSpPr>
          <p:cNvPr id="21507" name="Объект 1"/>
          <p:cNvSpPr>
            <a:spLocks noGrp="1"/>
          </p:cNvSpPr>
          <p:nvPr>
            <p:ph idx="1"/>
          </p:nvPr>
        </p:nvSpPr>
        <p:spPr>
          <a:xfrm>
            <a:off x="3000375" y="857250"/>
            <a:ext cx="5857875" cy="44640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z="2000" b="1" smtClean="0"/>
              <a:t>8 февраля 2018 года в Сызранском  филиале «СГЭУ» прошли мероприятия, посвященные Всероссийскому дню науки.</a:t>
            </a:r>
            <a:br>
              <a:rPr lang="ru-RU" sz="2000" b="1" smtClean="0"/>
            </a:br>
            <a:r>
              <a:rPr lang="ru-RU" sz="2000" b="1" smtClean="0"/>
              <a:t>В рамках дискуссионной площадки студенческих научных обществ и объединений г.о. Сызрань «Развитие студенческого научного общества на территории г.о. Сызрань» студенты вузов и обучающиеся ссузов выступали с докладами и сообщениями об актуальных вопросах развития студенческой науки в современных условиях, роли студенческих СМИ в популяризации науки среди молодежи</a:t>
            </a:r>
            <a:endParaRPr lang="ru-RU" altLang="ru-RU" sz="2000" b="1" smtClean="0"/>
          </a:p>
        </p:txBody>
      </p:sp>
      <p:pic>
        <p:nvPicPr>
          <p:cNvPr id="21508" name="Рисунок 3" descr="d148359715938beafbd6b939ad1a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4286250"/>
            <a:ext cx="32146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uaVzo4pXQ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6524">
            <a:off x="-79741" y="3883512"/>
            <a:ext cx="3202843" cy="213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wdzKvkn2o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5267">
            <a:off x="64808" y="1314551"/>
            <a:ext cx="3003509" cy="200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0"/>
            <a:ext cx="43576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57188" y="2071688"/>
            <a:ext cx="6143625" cy="3817937"/>
          </a:xfrm>
          <a:prstGeom prst="rect">
            <a:avLst/>
          </a:prstGeom>
          <a:ln>
            <a:solidFill>
              <a:schemeClr val="accent1">
                <a:alpha val="54000"/>
              </a:schemeClr>
            </a:solidFill>
          </a:ln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1.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членов СНО составило 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2.Проведено 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заседаний совета СНО с обсуждением плана работы и участия в различных мероприятиях.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3.Общее количество публикаций: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5" descr="Логотип_СГЭ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643446"/>
            <a:ext cx="200024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8125" y="6000750"/>
            <a:ext cx="1285875" cy="8572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8813" y="357188"/>
            <a:ext cx="7458075" cy="935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 smtClean="0"/>
              <a:t>Х Всероссийская военно-научная конференция курсантов: « Проблемы и перспективы развития военной науки и техники</a:t>
            </a:r>
            <a:r>
              <a:rPr lang="ru-RU" sz="2400" dirty="0" smtClean="0"/>
              <a:t>»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2532" name="Содержимое 5"/>
          <p:cNvSpPr>
            <a:spLocks noGrp="1"/>
          </p:cNvSpPr>
          <p:nvPr>
            <p:ph idx="1"/>
          </p:nvPr>
        </p:nvSpPr>
        <p:spPr>
          <a:xfrm>
            <a:off x="-357188" y="1500188"/>
            <a:ext cx="6072188" cy="4143375"/>
          </a:xfrm>
        </p:spPr>
        <p:txBody>
          <a:bodyPr/>
          <a:lstStyle/>
          <a:p>
            <a:pPr eaLnBrk="1" hangingPunct="1"/>
            <a:r>
              <a:rPr lang="ru-RU" sz="2000" b="1" smtClean="0"/>
              <a:t>28 февраля 2018 года проводилась Х Всероссийская военно-научная конференция курсантов: « Проблемы и перспективы развития военной науки и техники», в которой приняли участие студенты и курсанты учебных заведений как Сызрани, Ульяновска, Воронежа, так и других регионов России. </a:t>
            </a:r>
            <a:endParaRPr lang="ru-RU" sz="2000" b="1" smtClean="0">
              <a:solidFill>
                <a:srgbClr val="FF0000"/>
              </a:solidFill>
            </a:endParaRPr>
          </a:p>
        </p:txBody>
      </p:sp>
      <p:pic>
        <p:nvPicPr>
          <p:cNvPr id="8" name="Рисунок 7" descr="Jo3JXlwDS2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82018">
            <a:off x="415612" y="4057988"/>
            <a:ext cx="2422691" cy="281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ullSizeRender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1428736"/>
            <a:ext cx="350043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ullSizeRender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2054">
            <a:off x="3042083" y="4136838"/>
            <a:ext cx="2482630" cy="273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Рисунок 9" descr="gif-dlya-prezentaciy-79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929188"/>
            <a:ext cx="38814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>
            <a:spLocks noGrp="1"/>
          </p:cNvSpPr>
          <p:nvPr>
            <p:ph type="title"/>
          </p:nvPr>
        </p:nvSpPr>
        <p:spPr>
          <a:xfrm>
            <a:off x="1928813" y="357188"/>
            <a:ext cx="7048500" cy="792162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tx1"/>
                </a:solidFill>
              </a:rPr>
              <a:t>Игра "Продвигай жизнь" </a:t>
            </a:r>
          </a:p>
        </p:txBody>
      </p:sp>
      <p:pic>
        <p:nvPicPr>
          <p:cNvPr id="8" name="Содержимое 7" descr="C9DmdouGt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25" y="1357298"/>
            <a:ext cx="3571875" cy="2381715"/>
          </a:xfrm>
          <a:effectLst>
            <a:softEdge rad="112500"/>
          </a:effectLst>
        </p:spPr>
      </p:pic>
      <p:pic>
        <p:nvPicPr>
          <p:cNvPr id="9" name="Рисунок 8" descr="j7ScsJO1WQ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929066"/>
            <a:ext cx="4000495" cy="266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14313" y="1500188"/>
            <a:ext cx="5000625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13 марта 2018 года в МБУ "Дом молодежи" состоялось интеллектуальное мероприятие "Игры разума". Представители различных образовательных учреждений попробовали испытать свой мозг на все 100%. Они решали сложные головоломки на внимание, воображение, реакцию и мышление.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8" descr="qsvqN8g2N1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5072063"/>
            <a:ext cx="29638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sZVZX7Au6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500570"/>
            <a:ext cx="2964645" cy="197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woSiw6Nezs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857496"/>
            <a:ext cx="2964645" cy="197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Заголовок 2"/>
          <p:cNvSpPr>
            <a:spLocks noGrp="1"/>
          </p:cNvSpPr>
          <p:nvPr>
            <p:ph type="title"/>
          </p:nvPr>
        </p:nvSpPr>
        <p:spPr>
          <a:xfrm>
            <a:off x="1857375" y="428625"/>
            <a:ext cx="8501063" cy="7064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/>
              <a:t>Научная конференция школьников "Первые шаги в науке"</a:t>
            </a:r>
            <a:endParaRPr lang="ru-RU" altLang="ru-RU" sz="3600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 descr="_Zsdlogem8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4881570"/>
            <a:ext cx="2964645" cy="197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t299PWG-M4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85860"/>
            <a:ext cx="2964645" cy="197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286125" y="1500188"/>
            <a:ext cx="5500688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24 марта 2018 года на базе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Сызранского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 филиала Самарского государственного экономического университета прошла научная конференция школьников "Первые шаги в науке", в которой приняли участие школьники старших классов средних общеобразовательных школ и обучающиеся учреждений среднего профессионального образования г.о. Сызрань, г. Октябрьска и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Сызранского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 района.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2" descr="podium_speech_PA_310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3986">
            <a:off x="7205663" y="1112838"/>
            <a:ext cx="1439862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38" y="357188"/>
            <a:ext cx="7577137" cy="10715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II Всероссийская научно-практическая конференция «Экономика и общество: перспективы развития</a:t>
            </a:r>
            <a:r>
              <a:rPr lang="ru-RU" sz="2400" dirty="0" smtClean="0"/>
              <a:t>»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571625"/>
            <a:ext cx="6786563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9 апреля в </a:t>
            </a:r>
            <a:r>
              <a:rPr lang="ru-RU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 филиале «СГЭУ» в рамках VI Международного научно - инновационного форума «Неделя науки в СГЭУ», была проведена II Всероссийская научно-практическая конференция для студентов, магистрантов, аспирантов «Экономика и общество: перспективы развития». В ней приняли участие студенты вузов Самарской области и др. регионов РФ, студенты СФ «СГЭУ», студенты «</a:t>
            </a:r>
            <a:r>
              <a:rPr lang="ru-RU" b="1" dirty="0" err="1">
                <a:solidFill>
                  <a:schemeClr val="tx2"/>
                </a:solidFill>
                <a:latin typeface="+mn-lt"/>
                <a:cs typeface="+mn-cs"/>
              </a:rPr>
              <a:t>СФСамГТУ</a:t>
            </a: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», и курсанты филиала ВУНЦ ВВС «ВВА» в г. Сызрани.</a:t>
            </a:r>
          </a:p>
        </p:txBody>
      </p:sp>
      <p:pic>
        <p:nvPicPr>
          <p:cNvPr id="8" name="Рисунок 7" descr="q4VIENaLW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715140" y="3071810"/>
            <a:ext cx="264686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_Cn9GPAFV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9" y="4929197"/>
            <a:ext cx="3071802" cy="182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0EV4sL-KE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85784" y="4643446"/>
            <a:ext cx="3321831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l8I654kZem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4000504"/>
            <a:ext cx="3786214" cy="252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65125" indent="-255588" eaLnBrk="1" hangingPunct="1"/>
            <a:endParaRPr lang="ru-RU" smtClean="0"/>
          </a:p>
          <a:p>
            <a:pPr marL="365125" indent="-255588" eaLnBrk="1" hangingPunct="1">
              <a:buFont typeface="Wingdings 3" pitchFamily="18" charset="2"/>
              <a:buChar char=""/>
            </a:pP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71688" y="2714625"/>
            <a:ext cx="6400800" cy="3286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VI Международный научно - инновационный форум </a:t>
            </a:r>
            <a:br>
              <a:rPr lang="ru-RU" sz="4000" dirty="0" smtClean="0"/>
            </a:br>
            <a:r>
              <a:rPr lang="ru-RU" sz="3600" dirty="0" smtClean="0"/>
              <a:t> «Цифровая трансформация региональной экономики: вызовы, тенденции, новые возможности»</a:t>
            </a:r>
            <a:br>
              <a:rPr lang="ru-RU" sz="3600" dirty="0" smtClean="0"/>
            </a:br>
            <a:r>
              <a:rPr lang="ru-RU" sz="4000" dirty="0" smtClean="0"/>
              <a:t> 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86688" y="6000750"/>
            <a:ext cx="1000125" cy="5000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629" name="Рисунок 4" descr="4cf79ccc90142d7a4d9556640e9420f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9341" flipH="1">
            <a:off x="7327900" y="4330700"/>
            <a:ext cx="17573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7643813" y="6000750"/>
            <a:ext cx="1500187" cy="500063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1" name="Заголовок 2"/>
          <p:cNvSpPr>
            <a:spLocks noGrp="1"/>
          </p:cNvSpPr>
          <p:nvPr>
            <p:ph type="title"/>
          </p:nvPr>
        </p:nvSpPr>
        <p:spPr>
          <a:xfrm>
            <a:off x="1928813" y="214313"/>
            <a:ext cx="6934200" cy="1214437"/>
          </a:xfrm>
        </p:spPr>
        <p:txBody>
          <a:bodyPr/>
          <a:lstStyle/>
          <a:p>
            <a:pPr algn="ctr" eaLnBrk="1" hangingPunct="1"/>
            <a:r>
              <a:rPr lang="ru-RU" sz="2400" dirty="0" smtClean="0"/>
              <a:t>VI Международный научно - инновационный форум «Цифровая трансформация региональной экономики: вызовы, тенденции, новые возможности</a:t>
            </a:r>
            <a:r>
              <a:rPr lang="ru-RU" sz="2000" dirty="0" smtClean="0"/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643063"/>
            <a:ext cx="56435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10 апреля в </a:t>
            </a:r>
            <a:r>
              <a:rPr lang="ru-RU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 филиале «СГЭУ» в рамках VI Международного научно - инновационного форума «Неделя науки в СГЭУ» была продолжена работа и организован круглый стол, посвященный теме «Экономические связи России в современном геополитическом пространстве». </a:t>
            </a: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CByOLbZlq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4000504"/>
            <a:ext cx="396149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R5TWQxbzAx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3571876"/>
            <a:ext cx="316816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xddZl8YbD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484" y="3286124"/>
            <a:ext cx="2999516" cy="20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Z9uI-pAqur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1571612"/>
            <a:ext cx="2999516" cy="20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Рисунок 13" descr="gif-dlya-prezentaciy-79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5214938"/>
            <a:ext cx="29051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>
          <a:xfrm>
            <a:off x="1785918" y="357166"/>
            <a:ext cx="7643813" cy="1143000"/>
          </a:xfrm>
        </p:spPr>
        <p:txBody>
          <a:bodyPr/>
          <a:lstStyle/>
          <a:p>
            <a:pPr algn="ctr" eaLnBrk="1" hangingPunct="1"/>
            <a:r>
              <a:rPr lang="ru-RU" sz="2400" dirty="0" smtClean="0"/>
              <a:t>VI Международный научно - инновационный форум «Цифровая трансформация региональной экономики: вызовы, тенденции, новые возможности»</a:t>
            </a: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9358313" y="1571625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 descr="P3TS0WjpO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4143380"/>
            <a:ext cx="373648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rMhn5G9WW4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4545" y="1571612"/>
            <a:ext cx="3309455" cy="221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42875" y="1428750"/>
            <a:ext cx="5643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8679" name="Рисунок 10" descr="Law101ScalesBalence_Big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66144">
            <a:off x="2981325" y="5341938"/>
            <a:ext cx="17430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12"/>
          <p:cNvSpPr txBox="1">
            <a:spLocks noChangeArrowheads="1"/>
          </p:cNvSpPr>
          <p:nvPr/>
        </p:nvSpPr>
        <p:spPr bwMode="auto">
          <a:xfrm>
            <a:off x="0" y="5072063"/>
            <a:ext cx="5072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8681" name="Rectangle 6"/>
          <p:cNvSpPr>
            <a:spLocks noChangeArrowheads="1"/>
          </p:cNvSpPr>
          <p:nvPr/>
        </p:nvSpPr>
        <p:spPr bwMode="auto">
          <a:xfrm>
            <a:off x="0" y="0"/>
            <a:ext cx="255588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000">
                <a:solidFill>
                  <a:srgbClr val="000000"/>
                </a:solidFill>
                <a:latin typeface="Arial" charset="0"/>
                <a:cs typeface="Calibri" pitchFamily="34" charset="0"/>
              </a:rPr>
              <a:t>а</a:t>
            </a: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75" y="1785938"/>
            <a:ext cx="51435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11 апреля в </a:t>
            </a:r>
            <a:r>
              <a:rPr lang="ru-RU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 филиале «СГЭУ» в рамках VI Международного научно - инновационного форума «Неделя науки в СГЭУ» была продолжена работа и организованы несколько научных площадок, объединенных общей темой: «Правовые аспекты обеспечения экономической безопасности в Российской Федерации». </a:t>
            </a:r>
          </a:p>
          <a:p>
            <a:pPr algn="just">
              <a:defRPr/>
            </a:pPr>
            <a:endParaRPr lang="ru-RU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Учебная деловая игра «Судебное заседание с участием присяжных заседателей» по рассмотрению уголовного дела по существу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Правовая  </a:t>
            </a:r>
            <a:r>
              <a:rPr lang="ru-RU" b="1" dirty="0" err="1">
                <a:solidFill>
                  <a:schemeClr val="tx2"/>
                </a:solidFill>
                <a:latin typeface="+mn-lt"/>
                <a:cs typeface="+mn-cs"/>
              </a:rPr>
              <a:t>квест-игра</a:t>
            </a:r>
            <a:endParaRPr lang="ru-RU" b="1" dirty="0">
              <a:solidFill>
                <a:schemeClr val="tx2"/>
              </a:solidFill>
              <a:latin typeface="+mn-lt"/>
              <a:cs typeface="+mn-cs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5"/>
          <p:cNvSpPr>
            <a:spLocks noGrp="1"/>
          </p:cNvSpPr>
          <p:nvPr>
            <p:ph type="title"/>
          </p:nvPr>
        </p:nvSpPr>
        <p:spPr>
          <a:xfrm>
            <a:off x="2000250" y="0"/>
            <a:ext cx="7286625" cy="1155700"/>
          </a:xfrm>
        </p:spPr>
        <p:txBody>
          <a:bodyPr/>
          <a:lstStyle/>
          <a:p>
            <a:pPr algn="ctr"/>
            <a:r>
              <a:rPr lang="ru-RU" smtClean="0"/>
              <a:t>VI Международный научно - инновационный форум «Цифровая трансформация региональной экономики: вызовы, тенденции, новые возможности»</a:t>
            </a:r>
          </a:p>
        </p:txBody>
      </p:sp>
      <p:pic>
        <p:nvPicPr>
          <p:cNvPr id="12" name="Рисунок 11" descr="51ngm97PMU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43446"/>
            <a:ext cx="3429024" cy="240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NRdOdrlM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69" y="3857628"/>
            <a:ext cx="3200331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nLemZvCw_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143240" y="4521250"/>
            <a:ext cx="3286148" cy="233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0qAExkJM06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000364" y="5572140"/>
            <a:ext cx="3143272" cy="179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Aomo3hrYhH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57884" y="4857757"/>
            <a:ext cx="3000364" cy="200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a_FTJ8f4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215042" y="1071546"/>
            <a:ext cx="2928958" cy="19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rG_Ddhkc4O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786446" y="3000372"/>
            <a:ext cx="2928958" cy="19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Текст 21"/>
          <p:cNvSpPr>
            <a:spLocks noGrp="1"/>
          </p:cNvSpPr>
          <p:nvPr>
            <p:ph type="body" sz="half" idx="2"/>
          </p:nvPr>
        </p:nvSpPr>
        <p:spPr>
          <a:xfrm>
            <a:off x="214313" y="1143000"/>
            <a:ext cx="5715000" cy="4708525"/>
          </a:xfrm>
        </p:spPr>
        <p:txBody>
          <a:bodyPr/>
          <a:lstStyle/>
          <a:p>
            <a:r>
              <a:rPr lang="ru-RU" sz="2000" b="1" smtClean="0"/>
              <a:t>12 апреля в Сызранском филиале «СГЭУ» была продолжена работа в рамках VI Международного научно-инновационного форума «Неделя науки в СГЭУ», и организованы две научно-познавательные площадки, объединенные общей темой: «Актуальные аспекты стратегии социально-экономического развития муниципальных образований».</a:t>
            </a:r>
          </a:p>
          <a:p>
            <a:pPr>
              <a:buFont typeface="Wingdings" pitchFamily="2" charset="2"/>
              <a:buChar char="q"/>
            </a:pPr>
            <a:r>
              <a:rPr lang="ru-RU" sz="2000" b="1" smtClean="0"/>
              <a:t>Исторический квест «Военные будни Сызрани в1941 - 1945 г.г.»</a:t>
            </a:r>
          </a:p>
          <a:p>
            <a:endParaRPr lang="ru-RU" sz="2000" smtClean="0"/>
          </a:p>
        </p:txBody>
      </p:sp>
      <p:sp>
        <p:nvSpPr>
          <p:cNvPr id="23" name="Текст 21"/>
          <p:cNvSpPr txBox="1">
            <a:spLocks/>
          </p:cNvSpPr>
          <p:nvPr/>
        </p:nvSpPr>
        <p:spPr bwMode="auto">
          <a:xfrm>
            <a:off x="285750" y="1214438"/>
            <a:ext cx="54292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ru-RU" sz="2000" b="1" kern="0" dirty="0">
                <a:solidFill>
                  <a:schemeClr val="tx2"/>
                </a:solidFill>
                <a:latin typeface="+mn-lt"/>
                <a:cs typeface="+mn-cs"/>
              </a:rPr>
              <a:t>12 апреля в </a:t>
            </a:r>
            <a:r>
              <a:rPr lang="ru-RU" sz="2000" b="1" kern="0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sz="2000" b="1" kern="0" dirty="0">
                <a:solidFill>
                  <a:schemeClr val="tx2"/>
                </a:solidFill>
                <a:latin typeface="+mn-lt"/>
                <a:cs typeface="+mn-cs"/>
              </a:rPr>
              <a:t> филиале «СГЭУ» была продолжена работа в рамках VI Международного научно-инновационного форума «Неделя науки в СГЭУ», и организованы две научно-познавательные площадки, объединенные общей темой: «Актуальные аспекты стратегии социально-экономического развития муниципальных образований».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ru-RU" sz="2000" b="1" kern="0" dirty="0">
                <a:solidFill>
                  <a:schemeClr val="tx2"/>
                </a:solidFill>
                <a:latin typeface="+mn-lt"/>
                <a:cs typeface="+mn-cs"/>
              </a:rPr>
              <a:t>Исторический </a:t>
            </a:r>
            <a:r>
              <a:rPr lang="ru-RU" sz="2000" b="1" kern="0" dirty="0" err="1">
                <a:solidFill>
                  <a:schemeClr val="tx2"/>
                </a:solidFill>
                <a:latin typeface="+mn-lt"/>
                <a:cs typeface="+mn-cs"/>
              </a:rPr>
              <a:t>квест</a:t>
            </a:r>
            <a:r>
              <a:rPr lang="ru-RU" sz="2000" b="1" kern="0" dirty="0">
                <a:solidFill>
                  <a:schemeClr val="tx2"/>
                </a:solidFill>
                <a:latin typeface="+mn-lt"/>
                <a:cs typeface="+mn-cs"/>
              </a:rPr>
              <a:t> «Военные будни Сызрани в1941 - 1945 г.г.»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ru-RU" sz="2000" b="1" kern="0" dirty="0">
                <a:solidFill>
                  <a:schemeClr val="tx2"/>
                </a:solidFill>
                <a:latin typeface="+mn-lt"/>
                <a:cs typeface="+mn-cs"/>
              </a:rPr>
              <a:t>Д</a:t>
            </a:r>
            <a:r>
              <a:rPr lang="en-US" sz="2000" b="1" kern="0" dirty="0" err="1">
                <a:solidFill>
                  <a:schemeClr val="tx2"/>
                </a:solidFill>
                <a:latin typeface="+mn-lt"/>
                <a:cs typeface="+mn-cs"/>
              </a:rPr>
              <a:t>искуссионная </a:t>
            </a:r>
            <a:r>
              <a:rPr lang="ru-RU" sz="2000" b="1" kern="0" dirty="0" err="1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000" b="1" kern="0" dirty="0" err="1">
                <a:solidFill>
                  <a:schemeClr val="tx2"/>
                </a:solidFill>
                <a:latin typeface="+mn-lt"/>
                <a:cs typeface="+mn-cs"/>
              </a:rPr>
              <a:t>площадка</a:t>
            </a:r>
            <a:r>
              <a:rPr lang="en-US" sz="2000" b="1" kern="0" dirty="0">
                <a:solidFill>
                  <a:schemeClr val="tx2"/>
                </a:solidFill>
                <a:latin typeface="+mn-lt"/>
                <a:cs typeface="+mn-cs"/>
              </a:rPr>
              <a:t> «With English around the world».</a:t>
            </a:r>
            <a:endParaRPr lang="ru-RU" sz="2000" b="1" kern="0" dirty="0">
              <a:solidFill>
                <a:schemeClr val="tx2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ru-RU" sz="2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24" name="Рисунок 23" descr="stick_figure_normal_walk_500_wht_5051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718">
            <a:off x="6430963" y="1271588"/>
            <a:ext cx="2239962" cy="279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00188"/>
            <a:ext cx="5357813" cy="2643187"/>
          </a:xfrm>
        </p:spPr>
        <p:txBody>
          <a:bodyPr>
            <a:noAutofit/>
          </a:bodyPr>
          <a:lstStyle/>
          <a:p>
            <a:pPr marL="180975" indent="-71438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/>
              <a:t>13 апреля в </a:t>
            </a:r>
            <a:r>
              <a:rPr lang="ru-RU" sz="1800" b="1" dirty="0" err="1" smtClean="0"/>
              <a:t>Сызранском</a:t>
            </a:r>
            <a:r>
              <a:rPr lang="ru-RU" sz="1800" b="1" dirty="0" smtClean="0"/>
              <a:t> филиале «СГЭУ» в рамках VI Международного научно - инновационного форума «Цифровая трансформация региональной экономики: вызовы, тенденции, новые возможности» заключительным мероприятием стал круглый стол, посвященный теме: «Перспективы социально-экономического развития городского округа Сызрань»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28813" y="285750"/>
            <a:ext cx="72151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 Международный научно - инновационный форум «Цифровая трансформация региональной экономики: вызовы, тенденции, новые возможности»</a:t>
            </a:r>
          </a:p>
        </p:txBody>
      </p:sp>
      <p:pic>
        <p:nvPicPr>
          <p:cNvPr id="8" name="Рисунок 7" descr="20XgLnbEnx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1942"/>
            <a:ext cx="332186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FVfI7Tnz5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786" y="1357298"/>
            <a:ext cx="3786214" cy="252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Btn1qMBd4b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4591069"/>
            <a:ext cx="3400397" cy="226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aSCOUjhHY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198" y="4143380"/>
            <a:ext cx="322180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2"/>
          <p:cNvSpPr>
            <a:spLocks noGrp="1"/>
          </p:cNvSpPr>
          <p:nvPr>
            <p:ph type="title"/>
          </p:nvPr>
        </p:nvSpPr>
        <p:spPr>
          <a:xfrm>
            <a:off x="2071688" y="214313"/>
            <a:ext cx="7429500" cy="1149350"/>
          </a:xfrm>
        </p:spPr>
        <p:txBody>
          <a:bodyPr/>
          <a:lstStyle/>
          <a:p>
            <a:pPr eaLnBrk="1" hangingPunct="1"/>
            <a:r>
              <a:rPr lang="en-US" sz="2400" smtClean="0"/>
              <a:t>I </a:t>
            </a:r>
            <a:r>
              <a:rPr lang="ru-RU" sz="2400" smtClean="0"/>
              <a:t>Всероссийская научно-практическая конференция студентов и молодых ученых «Молодёжная наука: вызовы и перспективы»</a:t>
            </a:r>
          </a:p>
        </p:txBody>
      </p:sp>
      <p:sp>
        <p:nvSpPr>
          <p:cNvPr id="31747" name="Содержимое 6"/>
          <p:cNvSpPr>
            <a:spLocks noGrp="1"/>
          </p:cNvSpPr>
          <p:nvPr>
            <p:ph idx="1"/>
          </p:nvPr>
        </p:nvSpPr>
        <p:spPr>
          <a:xfrm>
            <a:off x="2714625" y="1500188"/>
            <a:ext cx="6429375" cy="3714750"/>
          </a:xfrm>
        </p:spPr>
        <p:txBody>
          <a:bodyPr/>
          <a:lstStyle/>
          <a:p>
            <a:r>
              <a:rPr lang="ru-RU" sz="2000" b="1" smtClean="0"/>
              <a:t>18 и 19 апреля на базе Сызранского филиала СамГТУ проходила I Всероссийская научно-практическая конференция студентов и молодых ученых «Молодёжная наука: вызовы и перспективы»</a:t>
            </a:r>
            <a:endParaRPr lang="en-US" sz="2000" b="1" smtClean="0"/>
          </a:p>
          <a:p>
            <a:r>
              <a:rPr lang="ru-RU" sz="2000" b="1" smtClean="0"/>
              <a:t>В подсекции «Экономика» наша студентка 1 курса по направлению «Финансы и кредит» Картунчикова Виктория стала лауреатом данной конференции!! </a:t>
            </a:r>
          </a:p>
        </p:txBody>
      </p:sp>
      <p:pic>
        <p:nvPicPr>
          <p:cNvPr id="8" name="Рисунок 7" descr="oratoria-gif-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4071938"/>
            <a:ext cx="2500313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1C2WdoJhq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4446967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oZVr0xnS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64906">
            <a:off x="170006" y="1338161"/>
            <a:ext cx="2719811" cy="362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358063" y="6000750"/>
            <a:ext cx="1571625" cy="85725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28813" y="214313"/>
            <a:ext cx="792956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/>
                </a:solidFill>
                <a:latin typeface="+mn-lt"/>
                <a:cs typeface="+mn-cs"/>
              </a:rPr>
              <a:t>Фестиваль команд эрудитов «Интеллект-63»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500" y="1285875"/>
            <a:ext cx="628650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4 октября 2017 года в МБУ «Дом молодежных организаций» прошли отборочные соревнования областного фестиваля команд эрудитов «Интеллект-63».  В отборочных соревнованиях приняли участие 14 команд из разных образовательных учреждений города. Команды состязались в интеллектуальной игре, состоящей из заданий различных областей знаний: истории, географии,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cs typeface="+mn-cs"/>
              </a:rPr>
              <a:t>литературы 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и др. </a:t>
            </a:r>
          </a:p>
        </p:txBody>
      </p:sp>
      <p:pic>
        <p:nvPicPr>
          <p:cNvPr id="5125" name="Рисунок 3" descr="or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07258">
            <a:off x="7269163" y="4643438"/>
            <a:ext cx="18748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B-6LhLjY41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82450"/>
            <a:ext cx="3714776" cy="247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qutudGAse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500545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x4rXP3N_H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09139">
            <a:off x="170641" y="1266527"/>
            <a:ext cx="2356713" cy="314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-YFP7qzRC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1714488"/>
            <a:ext cx="3000396" cy="260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8813" y="357188"/>
            <a:ext cx="7429500" cy="15065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/>
              <a:t>Деловая игра «Разработка проекта стратегического развития города в рамках формирования комфортной городской среды»</a:t>
            </a:r>
          </a:p>
        </p:txBody>
      </p:sp>
      <p:sp>
        <p:nvSpPr>
          <p:cNvPr id="37892" name="Объект 1"/>
          <p:cNvSpPr>
            <a:spLocks noGrp="1"/>
          </p:cNvSpPr>
          <p:nvPr>
            <p:ph idx="1"/>
          </p:nvPr>
        </p:nvSpPr>
        <p:spPr>
          <a:xfrm>
            <a:off x="-357188" y="2000250"/>
            <a:ext cx="6858001" cy="4071938"/>
          </a:xfrm>
        </p:spPr>
        <p:txBody>
          <a:bodyPr/>
          <a:lstStyle/>
          <a:p>
            <a:pPr marL="365125" indent="-255588" eaLnBrk="1" hangingPunct="1">
              <a:buFont typeface="Wingdings 3" pitchFamily="18" charset="2"/>
              <a:buChar char=""/>
              <a:defRPr/>
            </a:pPr>
            <a:r>
              <a:rPr lang="ru-RU" sz="2000" b="1" dirty="0" smtClean="0"/>
              <a:t>20 апреля в </a:t>
            </a:r>
            <a:r>
              <a:rPr lang="ru-RU" sz="2000" b="1" dirty="0" err="1" smtClean="0"/>
              <a:t>Сызранском</a:t>
            </a:r>
            <a:r>
              <a:rPr lang="ru-RU" sz="2000" b="1" dirty="0" smtClean="0"/>
              <a:t> филиале «СГЭУ» прошла деловая игра «Разработка проекта стратегического развития города в рамках формирования комфортной городской среды». По итогам всего мероприятия были выявлены такие результаты: </a:t>
            </a:r>
            <a:br>
              <a:rPr lang="ru-RU" sz="2000" b="1" dirty="0" smtClean="0"/>
            </a:br>
            <a:r>
              <a:rPr lang="ru-RU" sz="2000" b="1" dirty="0" smtClean="0"/>
              <a:t>• Почетное III место заняла команда студентов</a:t>
            </a:r>
          </a:p>
          <a:p>
            <a:pPr marL="365125" indent="-4763" eaLnBrk="1" hangingPunct="1">
              <a:buFont typeface="Wingdings" pitchFamily="2" charset="2"/>
              <a:buNone/>
              <a:defRPr/>
            </a:pPr>
            <a:r>
              <a:rPr lang="ru-RU" sz="2000" b="1" dirty="0" smtClean="0"/>
              <a:t> 3 курса СПК, которая называлась «Тартар»;</a:t>
            </a:r>
            <a:br>
              <a:rPr lang="ru-RU" sz="2000" b="1" dirty="0" smtClean="0"/>
            </a:br>
            <a:r>
              <a:rPr lang="ru-RU" sz="2000" b="1" dirty="0" smtClean="0"/>
              <a:t>• Почетное II место заняла команда студентов 2 курса СФ «СГЭУ» под названием «Слияние»;</a:t>
            </a:r>
            <a:br>
              <a:rPr lang="ru-RU" sz="2000" b="1" dirty="0" smtClean="0"/>
            </a:br>
            <a:r>
              <a:rPr lang="ru-RU" sz="2000" b="1" dirty="0" smtClean="0"/>
              <a:t>• Победителями игры, занявшие I место, стали студенты 3 курса СФ «СГЭУ» команды «Олимп».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6" name="Рисунок 5" descr="I4uTl6MB-s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000760" y="1571612"/>
            <a:ext cx="1643074" cy="252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RxBgxI8e3Q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4514012"/>
            <a:ext cx="3125317" cy="234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2"/>
          <p:cNvSpPr>
            <a:spLocks noGrp="1"/>
          </p:cNvSpPr>
          <p:nvPr>
            <p:ph type="title"/>
          </p:nvPr>
        </p:nvSpPr>
        <p:spPr>
          <a:xfrm>
            <a:off x="2071688" y="214313"/>
            <a:ext cx="8229600" cy="1252537"/>
          </a:xfrm>
        </p:spPr>
        <p:txBody>
          <a:bodyPr/>
          <a:lstStyle/>
          <a:p>
            <a:pPr eaLnBrk="1" hangingPunct="1"/>
            <a:r>
              <a:rPr lang="ru-RU" sz="2800" smtClean="0"/>
              <a:t>Конкурс «Молодежная наука ХХI веку»</a:t>
            </a:r>
            <a:br>
              <a:rPr lang="ru-RU" sz="2800" smtClean="0"/>
            </a:br>
            <a:endParaRPr lang="ru-RU" sz="2800" smtClean="0"/>
          </a:p>
        </p:txBody>
      </p:sp>
      <p:sp>
        <p:nvSpPr>
          <p:cNvPr id="33795" name="Объект 1"/>
          <p:cNvSpPr>
            <a:spLocks noGrp="1"/>
          </p:cNvSpPr>
          <p:nvPr>
            <p:ph idx="1"/>
          </p:nvPr>
        </p:nvSpPr>
        <p:spPr>
          <a:xfrm>
            <a:off x="0" y="1285875"/>
            <a:ext cx="5286375" cy="3357563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ru-RU" sz="2000" b="1" smtClean="0"/>
              <a:t>17 мая 2018 года на базе Сызранского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sz="2000" b="1" smtClean="0"/>
              <a:t>филиала "СГЭУ" прошел очный этап ежегодного конкурса научно-исследовательских работ обучающихся общеобразовательных, профессиональных образовательных организаций, образовательных организаций высшего образования, молодых специалистов предприятий и организаций г.о. Сызрань «Молодежная наука – XXI веку».</a:t>
            </a:r>
            <a:endParaRPr lang="ru-RU" altLang="ru-RU" sz="2000" b="1" smtClean="0"/>
          </a:p>
        </p:txBody>
      </p:sp>
      <p:pic>
        <p:nvPicPr>
          <p:cNvPr id="6" name="Рисунок 5" descr="20bpyMzk_Z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4" y="3929066"/>
            <a:ext cx="3929056" cy="261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m3sSQG218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4714884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ufvox0bO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3507" y="1142984"/>
            <a:ext cx="375049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yoXSrxsI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342900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Заголовок 2"/>
          <p:cNvSpPr>
            <a:spLocks noGrp="1"/>
          </p:cNvSpPr>
          <p:nvPr>
            <p:ph type="title"/>
          </p:nvPr>
        </p:nvSpPr>
        <p:spPr>
          <a:xfrm>
            <a:off x="1143000" y="142875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smtClean="0"/>
              <a:t>Молодежный форум Приволжского федерального округа «iВолга-2018»</a:t>
            </a:r>
          </a:p>
        </p:txBody>
      </p:sp>
      <p:sp>
        <p:nvSpPr>
          <p:cNvPr id="34820" name="Объект 1"/>
          <p:cNvSpPr>
            <a:spLocks noGrp="1"/>
          </p:cNvSpPr>
          <p:nvPr>
            <p:ph idx="1"/>
          </p:nvPr>
        </p:nvSpPr>
        <p:spPr>
          <a:xfrm>
            <a:off x="428625" y="1785938"/>
            <a:ext cx="5857875" cy="2500312"/>
          </a:xfrm>
        </p:spPr>
        <p:txBody>
          <a:bodyPr/>
          <a:lstStyle/>
          <a:p>
            <a:pPr marL="107950" indent="0" algn="just" eaLnBrk="1" hangingPunct="1">
              <a:buFont typeface="Wingdings 3" pitchFamily="18" charset="2"/>
              <a:buNone/>
            </a:pPr>
            <a:r>
              <a:rPr lang="ru-RU" sz="2000" b="1" dirty="0" smtClean="0">
                <a:solidFill>
                  <a:srgbClr val="000066"/>
                </a:solidFill>
                <a:latin typeface="Arial"/>
              </a:rPr>
              <a:t>с 26 июля по 4 августа на 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</a:rPr>
              <a:t>Мастрюковских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</a:rPr>
              <a:t> озерах Самарской области прошел VI Юбилейный Форум «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</a:rPr>
              <a:t>iВолга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</a:rPr>
              <a:t>»  . который  является самой посещаемой площадкой среди региональных форумов России.</a:t>
            </a:r>
            <a:endParaRPr lang="ru-RU" altLang="ru-RU" sz="2000" b="1" dirty="0" smtClean="0">
              <a:solidFill>
                <a:srgbClr val="000066"/>
              </a:solidFill>
              <a:latin typeface="Arial"/>
            </a:endParaRPr>
          </a:p>
        </p:txBody>
      </p:sp>
      <p:pic>
        <p:nvPicPr>
          <p:cNvPr id="4" name="Рисунок 3" descr="_WJuBCGda8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142984"/>
            <a:ext cx="2696766" cy="359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UK6rGUvgq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3380"/>
            <a:ext cx="36442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0yAwAxWGK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286256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786688" y="6000750"/>
            <a:ext cx="1071562" cy="5715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1785938" y="214313"/>
            <a:ext cx="6934200" cy="563562"/>
          </a:xfrm>
        </p:spPr>
        <p:txBody>
          <a:bodyPr/>
          <a:lstStyle/>
          <a:p>
            <a:r>
              <a:rPr lang="ru-RU" smtClean="0"/>
              <a:t>Недостатки деятельности СНО</a:t>
            </a:r>
          </a:p>
        </p:txBody>
      </p:sp>
      <p:pic>
        <p:nvPicPr>
          <p:cNvPr id="35844" name="Рисунок 3" descr="47266447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76632">
            <a:off x="7334250" y="5103813"/>
            <a:ext cx="20923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50" y="1214438"/>
            <a:ext cx="8429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q"/>
              <a:defRPr/>
            </a:pPr>
            <a:r>
              <a:rPr lang="ru-RU" sz="2000" b="1" kern="0" dirty="0" smtClean="0">
                <a:solidFill>
                  <a:srgbClr val="000066"/>
                </a:solidFill>
                <a:latin typeface="Arial"/>
                <a:cs typeface="+mn-cs"/>
              </a:rPr>
              <a:t>Недостаточно </a:t>
            </a: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высокая студенческая мотивация участия в научной деятельности.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50" y="2000250"/>
            <a:ext cx="8001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Малое количество </a:t>
            </a:r>
            <a:r>
              <a:rPr lang="ru-RU" sz="2000" b="1" kern="0" dirty="0" smtClean="0">
                <a:solidFill>
                  <a:srgbClr val="000066"/>
                </a:solidFill>
                <a:latin typeface="Arial"/>
                <a:cs typeface="+mn-cs"/>
              </a:rPr>
              <a:t>работ, </a:t>
            </a: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представленных на конкурсах научно-исследовательских работ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28938"/>
            <a:ext cx="81438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Низкий показатель количества заявок, подаваемых на очное и заочное участие в научно-практических конференциях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50" y="4071938"/>
            <a:ext cx="9215438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Низкий показатель участия в </a:t>
            </a:r>
            <a:r>
              <a:rPr lang="ru-RU" sz="2000" b="1" kern="0" dirty="0" err="1">
                <a:solidFill>
                  <a:srgbClr val="000066"/>
                </a:solidFill>
                <a:latin typeface="Arial"/>
                <a:cs typeface="+mn-cs"/>
              </a:rPr>
              <a:t>грантовых</a:t>
            </a: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 конкурсах для НКО (некоммерческих организаций) и других социальных структур, </a:t>
            </a:r>
          </a:p>
          <a:p>
            <a:pPr>
              <a:defRPr/>
            </a:pPr>
            <a:r>
              <a:rPr lang="ru-RU" sz="2000" b="1" kern="0" dirty="0">
                <a:solidFill>
                  <a:srgbClr val="000066"/>
                </a:solidFill>
                <a:latin typeface="Arial"/>
                <a:cs typeface="+mn-cs"/>
              </a:rPr>
              <a:t>где каждый студент, представив экспертам свою научно-исследовательскую работу,  может получить денежное вознаграждение-грант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786688" y="6000750"/>
            <a:ext cx="1000125" cy="42862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>
            <a:off x="2209800" y="357188"/>
            <a:ext cx="6934200" cy="563562"/>
          </a:xfrm>
        </p:spPr>
        <p:txBody>
          <a:bodyPr/>
          <a:lstStyle/>
          <a:p>
            <a:r>
              <a:rPr lang="ru-RU" smtClean="0"/>
              <a:t>Наши результаты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63" y="1214438"/>
            <a:ext cx="75723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Увеличение количества научных мероприятий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63" y="2428875"/>
            <a:ext cx="864393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Увеличение количества призовых мест в научных конкурсах и конференциях, что говорит о качестве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63" y="3929063"/>
            <a:ext cx="757237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indent="-360363"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Увеличение количества публикаций          научных  статей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063" y="5143500"/>
            <a:ext cx="54975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Наличие информативности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00063" y="2428875"/>
          <a:ext cx="8215338" cy="328614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107669"/>
                <a:gridCol w="4107669"/>
              </a:tblGrid>
              <a:tr h="8062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Научных мероприятия</a:t>
                      </a:r>
                      <a:endParaRPr lang="ru-RU" sz="3600" u="none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6090">
                <a:tc>
                  <a:txBody>
                    <a:bodyPr/>
                    <a:lstStyle/>
                    <a:p>
                      <a:pPr algn="ctr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2016-2017 учебный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2017-2018 учебный год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38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5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5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00063" y="1000125"/>
            <a:ext cx="757237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indent="-360363">
              <a:buFont typeface="Wingdings" pitchFamily="2" charset="2"/>
              <a:buChar char="q"/>
              <a:tabLst>
                <a:tab pos="444500" algn="l"/>
              </a:tabLst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Увеличение количества публикаций          научных  статей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0063" y="1285875"/>
            <a:ext cx="54975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Наличие информативности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14313" y="2500313"/>
          <a:ext cx="8643998" cy="4189023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321999"/>
                <a:gridCol w="4321999"/>
              </a:tblGrid>
              <a:tr h="952291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Призовые места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82252">
                <a:tc>
                  <a:txBody>
                    <a:bodyPr/>
                    <a:lstStyle/>
                    <a:p>
                      <a:pPr algn="ctr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2016-2017 учебный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2017-2018 учебный год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9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4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около 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более</a:t>
                      </a:r>
                      <a:r>
                        <a:rPr lang="ru-RU" sz="4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4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ru-RU" sz="4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96" y="1000108"/>
            <a:ext cx="8358246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lvl="8" indent="-276225" eaLnBrk="0" hangingPunct="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q"/>
              <a:defRPr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cs typeface="+mn-cs"/>
              </a:rPr>
              <a:t>Увеличение количества призовых мест в научных конкурсах и конференциях, что говорит о качестве подготовки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57188" y="2428875"/>
          <a:ext cx="8429684" cy="400052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524475"/>
                <a:gridCol w="4905209"/>
              </a:tblGrid>
              <a:tr h="739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Публикации научных  статей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91388">
                <a:tc>
                  <a:txBody>
                    <a:bodyPr/>
                    <a:lstStyle/>
                    <a:p>
                      <a:pPr algn="ctr"/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2016-2017 учебный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 2017-2018 учебный год</a:t>
                      </a:r>
                    </a:p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1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5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Около</a:t>
                      </a:r>
                      <a:r>
                        <a:rPr lang="ru-RU" sz="54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5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Более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" name="Рисунок 21" descr="Документ Microsoft Office Word (3)-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000240"/>
            <a:ext cx="7715304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912" name="Рисунок 3" descr="4726644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38964">
            <a:off x="7540625" y="5594350"/>
            <a:ext cx="173672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5" grpId="0"/>
      <p:bldP spid="15" grpId="1"/>
      <p:bldP spid="16" grpId="0"/>
      <p:bldP spid="20" grpId="0" build="allAtOnce"/>
      <p:bldP spid="20" grpI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71750" y="214313"/>
            <a:ext cx="6172200" cy="38100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Чем больше ты узнаешь, тем успешней станешь…»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891" name="Заголовок 2"/>
          <p:cNvSpPr>
            <a:spLocks noGrp="1"/>
          </p:cNvSpPr>
          <p:nvPr>
            <p:ph type="ctrTitle"/>
          </p:nvPr>
        </p:nvSpPr>
        <p:spPr>
          <a:xfrm>
            <a:off x="2071688" y="3143250"/>
            <a:ext cx="7291387" cy="682625"/>
          </a:xfrm>
        </p:spPr>
        <p:txBody>
          <a:bodyPr/>
          <a:lstStyle/>
          <a:p>
            <a:pPr eaLnBrk="1" hangingPunct="1"/>
            <a:r>
              <a:rPr lang="ru-RU" sz="4400" smtClean="0">
                <a:solidFill>
                  <a:schemeClr val="tx2"/>
                </a:solidFill>
              </a:rPr>
              <a:t>Большое спасибо</a:t>
            </a:r>
          </a:p>
        </p:txBody>
      </p:sp>
      <p:pic>
        <p:nvPicPr>
          <p:cNvPr id="4" name="Рисунок 3" descr="Логотип_СГЭ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85984" cy="228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7020795_0aa4a187f956ea3bebae8a85787a033f_8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90" flipH="1">
            <a:off x="5783263" y="3995738"/>
            <a:ext cx="3286125" cy="277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50" y="285750"/>
            <a:ext cx="59547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Деловая игра «Декларация»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4875" y="1357313"/>
            <a:ext cx="3929063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5 октября 2017 года в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 филиале состоялась деловая игра «Декларация», которую проводила начальник правового отдела Межрайонной инспекции ФНС России № 3 по Самарской области Ольга Михайловна Куракина.</a:t>
            </a:r>
          </a:p>
        </p:txBody>
      </p:sp>
      <p:pic>
        <p:nvPicPr>
          <p:cNvPr id="6" name="Рисунок 5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7120">
            <a:off x="280648" y="1272994"/>
            <a:ext cx="4343768" cy="458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Рисунок 7" descr="images_paper_gif_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8914">
            <a:off x="6884988" y="4535488"/>
            <a:ext cx="285750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75" y="285750"/>
            <a:ext cx="7286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Всероссийский фестиваль  науки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57313"/>
            <a:ext cx="91440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C 5 октября по 8 октября 2017 года Самарский государственный экономический университет стал одной из площадок проведения крупнейшего областного события – Всероссийского фестиваля науки.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5" y="1071563"/>
            <a:ext cx="528637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В </a:t>
            </a:r>
            <a:r>
              <a:rPr lang="ru-RU" sz="2400" b="1" dirty="0" err="1">
                <a:solidFill>
                  <a:schemeClr val="tx2"/>
                </a:solidFill>
                <a:latin typeface="+mn-lt"/>
                <a:cs typeface="+mn-cs"/>
              </a:rPr>
              <a:t>Сызранском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 филиале СГЭУ в эти дни были проведены такие мероприятия как: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 </a:t>
            </a:r>
            <a:r>
              <a:rPr lang="ru-RU" sz="2400" b="1" dirty="0" err="1">
                <a:solidFill>
                  <a:schemeClr val="tx2"/>
                </a:solidFill>
                <a:latin typeface="+mn-lt"/>
                <a:cs typeface="+mn-cs"/>
              </a:rPr>
              <a:t>эко-квест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 «Экологическая экспедиция»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социально-коммуникативный тренинг «Психология общения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олимпиада по обществознанию для учащихся 9-11 классов </a:t>
            </a:r>
          </a:p>
        </p:txBody>
      </p:sp>
      <p:pic>
        <p:nvPicPr>
          <p:cNvPr id="5" name="Рисунок 4" descr="eO5o7LWC-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3286124"/>
            <a:ext cx="535676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ratoria-gif-1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1860">
            <a:off x="701675" y="3267075"/>
            <a:ext cx="2436813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86cWB9nekf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1958" y="1500174"/>
            <a:ext cx="3522042" cy="234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pRed_t9sq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4643422"/>
            <a:ext cx="332121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LD0llmWxN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88201" y="4214818"/>
            <a:ext cx="325579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88" y="0"/>
            <a:ext cx="7643812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Областная олимпиада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 истории предпринимательства</a:t>
            </a:r>
          </a:p>
        </p:txBody>
      </p:sp>
      <p:pic>
        <p:nvPicPr>
          <p:cNvPr id="5" name="Рисунок 4" descr="RB1a11pM7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3571876"/>
            <a:ext cx="3247989" cy="243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M3YT1SwH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29290" y="1214422"/>
            <a:ext cx="3214710" cy="243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4313" y="1143000"/>
            <a:ext cx="5429250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chemeClr val="tx2"/>
              </a:buCl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6 и 7 октября 2017 года команда студентов 2 и 3 курсов СФ СГЭУ направления «Юриспруденция» приняли участие в Областной олимпиаде по истории предпринимательства. В первый день ребята выполняли тест и писали эссе по данной дисциплине, а вот на второй день – участвовали в </a:t>
            </a:r>
            <a:r>
              <a:rPr lang="ru-RU" sz="2400" b="1" dirty="0" err="1">
                <a:solidFill>
                  <a:schemeClr val="tx2"/>
                </a:solidFill>
                <a:latin typeface="+mn-lt"/>
                <a:cs typeface="+mn-cs"/>
              </a:rPr>
              <a:t>квесте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+mn-cs"/>
              </a:rPr>
              <a:t> «Самара Купеческая», который проходил по Центральному району г. Самары.</a:t>
            </a:r>
          </a:p>
        </p:txBody>
      </p:sp>
      <p:pic>
        <p:nvPicPr>
          <p:cNvPr id="8198" name="Рисунок 3" descr="guest2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5214938"/>
            <a:ext cx="28448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gif-dlya-prezentaciy-9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98281">
            <a:off x="7092950" y="1100138"/>
            <a:ext cx="242252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57563" y="1071563"/>
            <a:ext cx="50006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12 октября 2017 года в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cs typeface="+mn-cs"/>
              </a:rPr>
              <a:t>состоялась 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общероссийская ежегодная образовательная акция «Всероссийский экономический Диктант» организатором которого является Вольное экономическое общество России. Тема Диктанта в 2017 году «Сильная экономика – процветающая Россия!»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285728"/>
            <a:ext cx="7561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/>
                </a:solidFill>
                <a:latin typeface="+mn-lt"/>
                <a:cs typeface="+mn-cs"/>
              </a:rPr>
              <a:t>Всероссийский экономический ДИКТАНТ</a:t>
            </a:r>
          </a:p>
        </p:txBody>
      </p:sp>
      <p:pic>
        <p:nvPicPr>
          <p:cNvPr id="4" name="Рисунок 3" descr="FullSizeRender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571612"/>
            <a:ext cx="332557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ullSizeRender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023" y="4143380"/>
            <a:ext cx="3853115" cy="256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88" y="214313"/>
            <a:ext cx="8358187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2"/>
                </a:solidFill>
                <a:latin typeface="+mn-lt"/>
                <a:cs typeface="+mn-cs"/>
              </a:rPr>
              <a:t>Областной фестиваль команд </a:t>
            </a:r>
          </a:p>
          <a:p>
            <a:pPr>
              <a:defRPr/>
            </a:pPr>
            <a:r>
              <a:rPr lang="ru-RU" sz="3200" b="1" dirty="0">
                <a:solidFill>
                  <a:schemeClr val="tx2"/>
                </a:solidFill>
                <a:latin typeface="+mn-lt"/>
                <a:cs typeface="+mn-cs"/>
              </a:rPr>
              <a:t>эрудитов "Интеллект 63"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75" y="1285875"/>
            <a:ext cx="5715000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15 ноября. Областной фестиваль команд эрудитов "Интеллект 63" завершился финальными играми команд вузов и лицеев. 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Команды Самарского университета,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СамГТУ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, МИР,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СамГУПС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, СГИК, СГСПУ,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Сызранских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 филиалов </a:t>
            </a:r>
            <a:r>
              <a:rPr lang="ru-RU" sz="2000" b="1" dirty="0" err="1">
                <a:solidFill>
                  <a:schemeClr val="tx2"/>
                </a:solidFill>
                <a:latin typeface="+mn-lt"/>
                <a:cs typeface="+mn-cs"/>
              </a:rPr>
              <a:t>СамГТУ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, а так же и СГЭУ приняли участие в этой игре.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Наша команда "Олимп" показала хорошие результаты набрав 1220 баллов.</a:t>
            </a:r>
            <a:b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+mn-cs"/>
              </a:rPr>
              <a:t>Игра была очень интересной и ребята узнали много нового. </a:t>
            </a:r>
          </a:p>
        </p:txBody>
      </p:sp>
      <p:pic>
        <p:nvPicPr>
          <p:cNvPr id="4" name="Рисунок 3" descr="f90sVb_Xxb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748" y="4071942"/>
            <a:ext cx="36662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f6hAcTMfV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10" y="1571612"/>
            <a:ext cx="345059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svSZl19V4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4598708"/>
            <a:ext cx="3607620" cy="225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2"/>
          <p:cNvSpPr>
            <a:spLocks noGrp="1"/>
          </p:cNvSpPr>
          <p:nvPr>
            <p:ph type="title"/>
          </p:nvPr>
        </p:nvSpPr>
        <p:spPr>
          <a:xfrm>
            <a:off x="2209800" y="285750"/>
            <a:ext cx="6934200" cy="7921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Молодежный форум </a:t>
            </a:r>
            <a:r>
              <a:rPr lang="ru-RU" sz="4000" dirty="0"/>
              <a:t>«Будь успешным!»</a:t>
            </a:r>
            <a:endParaRPr lang="ru-RU" altLang="ru-RU" sz="3600" dirty="0" smtClean="0">
              <a:solidFill>
                <a:schemeClr val="tx1"/>
              </a:solidFill>
            </a:endParaRPr>
          </a:p>
        </p:txBody>
      </p:sp>
      <p:sp>
        <p:nvSpPr>
          <p:cNvPr id="11267" name="Содержимое 5"/>
          <p:cNvSpPr>
            <a:spLocks noGrp="1"/>
          </p:cNvSpPr>
          <p:nvPr>
            <p:ph idx="1"/>
          </p:nvPr>
        </p:nvSpPr>
        <p:spPr>
          <a:xfrm>
            <a:off x="0" y="1357313"/>
            <a:ext cx="5214938" cy="414337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000" b="1" smtClean="0"/>
              <a:t>16 ноября. В рамках городского молодежного форума 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000" b="1" smtClean="0"/>
              <a:t>«Будь успешным!» студенты 4 курса направления «Юриспруденция» Сызранского филиала ФГБОУ ВО «СГЭУ» презентовали новый проект «Молодежная правовая помощь СФ СГЭУ».</a:t>
            </a:r>
            <a:r>
              <a:rPr lang="ru-RU" sz="2000" smtClean="0"/>
              <a:t> </a:t>
            </a:r>
          </a:p>
        </p:txBody>
      </p:sp>
      <p:pic>
        <p:nvPicPr>
          <p:cNvPr id="8" name="Рисунок 7" descr="0pdnAEvbP-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071546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cnWAcuPX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071941"/>
            <a:ext cx="3714744" cy="278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_jAEQx0q3O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00570"/>
            <a:ext cx="2888424" cy="216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Vn0jFi38kF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3714752"/>
            <a:ext cx="314327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8">
  <a:themeElements>
    <a:clrScheme name="Тема Office 3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6FB4E3"/>
      </a:accent1>
      <a:accent2>
        <a:srgbClr val="5DBDAB"/>
      </a:accent2>
      <a:accent3>
        <a:srgbClr val="FFFFFF"/>
      </a:accent3>
      <a:accent4>
        <a:srgbClr val="000000"/>
      </a:accent4>
      <a:accent5>
        <a:srgbClr val="BBD6EF"/>
      </a:accent5>
      <a:accent6>
        <a:srgbClr val="53AB9B"/>
      </a:accent6>
      <a:hlink>
        <a:srgbClr val="D17FB6"/>
      </a:hlink>
      <a:folHlink>
        <a:srgbClr val="E3981D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3663F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CE5C38"/>
        </a:accent6>
        <a:hlink>
          <a:srgbClr val="7476DC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B4E3"/>
        </a:accent1>
        <a:accent2>
          <a:srgbClr val="5DBDAB"/>
        </a:accent2>
        <a:accent3>
          <a:srgbClr val="FFFFFF"/>
        </a:accent3>
        <a:accent4>
          <a:srgbClr val="000000"/>
        </a:accent4>
        <a:accent5>
          <a:srgbClr val="BBD6EF"/>
        </a:accent5>
        <a:accent6>
          <a:srgbClr val="53AB9B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38</Template>
  <TotalTime>3279</TotalTime>
  <Words>1565</Words>
  <Application>Microsoft Office PowerPoint</Application>
  <PresentationFormat>Экран (4:3)</PresentationFormat>
  <Paragraphs>121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38</vt:lpstr>
      <vt:lpstr>ОТЧЕТ  о работе Студенческого Научного Общества  Сызранского филиала ФГБОУ ВО «СГЭУ» за 2017-2018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Молодежный форум «Будь успешным!»</vt:lpstr>
      <vt:lpstr>Презентация PowerPoint</vt:lpstr>
      <vt:lpstr>Деловая игра «Личный финансовый план»</vt:lpstr>
      <vt:lpstr>Интеллектуальная игра «Философский калейдоскоп» </vt:lpstr>
      <vt:lpstr>I межвузовской военно-научной конференции: «Суворовские чтения: вклад А.В. Суворова в развитие военного искусства и его использование в современных условиях»</vt:lpstr>
      <vt:lpstr>Мастер-класс по написанию научной статьи</vt:lpstr>
      <vt:lpstr>«Моя инициатива – на благо города!» </vt:lpstr>
      <vt:lpstr>Площадка Форсайт-кэмп СГЭУ «СНО 2.0»</vt:lpstr>
      <vt:lpstr>I Всероссийский студенческий экономический съезд в СГЭУ</vt:lpstr>
      <vt:lpstr>Интеллектуальная игра "Инсайт"</vt:lpstr>
      <vt:lpstr>Всероссийский день науки в СГЭУ</vt:lpstr>
      <vt:lpstr>Х Всероссийская военно-научная конференция курсантов: « Проблемы и перспективы развития военной науки и техники»</vt:lpstr>
      <vt:lpstr>Игра "Продвигай жизнь" </vt:lpstr>
      <vt:lpstr>Научная конференция школьников "Первые шаги в науке"</vt:lpstr>
      <vt:lpstr>II Всероссийская научно-практическая конференция «Экономика и общество: перспективы развития»</vt:lpstr>
      <vt:lpstr>VI Международный научно - инновационный форум   «Цифровая трансформация региональной экономики: вызовы, тенденции, новые возможности»  </vt:lpstr>
      <vt:lpstr>VI Международный научно - инновационный форум «Цифровая трансформация региональной экономики: вызовы, тенденции, новые возможности»</vt:lpstr>
      <vt:lpstr>VI Международный научно - инновационный форум «Цифровая трансформация региональной экономики: вызовы, тенденции, новые возможности»</vt:lpstr>
      <vt:lpstr>VI Международный научно - инновационный форум «Цифровая трансформация региональной экономики: вызовы, тенденции, новые возможности»</vt:lpstr>
      <vt:lpstr>Презентация PowerPoint</vt:lpstr>
      <vt:lpstr>I Всероссийская научно-практическая конференция студентов и молодых ученых «Молодёжная наука: вызовы и перспективы»</vt:lpstr>
      <vt:lpstr>Деловая игра «Разработка проекта стратегического развития города в рамках формирования комфортной городской среды»</vt:lpstr>
      <vt:lpstr>Конкурс «Молодежная наука ХХI веку» </vt:lpstr>
      <vt:lpstr>Молодежный форум Приволжского федерального округа «iВолга-2018»</vt:lpstr>
      <vt:lpstr>Недостатки деятельности СНО</vt:lpstr>
      <vt:lpstr>Наши результаты</vt:lpstr>
      <vt:lpstr>Большое спасибо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работе Студенческого Научного Общества  Сызранского филиала ФГБОУ ВПО «СГЭУ» за 2016-2017 учебный год</dc:title>
  <dc:creator>RePack by Diakov</dc:creator>
  <cp:lastModifiedBy>Guzhanin SA.</cp:lastModifiedBy>
  <cp:revision>303</cp:revision>
  <dcterms:created xsi:type="dcterms:W3CDTF">2017-09-26T06:42:25Z</dcterms:created>
  <dcterms:modified xsi:type="dcterms:W3CDTF">2018-10-17T08:35:05Z</dcterms:modified>
</cp:coreProperties>
</file>