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  <p:sldMasterId id="2147483792" r:id="rId10"/>
  </p:sldMasterIdLst>
  <p:notesMasterIdLst>
    <p:notesMasterId r:id="rId49"/>
  </p:notesMasterIdLst>
  <p:sldIdLst>
    <p:sldId id="311" r:id="rId11"/>
    <p:sldId id="315" r:id="rId12"/>
    <p:sldId id="316" r:id="rId13"/>
    <p:sldId id="307" r:id="rId14"/>
    <p:sldId id="329" r:id="rId15"/>
    <p:sldId id="318" r:id="rId16"/>
    <p:sldId id="319" r:id="rId17"/>
    <p:sldId id="326" r:id="rId18"/>
    <p:sldId id="308" r:id="rId19"/>
    <p:sldId id="301" r:id="rId20"/>
    <p:sldId id="328" r:id="rId21"/>
    <p:sldId id="312" r:id="rId22"/>
    <p:sldId id="305" r:id="rId23"/>
    <p:sldId id="313" r:id="rId24"/>
    <p:sldId id="303" r:id="rId25"/>
    <p:sldId id="302" r:id="rId26"/>
    <p:sldId id="295" r:id="rId27"/>
    <p:sldId id="324" r:id="rId28"/>
    <p:sldId id="274" r:id="rId29"/>
    <p:sldId id="304" r:id="rId30"/>
    <p:sldId id="297" r:id="rId31"/>
    <p:sldId id="299" r:id="rId32"/>
    <p:sldId id="310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8" r:id="rId43"/>
    <p:sldId id="306" r:id="rId44"/>
    <p:sldId id="309" r:id="rId45"/>
    <p:sldId id="294" r:id="rId46"/>
    <p:sldId id="325" r:id="rId47"/>
    <p:sldId id="327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7DE8-A460-4503-8214-7A270A070B19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A1C3-6849-43A4-81BF-166590AEE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2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1C3-6849-43A4-81BF-166590AEE7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1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Целью государственной аккредитации является подтверждение соответствия содержания и качества подготовки обучающихся образовательным стандартам, в которых сформулированы требования к кадровому, учебно-методическому и материально-техническому обеспечению образовательного процесса.</a:t>
            </a:r>
          </a:p>
          <a:p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аким образом, при проведении аккредитационной экспертизы понятие «качество» охватывает все основные функции и направления деятельности в области высшего образования: качество соответствующего персонала и качество обучения как результат преподавания и исследований.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80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EBF0D0-7C22-4A3D-B35D-9C731E825CD1}" type="slidenum">
              <a:rPr lang="ru-RU" altLang="ru-RU" sz="12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ru-RU" altLang="ru-RU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1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4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604C87D-9FB1-47A8-83BE-939A16C76B30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7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E969F35-A30E-4288-A1F6-911FE27716EB}" type="slidenum">
              <a:rPr lang="ru-RU" altLang="ru-RU">
                <a:solidFill>
                  <a:prstClr val="black"/>
                </a:solidFill>
              </a:rPr>
              <a:pPr/>
              <a:t>18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1355725"/>
            <a:ext cx="6497638" cy="3656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D0CAD0-F83C-4D26-8A40-C448E6AF8466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1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EBF0D0-7C22-4A3D-B35D-9C731E825CD1}" type="slidenum">
              <a:rPr lang="ru-RU" altLang="ru-RU" sz="1200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38</a:t>
            </a:fld>
            <a:endParaRPr lang="ru-RU" altLang="ru-RU" sz="120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2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81013" y="1579563"/>
            <a:ext cx="7583488" cy="4265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7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3988" y="1087438"/>
            <a:ext cx="6467475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15414" y="4856795"/>
            <a:ext cx="6155672" cy="4978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3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1008063"/>
            <a:ext cx="5988050" cy="3368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19616" y="4497433"/>
            <a:ext cx="6209357" cy="46100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A88D2D-5B37-48AA-B955-AF56D5B8D637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630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Программный подход в оценке образовательной деятельности обладает рядом преимуществ. В качестве основного из них следует отметить повышение эффективности аккредитационной экспертизы образовательной деятельности.</a:t>
            </a:r>
          </a:p>
          <a:p>
            <a:r>
              <a:rPr lang="ru-RU" altLang="ru-RU" smtClean="0"/>
              <a:t>Оценке подлежат все образовательные программы, реализуемые образовательной организацией.</a:t>
            </a:r>
          </a:p>
          <a:p>
            <a:r>
              <a:rPr lang="ru-RU" altLang="ru-RU" smtClean="0"/>
              <a:t>При этом решение об аккредитации принимается в отношении всей укрупненной группы направлений подготовки по каждому уровню образования.</a:t>
            </a:r>
          </a:p>
          <a:p>
            <a:r>
              <a:rPr lang="ru-RU" altLang="ru-RU" smtClean="0"/>
              <a:t>Решение выносится аккредитационным органом совместно с Аккредитационной коллегией на основании заключения экспертной группы и отчетов экспертов. </a:t>
            </a:r>
          </a:p>
          <a:p>
            <a:r>
              <a:rPr lang="ru-RU" altLang="ru-RU" smtClean="0"/>
              <a:t>Таким образом, ответственность за качество экспертизы лежит на экспертной группе и каждом эксперте, что определяет высокие требования к личности и подготовке эксперта.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954013B-E82C-445B-B1DC-C8479BBB0857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6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5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1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B9CCC-14FA-41AA-A773-C998E8C224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0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4713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2013 году в России был осуществлен переход от институциональной аккредитации вузов к программной аккредитации. В результате был выполнен переход от анализа потенциала образовательной организации к анализу содержания и качества образовательной деятельности. </a:t>
            </a:r>
          </a:p>
          <a:p>
            <a:r>
              <a:rPr lang="ru-RU" altLang="ru-RU" smtClean="0"/>
              <a:t>Программный подход в оценке образовательной деятельности обладает рядом преимуществ. В качестве основного из них следует отметить повышение эффективности аккредитационной экспертизы образовательной деятельности.</a:t>
            </a:r>
          </a:p>
          <a:p>
            <a:r>
              <a:rPr lang="ru-RU" altLang="ru-RU" smtClean="0"/>
              <a:t>Оценке подлежат все образовательные программы, реализуемые образовательной организацией.</a:t>
            </a:r>
          </a:p>
          <a:p>
            <a:r>
              <a:rPr lang="ru-RU" altLang="ru-RU" smtClean="0"/>
              <a:t>При этом решение об аккредитации принимается в отношении всей укрупненной группы направлений подготовки по каждому уровню образования.</a:t>
            </a:r>
          </a:p>
          <a:p>
            <a:r>
              <a:rPr lang="ru-RU" altLang="ru-RU" smtClean="0"/>
              <a:t>Решение выносится аккредитационным органом совместно с Аккредитационной коллегией на основании заключения экспертной группы и отчетов экспертов. </a:t>
            </a:r>
          </a:p>
          <a:p>
            <a:r>
              <a:rPr lang="ru-RU" altLang="ru-RU" smtClean="0"/>
              <a:t>Таким образом, ответственность за качество экспертизы лежит на экспертной группе и каждом эксперте, что определяет высокие требования к личности и подготовке эксперта.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853734-7CAA-437E-BF69-8FFAB20416D8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5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4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336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36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130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328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083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63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456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25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377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5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6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7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96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56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9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02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8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4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4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0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5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70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94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6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26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9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18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90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3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70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75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03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81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55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4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588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0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5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4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41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04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08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69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51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0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5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6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9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6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91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990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A552-DEEB-42D0-88F3-D4BC997A28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CB03-D466-474E-9443-154C30B858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28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81B5-2670-4B52-8553-41FE350982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DA6D-BB3C-42C8-8B37-35A2DEF6A8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42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A772-E20F-40F7-80B8-554BC8D588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57AF-1904-4491-A0A7-5F016C2669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2796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FFA4-7EB9-4B23-8D8C-2FA5A1A512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C18D-52BC-475E-A031-5CFD6B28B8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06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97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A179-931C-4E29-860D-9677BB6E96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8784-3CEF-44EF-9A0F-B3947737A2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315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1706-6412-45D5-AC78-ED28193F1C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E519-DA4E-40EF-982E-6B2FAB6E70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787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A389-162E-4C64-9AE3-46CF5C4A84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17A5-44ED-4C51-9E7D-2EB801625A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790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82725-9469-49A7-B94A-1122BAF8B3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2E2D-EB18-4628-AF98-AE5C27B4B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90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5199-D6B7-4728-BBC3-8DF71B977F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36E5D-A955-4DB3-BB86-85E4ECF3E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72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23AD-4ADC-4274-ADEF-A51717A030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F3EF-AC97-4DC1-9FC3-A01803AD5F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82386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A898-3CB6-46FC-B8D0-0D443EEA7C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5DBE-34AF-4FF2-8FE2-69A06BA4D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6266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62A01D-3A8C-4935-8895-ACD4011A4CA9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45479C-3453-4195-861C-B45DC3ED7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50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554111-5B24-4F0D-8912-7BC7DE1E43B2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F7641D-D5E7-4183-91AF-D0C40B2CE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53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A5A407-831D-4125-A6A0-6D0E544C620F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38C166-316B-48EE-AF24-1C2142D42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68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BBE499-7944-48FD-8D19-ACBCB8CFD0AC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0FC476-B636-4D04-A0A2-E7999B5BB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91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24F87C-6DAA-4067-8E72-EF1DD2BF2D25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1385D6-49D1-449B-890B-C952C6D6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033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4DC56D-4824-4240-AEA6-591E288FD2CA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C87616-EBBA-47DB-BD1C-4D06FDEAC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51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F5A6F6-C6AE-41F7-BD97-0F2517BBE44F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61D30-D7D0-44E5-9DB2-DAF5DE8DC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82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BB64F9-7C31-4354-861B-A8E6733AE819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2A13C9-1EA1-4543-A3A1-93C67860B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04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6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FC893A-010E-4664-A0DD-8A99C2ACFF86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29DBD4-43C5-427B-BF57-CE50736A4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11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AA87FA-0D33-4150-8618-3EEDF527082C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85B455-F00E-4D23-AD89-4BB20471D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3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45273B-2FED-48A0-931F-002814297D08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02EA3F-D36D-4206-B06C-2C638D9BC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064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D24C-CD9B-4FE1-81EC-9680CE30B7F4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962A-6654-47B6-8A21-C88F8EE6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015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E162-C17D-4202-8884-4208251CE8EF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B37F-54CB-4912-9F5A-F6C25131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1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644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487-41B1-4D3E-A7F0-C7F35A269133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FE46-BBF1-42FA-8EF7-CDB2D94B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207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2D46-9A39-43AC-B0F0-ACC6AEA10C81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14BE-A88B-40AF-802B-06E677DC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638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FE827-F741-4C1E-83DE-B45630F604AD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5077-E9E8-4ACF-8F19-915594CE0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72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90F6-CCFD-4D4C-8E37-B2C06F188A43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9158-53DD-405B-AA36-D82ABFF3E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60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D28B-1700-4694-A277-6784C390705F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8097-21D2-4097-B549-9580ABA21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66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957F-46FB-48F6-812C-161AF2A93237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E20A6-B5AB-472E-A14C-AE0845EE2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058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6A2D-13E1-42C3-887C-A3BD774E2302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48F2-F485-48E8-BC97-A29595A4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42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3563-ED2C-473E-ADFD-AEC568167ECC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A08E-01F6-4FBF-A05B-550E11C7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77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90B1-09DB-4E67-B07A-9C07BAD729CC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3AE7-6990-4B98-A46D-D9CA961DF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909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2C4971-A69C-4A80-825D-33BE68131BF6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F22C3-E06E-4FFD-A6B2-9F330878CE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35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136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D60526-CC87-4177-AA32-9F676AEC7D24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671E70-44DD-4BBE-87AF-CFC6E6B32D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625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C35D8D-042A-4758-9553-9B05F9C056C3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3596E0-CABB-4B1C-83ED-F7A4AD187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550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F01A64-6721-4308-8669-4C7F5F2F3696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3DA2B8-C659-4492-AE12-82671BD1A8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256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3A605-EC74-4F9E-B79B-0BF8F3CF8B1C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6A6B40-4FC8-4D37-96E5-D6976A6CE6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52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BA0D16-431D-4A72-AFF1-6EABD5C7FB23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563287-132E-4603-A4F3-5BB1BB589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19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134334-44ED-4750-A7A0-136F8C535C8A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F4FF42-4ABC-4B04-9D20-2E7E0E4136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671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77AFC9-06CF-4259-BF91-FAC1A091E41D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C902BB-3938-4BFB-B901-224E77CFDB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214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FC4235-5EAF-4161-885C-A6595E81E6AF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A3D9AA-82A7-4F20-92CD-97E7AC68E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58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A3FB56-52B4-4893-87FB-DF5FC7A85A7F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E8B032-A20A-4BBD-9442-7010D426AE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845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5DF27A-422A-4B74-8D25-85C9FD93ED88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177D46-6C8B-46DE-9204-7455359649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11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fld id="{48E653AD-4C87-4E68-8864-AB68876BF85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8"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fld id="{6E69A0BD-7A20-4D0D-9FE0-A391D76877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0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FEC6-A0AC-490D-99B7-5C63C369A0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600C-F133-4D8C-A400-B162B6FD9B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8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1910-237B-493B-B3F9-2D104846D5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4636-97FF-4054-9EF4-B677CA49DB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8DFD-E2FF-4421-B9C7-0EF608DB95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F549-8240-4F8F-847F-04D236CCCA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53AD-4C87-4E68-8864-AB68876BF857}" type="datetimeFigureOut">
              <a:rPr lang="ru-RU" smtClean="0">
                <a:solidFill>
                  <a:prstClr val="black"/>
                </a:solidFill>
              </a:rPr>
              <a:pPr/>
              <a:t>19.09.2019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A0BD-7A20-4D0D-9FE0-A391D768771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DF1E6A-642B-4FFD-973B-725ADFED91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F1871-2121-4A1F-B038-412F67DB6CB0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103768-CA75-4686-AFB7-C19F23B1B96F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EF86920-4C2C-47CA-A4B0-88512B2B0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37923-64EA-4BFE-A0CF-120382820923}" type="datetimeFigureOut">
              <a:rPr lang="ru-RU"/>
              <a:pPr>
                <a:defRPr/>
              </a:pPr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2267A8-9FEB-4964-B7DD-2D16F9345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C5586E6-8B4C-4854-9C51-A7A2B307AA48}" type="datetimeFigureOut">
              <a:rPr lang="ru-RU"/>
              <a:pPr>
                <a:defRPr/>
              </a:pPr>
              <a:t>19.09.2019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2B3DC36-2336-46E8-A2EA-612036E093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2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4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28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4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5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fumo-spo.ru/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fgosreestr.ru/" TargetMode="Externa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Relationship Id="rId6" Type="http://schemas.openxmlformats.org/officeDocument/2006/relationships/hyperlink" Target="http://pravo.gov.ru/" TargetMode="External"/><Relationship Id="rId11" Type="http://schemas.openxmlformats.org/officeDocument/2006/relationships/hyperlink" Target="http://www.nica.ru/" TargetMode="External"/><Relationship Id="rId5" Type="http://schemas.openxmlformats.org/officeDocument/2006/relationships/image" Target="../media/image22.png"/><Relationship Id="rId10" Type="http://schemas.openxmlformats.org/officeDocument/2006/relationships/hyperlink" Target="mailto:info@msk.nica.ru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://fgosvo.ru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Relationship Id="rId6" Type="http://schemas.openxmlformats.org/officeDocument/2006/relationships/hyperlink" Target="mailto:info@msk.nica.ru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8581" r="16300" b="17888"/>
          <a:stretch/>
        </p:blipFill>
        <p:spPr>
          <a:xfrm>
            <a:off x="0" y="2934954"/>
            <a:ext cx="5202315" cy="369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4602" y="620674"/>
            <a:ext cx="11301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Внутренняя и внешняя оценка </a:t>
            </a:r>
          </a:p>
          <a:p>
            <a:pPr lvl="0" algn="ctr"/>
            <a:r>
              <a:rPr lang="ru-RU" sz="4000" b="1" i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образовательной деятельности </a:t>
            </a:r>
          </a:p>
          <a:p>
            <a:pPr lvl="0" algn="ctr"/>
            <a:r>
              <a:rPr lang="ru-RU" sz="4000" b="1" i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подготовки обучающихся </a:t>
            </a:r>
          </a:p>
          <a:p>
            <a:pPr lvl="0" algn="ctr"/>
            <a:r>
              <a:rPr lang="ru-RU" sz="4000" b="1" i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основной образовательной программе</a:t>
            </a:r>
            <a:endParaRPr lang="ru-RU" sz="4000" b="1" i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0988"/>
            <a:ext cx="121920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229675"/>
            <a:ext cx="1818217" cy="197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0295" y="4927107"/>
            <a:ext cx="4955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b="1" i="1" dirty="0">
                <a:solidFill>
                  <a:srgbClr val="5B9BD5">
                    <a:lumMod val="50000"/>
                  </a:srgbClr>
                </a:solidFill>
              </a:rPr>
              <a:t>Ефимова Елена Михайловна,</a:t>
            </a:r>
          </a:p>
          <a:p>
            <a:pPr algn="ctr"/>
            <a:r>
              <a:rPr lang="ru-RU" b="1" i="1" dirty="0">
                <a:solidFill>
                  <a:srgbClr val="5B9BD5">
                    <a:lumMod val="50000"/>
                  </a:srgbClr>
                </a:solidFill>
              </a:rPr>
              <a:t>заместитель директора </a:t>
            </a:r>
            <a:endParaRPr lang="ru-RU" b="1" i="1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r>
              <a:rPr lang="ru-RU" b="1" i="1" dirty="0" smtClean="0">
                <a:solidFill>
                  <a:srgbClr val="5B9BD5">
                    <a:lumMod val="50000"/>
                  </a:srgbClr>
                </a:solidFill>
              </a:rPr>
              <a:t>ФГБУ </a:t>
            </a:r>
            <a:r>
              <a:rPr lang="ru-RU" b="1" i="1" dirty="0">
                <a:solidFill>
                  <a:srgbClr val="5B9BD5">
                    <a:lumMod val="50000"/>
                  </a:srgbClr>
                </a:solidFill>
              </a:rPr>
              <a:t>«Росаккредагентство»,</a:t>
            </a:r>
          </a:p>
          <a:p>
            <a:pPr algn="ctr"/>
            <a:r>
              <a:rPr lang="ru-RU" b="1" i="1" dirty="0">
                <a:solidFill>
                  <a:srgbClr val="5B9BD5">
                    <a:lumMod val="50000"/>
                  </a:srgbClr>
                </a:solidFill>
              </a:rPr>
              <a:t>кандидат </a:t>
            </a:r>
            <a:r>
              <a:rPr lang="ru-RU" b="1" i="1" dirty="0" smtClean="0">
                <a:solidFill>
                  <a:srgbClr val="5B9BD5">
                    <a:lumMod val="50000"/>
                  </a:srgbClr>
                </a:solidFill>
              </a:rPr>
              <a:t>исторических наук</a:t>
            </a:r>
            <a:r>
              <a:rPr lang="ru-RU" b="1" i="1" dirty="0">
                <a:solidFill>
                  <a:srgbClr val="5B9BD5">
                    <a:lumMod val="50000"/>
                  </a:srgbClr>
                </a:solidFill>
              </a:rPr>
              <a:t>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50961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59593" y="257322"/>
            <a:ext cx="9700034" cy="418645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Государственная аккредитация образовательной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деятельности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(273-ФЗ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«Об образовании в Российской Федерации», статья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92)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14"/>
            <a:ext cx="12192000" cy="152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720617"/>
            <a:ext cx="12192000" cy="146052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987922" y="987296"/>
            <a:ext cx="3158566" cy="133811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Цель государственной аккредитации образовательной деятельности </a:t>
            </a:r>
            <a:endParaRPr lang="ru-RU" b="1" dirty="0">
              <a:solidFill>
                <a:srgbClr val="5B9BD5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65418" y="1612567"/>
            <a:ext cx="5594220" cy="6937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подтверждение соответствия федеральным государственным образовательным стандартам</a:t>
            </a:r>
            <a:endParaRPr lang="ru-RU" sz="1600" dirty="0">
              <a:solidFill>
                <a:srgbClr val="5B9BD5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87922" y="2562214"/>
            <a:ext cx="3158566" cy="104417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Предмет </a:t>
            </a:r>
            <a:endParaRPr lang="ru-RU" b="1" dirty="0" smtClean="0">
              <a:solidFill>
                <a:srgbClr val="5B9BD5">
                  <a:lumMod val="50000"/>
                </a:srgbClr>
              </a:solidFill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аккредитационной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экспертизы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965418" y="2930398"/>
            <a:ext cx="5594220" cy="6724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определение </a:t>
            </a: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соответствия</a:t>
            </a:r>
            <a:r>
              <a:rPr lang="en-US" sz="1600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содержания и качества подготовки обучающихся требованиям 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ФГОС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3" y="167267"/>
            <a:ext cx="1818217" cy="197565"/>
          </a:xfrm>
          <a:prstGeom prst="rect">
            <a:avLst/>
          </a:prstGeom>
        </p:spPr>
      </p:pic>
      <p:sp>
        <p:nvSpPr>
          <p:cNvPr id="13" name="Блок-схема: альтернативный процесс 12"/>
          <p:cNvSpPr/>
          <p:nvPr/>
        </p:nvSpPr>
        <p:spPr>
          <a:xfrm>
            <a:off x="2567205" y="4024308"/>
            <a:ext cx="3087528" cy="74576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содержания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подготовки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обучающихся</a:t>
            </a:r>
            <a:endParaRPr lang="ru-RU" sz="1600" b="1" dirty="0">
              <a:solidFill>
                <a:srgbClr val="5B9BD5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987796" y="4024308"/>
            <a:ext cx="2576533" cy="74576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качества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подготовки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cs typeface="Calibri" panose="020F0502020204030204" pitchFamily="34" charset="0"/>
              </a:rPr>
              <a:t>обучающихся</a:t>
            </a:r>
            <a:endParaRPr lang="ru-RU" sz="1600" b="1" dirty="0">
              <a:solidFill>
                <a:srgbClr val="5B9BD5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9891" y="5214746"/>
            <a:ext cx="4529338" cy="1493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Характеристика направления подготовки, </a:t>
            </a:r>
            <a:endParaRPr lang="ru-RU" sz="14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Характеристика профессиональной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деятельности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выпускников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Структура ООП </a:t>
            </a: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Условия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реализации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ООП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Соответствие нормативным показателям</a:t>
            </a:r>
            <a:endParaRPr lang="ru-RU" sz="1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6462820" y="1706646"/>
            <a:ext cx="348922" cy="4217409"/>
          </a:xfrm>
          <a:prstGeom prst="leftBrace">
            <a:avLst>
              <a:gd name="adj1" fmla="val 8333"/>
              <a:gd name="adj2" fmla="val 48712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898212" y="4784307"/>
            <a:ext cx="425513" cy="42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13560" y="4984945"/>
            <a:ext cx="6678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области, объекты профессиональной деятельности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должны быть выбраны в соответствии с направленностью ООП. Практики должны проводиться в профильных организациях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вид (виды) профессиональной деятельности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должны быть указаны в ООП, выбран тип ООП – прикладной, академический (для бакалавриата, магистратуры);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профессиональные задачи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должны соответствовать выбранным видам профессиональной деятельности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841972" y="5350598"/>
            <a:ext cx="4879818" cy="869133"/>
          </a:xfrm>
          <a:prstGeom prst="right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69"/>
            <a:ext cx="12192000" cy="20320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287727" y="201974"/>
            <a:ext cx="10769539" cy="43076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1786" tIns="60893" rIns="121786" bIns="60893">
            <a:spAutoFit/>
          </a:bodyPr>
          <a:lstStyle/>
          <a:p>
            <a:pPr algn="r" defTabSz="1623558">
              <a:defRPr/>
            </a:pPr>
            <a:r>
              <a:rPr lang="ru-RU" sz="2000" b="1" dirty="0">
                <a:solidFill>
                  <a:srgbClr val="4472C4">
                    <a:lumMod val="75000"/>
                  </a:srgbClr>
                </a:solidFill>
              </a:rPr>
              <a:t>Отказы в государственной аккредитации образовательной деятельности</a:t>
            </a:r>
          </a:p>
        </p:txBody>
      </p:sp>
      <p:pic>
        <p:nvPicPr>
          <p:cNvPr id="5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" y="292264"/>
            <a:ext cx="1879997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39850"/>
              </p:ext>
            </p:extLst>
          </p:nvPr>
        </p:nvGraphicFramePr>
        <p:xfrm>
          <a:off x="878184" y="1963743"/>
          <a:ext cx="10320952" cy="2754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0318"/>
                <a:gridCol w="2326742"/>
                <a:gridCol w="2276946"/>
                <a:gridCol w="2276946"/>
              </a:tblGrid>
              <a:tr h="2839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отказов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УГСН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38.00.00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6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полные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частичные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Уровень образования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отказов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2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СПО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Бакалавриат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7649">
                <a:tc rowSpan="3" gridSpan="2">
                  <a:txBody>
                    <a:bodyPr/>
                    <a:lstStyle/>
                    <a:p>
                      <a:pPr marL="0" marR="0" lvl="0" indent="0" algn="l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отказов по УГСН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38.00.00 -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ru-RU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Магистратура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764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Специалитет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15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3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Аспирантура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8184" y="1282387"/>
            <a:ext cx="1057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отказов в государственной аккредитации на 19.09.2019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046" y="5215271"/>
            <a:ext cx="4624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3108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Всего отказов – 60 образовательных организаций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38926"/>
            <a:ext cx="12192000" cy="2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12192000" cy="172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38926"/>
            <a:ext cx="12192000" cy="22773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7" y="263569"/>
            <a:ext cx="1763688" cy="1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05072" y="448794"/>
            <a:ext cx="9373957" cy="3813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5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Times New Roman" panose="02020603050405020304" pitchFamily="18" charset="0"/>
              </a:rPr>
              <a:t>Новое в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Times New Roman" panose="02020603050405020304" pitchFamily="18" charset="0"/>
              </a:rPr>
              <a:t>нормативном правовом обеспечении государственной аккредитации </a:t>
            </a:r>
          </a:p>
          <a:p>
            <a:pPr algn="r"/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36968" y="4392956"/>
            <a:ext cx="3163013" cy="1679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Постановление Правительства РФ от 18.11.2013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№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1039 </a:t>
            </a:r>
            <a:endParaRPr lang="ru-RU" sz="16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 государственной аккредитации </a:t>
            </a:r>
            <a:br>
              <a:rPr lang="ru-RU" sz="1600" b="1" dirty="0">
                <a:solidFill>
                  <a:srgbClr val="5B9BD5">
                    <a:lumMod val="50000"/>
                  </a:srgbClr>
                </a:solidFill>
              </a:rPr>
            </a:b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образовательной деятельности», п. 58(2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)</a:t>
            </a:r>
            <a:endParaRPr lang="ru-RU" sz="1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0480" y="4649812"/>
            <a:ext cx="6276805" cy="1847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+mj-lt"/>
              <a:buAutoNum type="arabicPeriod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Порядок учета сведений о независимой оценке качества подготовки обучающихся </a:t>
            </a:r>
            <a:endParaRPr lang="ru-RU" sz="14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180975" indent="-180975">
              <a:buFont typeface="+mj-lt"/>
              <a:buAutoNum type="arabicPeriod"/>
            </a:pPr>
            <a:endParaRPr lang="ru-RU" sz="8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180975" indent="-180975">
              <a:buFont typeface="+mj-lt"/>
              <a:buAutoNum type="arabicPeriod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Фиксация в отчетах и заключении экспертной группы результатов рассмотренных сведений независимой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оценки</a:t>
            </a:r>
          </a:p>
          <a:p>
            <a:pPr marL="180975" indent="-180975">
              <a:buFont typeface="+mj-lt"/>
              <a:buAutoNum type="arabicPeriod"/>
            </a:pPr>
            <a:endParaRPr lang="ru-RU" sz="8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180975" indent="-180975">
              <a:buFont typeface="+mj-lt"/>
              <a:buAutoNum type="arabicPeriod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Принятие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аккредитационным органом решения о государственной аккредитации с учетом независимой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оценки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2693" y="978922"/>
            <a:ext cx="3163013" cy="2629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Федеральный закон от 29.12.2012 N 273-ФЗ</a:t>
            </a:r>
          </a:p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«Об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образовании в Российской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Федерации», </a:t>
            </a:r>
            <a:endParaRPr lang="ru-RU" sz="1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46203" y="1039495"/>
            <a:ext cx="6186271" cy="1284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п. 10, ч. 29, ст. 92</a:t>
            </a:r>
          </a:p>
          <a:p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Закреплена норма о том, что порядок учета сведений о независимой оценке качества подготовки обучающихся при  проведении государственной аккредитации образовательной деятельности отражается в Положении о государственной аккредитации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46203" y="2546154"/>
            <a:ext cx="6794364" cy="1498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ч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.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1,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ст.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95.1</a:t>
            </a:r>
            <a:endParaRPr lang="ru-RU" sz="1600" b="1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Независимая оценка качества подготовки обучающихся проводится по инициативе участников отношений в сфере образования в целях подготовки информации об уровне освоения обучающимися образовательной программы или ее частей, предоставления участникам отношений в сфере образования информации о качестве подготовки обучающихся.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3975" y="1359372"/>
            <a:ext cx="15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Вступил в силу 05.01.2019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48993" y="5311801"/>
            <a:ext cx="1530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Вступил в силу 29.08.2019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32188" y="5084763"/>
            <a:ext cx="5318125" cy="1525587"/>
          </a:xfrm>
          <a:prstGeom prst="round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46725" y="1373188"/>
            <a:ext cx="4848225" cy="3565525"/>
          </a:xfrm>
          <a:prstGeom prst="round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1813" y="1397000"/>
            <a:ext cx="3529012" cy="3541713"/>
          </a:xfrm>
          <a:prstGeom prst="round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795588" y="706438"/>
            <a:ext cx="879475" cy="35401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1588" y="355600"/>
            <a:ext cx="6523037" cy="703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Механизмы оценки качества образовательной деятельности и подготовки обучающихся по программам высшего образования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1538" y="1489075"/>
            <a:ext cx="2884487" cy="6477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Система внутренней оценки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 ООП ВО</a:t>
            </a:r>
          </a:p>
        </p:txBody>
      </p:sp>
      <p:sp>
        <p:nvSpPr>
          <p:cNvPr id="251912" name="Прямоугольник 20"/>
          <p:cNvSpPr>
            <a:spLocks noChangeArrowheads="1"/>
          </p:cNvSpPr>
          <p:nvPr/>
        </p:nvSpPr>
        <p:spPr bwMode="auto">
          <a:xfrm>
            <a:off x="6003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5000" y="3263900"/>
            <a:ext cx="1922463" cy="628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Государственная аккредитация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832725" y="3255963"/>
            <a:ext cx="2439988" cy="6365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Профессионально-общественная  аккредитация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89163" y="3248025"/>
            <a:ext cx="2605087" cy="882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Внутренний аудит, мониторинг и анализ  образовательной деятельности и подготовки обучающихся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182813" y="4360863"/>
            <a:ext cx="2605087" cy="461962"/>
          </a:xfrm>
          <a:prstGeom prst="rect">
            <a:avLst/>
          </a:prstGeom>
          <a:solidFill>
            <a:srgbClr val="E8E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Участники образовательного процесса ОО</a:t>
            </a:r>
          </a:p>
        </p:txBody>
      </p:sp>
      <p:sp>
        <p:nvSpPr>
          <p:cNvPr id="251917" name="Прямоугольник 61"/>
          <p:cNvSpPr>
            <a:spLocks noChangeArrowheads="1"/>
          </p:cNvSpPr>
          <p:nvPr/>
        </p:nvSpPr>
        <p:spPr bwMode="auto">
          <a:xfrm>
            <a:off x="2332038" y="2178050"/>
            <a:ext cx="23987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>
                <a:solidFill>
                  <a:srgbClr val="C00000"/>
                </a:solidFill>
                <a:cs typeface="Times New Roman" pitchFamily="18" charset="0"/>
              </a:rPr>
              <a:t>Цель – обеспечение качества образовательной деятельности и подготовки обучающихся, достижение определенного уровня удовлетворенности потребителей качеством образовательных услуг на уровне образовательной организации</a:t>
            </a:r>
          </a:p>
        </p:txBody>
      </p:sp>
      <p:sp>
        <p:nvSpPr>
          <p:cNvPr id="251918" name="Прямоугольник 68"/>
          <p:cNvSpPr>
            <a:spLocks noChangeArrowheads="1"/>
          </p:cNvSpPr>
          <p:nvPr/>
        </p:nvSpPr>
        <p:spPr bwMode="auto">
          <a:xfrm>
            <a:off x="5691188" y="2225675"/>
            <a:ext cx="21097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>
                <a:solidFill>
                  <a:srgbClr val="C00000"/>
                </a:solidFill>
                <a:cs typeface="Times New Roman" pitchFamily="18" charset="0"/>
              </a:rPr>
              <a:t>Цель – подтверждение соответствия образовательной деятельности по ООП требованиям ФГОС ВО с учетом соответствующих ПООП</a:t>
            </a:r>
          </a:p>
        </p:txBody>
      </p:sp>
      <p:sp>
        <p:nvSpPr>
          <p:cNvPr id="251919" name="Прямоугольник 69"/>
          <p:cNvSpPr>
            <a:spLocks noChangeArrowheads="1"/>
          </p:cNvSpPr>
          <p:nvPr/>
        </p:nvSpPr>
        <p:spPr bwMode="auto">
          <a:xfrm>
            <a:off x="7781925" y="2217738"/>
            <a:ext cx="2117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>
                <a:solidFill>
                  <a:srgbClr val="C00000"/>
                </a:solidFill>
                <a:cs typeface="Times New Roman" pitchFamily="18" charset="0"/>
              </a:rPr>
              <a:t>Цель - признание качества и уровня подготовки выпускников отвечающими требованиям профессиональных стандартов (при наличии), требованиям рынка труда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734050" y="4097338"/>
            <a:ext cx="1922463" cy="660400"/>
          </a:xfrm>
          <a:prstGeom prst="rect">
            <a:avLst/>
          </a:prstGeom>
          <a:solidFill>
            <a:srgbClr val="E8E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Аккредитационный</a:t>
            </a: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 орган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862888" y="4108450"/>
            <a:ext cx="2409825" cy="661988"/>
          </a:xfrm>
          <a:prstGeom prst="rect">
            <a:avLst/>
          </a:prstGeom>
          <a:solidFill>
            <a:srgbClr val="E8E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Работодатели, их объединения, включенные в перечень аккредитующих организаций 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427538" y="1060450"/>
            <a:ext cx="303212" cy="314325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9050338" y="1058863"/>
            <a:ext cx="320675" cy="315912"/>
          </a:xfrm>
          <a:prstGeom prst="down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67513" y="1474788"/>
            <a:ext cx="3186112" cy="6556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Система внешней оценки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ООП ВО</a:t>
            </a:r>
          </a:p>
        </p:txBody>
      </p:sp>
      <p:sp>
        <p:nvSpPr>
          <p:cNvPr id="51" name="Стрелка вниз 50"/>
          <p:cNvSpPr/>
          <p:nvPr/>
        </p:nvSpPr>
        <p:spPr>
          <a:xfrm rot="10800000">
            <a:off x="3328988" y="4149725"/>
            <a:ext cx="292100" cy="26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 rot="10800000">
            <a:off x="6462713" y="3913188"/>
            <a:ext cx="292100" cy="257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0800000">
            <a:off x="8920163" y="3919538"/>
            <a:ext cx="292100" cy="23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2093913" y="2225675"/>
            <a:ext cx="292100" cy="896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трелка углом 41"/>
          <p:cNvSpPr/>
          <p:nvPr/>
        </p:nvSpPr>
        <p:spPr>
          <a:xfrm rot="16200000" flipH="1">
            <a:off x="6184900" y="1651001"/>
            <a:ext cx="466725" cy="596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6453188" y="2957513"/>
            <a:ext cx="292100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9745663" y="2262188"/>
            <a:ext cx="307975" cy="949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32250" y="5137150"/>
            <a:ext cx="4494213" cy="655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Независимая оценка качества образования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cs typeface="Times New Roman" panose="02020603050405020304" pitchFamily="18" charset="0"/>
              </a:rPr>
              <a:t>(НОКО)</a:t>
            </a:r>
          </a:p>
        </p:txBody>
      </p:sp>
      <p:sp>
        <p:nvSpPr>
          <p:cNvPr id="46" name="Стрелка углом 45"/>
          <p:cNvSpPr/>
          <p:nvPr/>
        </p:nvSpPr>
        <p:spPr>
          <a:xfrm rot="5400000" flipH="1" flipV="1">
            <a:off x="2663032" y="4342606"/>
            <a:ext cx="446088" cy="209867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27113" y="550863"/>
            <a:ext cx="1690687" cy="738187"/>
          </a:xfrm>
          <a:prstGeom prst="roundRect">
            <a:avLst/>
          </a:prstGeom>
          <a:solidFill>
            <a:srgbClr val="F9BC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ФГОС ВО (3++)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2650" y="5172075"/>
            <a:ext cx="13223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Внутренняя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56700" y="5165725"/>
            <a:ext cx="11160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/>
                <a:cs typeface="+mn-cs"/>
              </a:rPr>
              <a:t>Внешняя</a:t>
            </a:r>
          </a:p>
        </p:txBody>
      </p:sp>
      <p:sp>
        <p:nvSpPr>
          <p:cNvPr id="251937" name="TextBox 32"/>
          <p:cNvSpPr txBox="1">
            <a:spLocks noChangeArrowheads="1"/>
          </p:cNvSpPr>
          <p:nvPr/>
        </p:nvSpPr>
        <p:spPr bwMode="auto">
          <a:xfrm>
            <a:off x="8840788" y="5649913"/>
            <a:ext cx="23669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>
                <a:solidFill>
                  <a:srgbClr val="C00000"/>
                </a:solidFill>
                <a:cs typeface="Times New Roman" pitchFamily="18" charset="0"/>
              </a:rPr>
              <a:t>Цель – предоставление информации о качестве подготовки обучающихся, об уровне организации работы по реализации ООП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426200" y="5737225"/>
            <a:ext cx="2424113" cy="671513"/>
          </a:xfrm>
          <a:prstGeom prst="rect">
            <a:avLst/>
          </a:prstGeom>
          <a:solidFill>
            <a:srgbClr val="E8E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imes New Roman" panose="02020603050405020304" pitchFamily="18" charset="0"/>
              </a:rPr>
              <a:t>Юридические лица, организации, уполномоченные международными организациями </a:t>
            </a:r>
          </a:p>
        </p:txBody>
      </p:sp>
      <p:sp>
        <p:nvSpPr>
          <p:cNvPr id="38" name="Стрелка углом 37"/>
          <p:cNvSpPr/>
          <p:nvPr/>
        </p:nvSpPr>
        <p:spPr>
          <a:xfrm rot="5400000" flipH="1">
            <a:off x="9224962" y="4510088"/>
            <a:ext cx="447675" cy="1701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1940" name="TextBox 43"/>
          <p:cNvSpPr txBox="1">
            <a:spLocks noChangeArrowheads="1"/>
          </p:cNvSpPr>
          <p:nvPr/>
        </p:nvSpPr>
        <p:spPr bwMode="auto">
          <a:xfrm>
            <a:off x="1173163" y="5686425"/>
            <a:ext cx="24003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i="1">
                <a:solidFill>
                  <a:srgbClr val="C00000"/>
                </a:solidFill>
                <a:cs typeface="Times New Roman" pitchFamily="18" charset="0"/>
              </a:rPr>
              <a:t>Цель – получение достоверной информации для формирования объективной оценки качества образовательной деятельности и подготовки обучающихся по ООП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32188" y="5737225"/>
            <a:ext cx="2760662" cy="671513"/>
          </a:xfrm>
          <a:prstGeom prst="rect">
            <a:avLst/>
          </a:prstGeom>
          <a:solidFill>
            <a:srgbClr val="E8E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  <a:cs typeface="Times New Roman" panose="02020603050405020304" pitchFamily="18" charset="0"/>
              </a:rPr>
              <a:t>Работники ОО и (или) представители сторонних организаций (образовательных, студенческих и др.), работодателей и их объединений</a:t>
            </a:r>
          </a:p>
        </p:txBody>
      </p:sp>
      <p:pic>
        <p:nvPicPr>
          <p:cNvPr id="251942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3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72263"/>
            <a:ext cx="121920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57175"/>
            <a:ext cx="18176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6156354" y="5929080"/>
            <a:ext cx="6035646" cy="928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929080"/>
            <a:ext cx="6156354" cy="928919"/>
          </a:xfrm>
          <a:prstGeom prst="rect">
            <a:avLst/>
          </a:prstGeom>
          <a:solidFill>
            <a:srgbClr val="FCC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68175" y="2159610"/>
            <a:ext cx="2792827" cy="760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Качество оценочных средств</a:t>
            </a:r>
            <a:endParaRPr lang="ru-RU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6905" y="2158656"/>
            <a:ext cx="1892174" cy="760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Период проведения</a:t>
            </a:r>
            <a:endParaRPr lang="ru-RU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046" y="595802"/>
            <a:ext cx="10511072" cy="37306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Учет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результатов НОКО</a:t>
            </a:r>
            <a:r>
              <a:rPr lang="ru-RU" sz="20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/>
            </a:r>
            <a:br>
              <a:rPr lang="ru-RU" sz="20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(Постановление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Правительства РФ от 18.11.2013 N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1039 «О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государственной аккредитации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образовательной деятельности», п. 58(2)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/>
            </a:r>
            <a:b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12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" y="229675"/>
            <a:ext cx="1818217" cy="19756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86828" y="1058503"/>
            <a:ext cx="10121774" cy="4868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СВЕДЕНИЯ О НЕЗАВИСИМОЙ ОЦЕНКЕ КАЧЕСТВА ПОДГОТОВКИ ОБУЧАЮЩИХСЯ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249" y="3290128"/>
            <a:ext cx="2283324" cy="19240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в течение 3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лет до дня подачи организацией, осуществляющей образовательную деятельность, заявления о проведении государственной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аккредитации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93429" y="3233549"/>
            <a:ext cx="2743023" cy="2324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имеющие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рекомендации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ФУМО в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соответствии с типовыми положениями об учебно-методических объединениях в системе образования </a:t>
            </a:r>
            <a:endParaRPr lang="ru-RU" sz="1400" dirty="0" smtClean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и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(или) </a:t>
            </a:r>
            <a:endParaRPr lang="ru-RU" sz="1400" b="1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согласованные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советом по профессиональным квалификациям (при наличии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)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38660" y="2158656"/>
            <a:ext cx="2557774" cy="760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Юридические лица, выполняющие НОКО</a:t>
            </a:r>
            <a:endParaRPr lang="ru-RU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04240" y="3233550"/>
            <a:ext cx="3734431" cy="2649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общероссийские иные объединения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работодателей, </a:t>
            </a:r>
            <a:endParaRPr lang="ru-RU" sz="1400" dirty="0" smtClean="0">
              <a:solidFill>
                <a:srgbClr val="5B9BD5">
                  <a:lumMod val="50000"/>
                </a:srgb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ассоциации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(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союзы)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или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иные организации, представляющие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и (или)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объединяющие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профессиональное сообщество в профессиональной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области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эксперты,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квалификация которых соответствует уровням образования и профессиям, специальностям и направлениям подготовки, в отношении которых проводится указанная оценка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5826142" y="-2605511"/>
            <a:ext cx="273143" cy="8861335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7634" y="1829317"/>
            <a:ext cx="193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Условия для учета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350631" y="2854883"/>
            <a:ext cx="307818" cy="358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010679" y="2845884"/>
            <a:ext cx="307818" cy="358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7163638" y="2863583"/>
            <a:ext cx="307818" cy="358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044747" y="2151113"/>
            <a:ext cx="2516528" cy="760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перечень, форма представления и порядок приема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506459" y="3233549"/>
            <a:ext cx="2263536" cy="12070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устанавливаются Федеральной службой по надзору в сфере образования и 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науки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0162688" y="2884677"/>
            <a:ext cx="307818" cy="358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6019782" y="269459"/>
            <a:ext cx="273143" cy="11353535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30058" y="6044888"/>
            <a:ext cx="893694" cy="788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1265815" y="6032717"/>
            <a:ext cx="893694" cy="788378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Минус 32"/>
          <p:cNvSpPr/>
          <p:nvPr/>
        </p:nvSpPr>
        <p:spPr>
          <a:xfrm>
            <a:off x="11413545" y="6044888"/>
            <a:ext cx="598234" cy="748365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0631" y="6123357"/>
            <a:ext cx="425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Аккредитационная экспертиза</a:t>
            </a:r>
          </a:p>
          <a:p>
            <a:r>
              <a:rPr lang="ru-RU" sz="1600" i="1" dirty="0" smtClean="0">
                <a:solidFill>
                  <a:srgbClr val="FF0000"/>
                </a:solidFill>
              </a:rPr>
              <a:t>в части качества не проводится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1866" y="6140533"/>
            <a:ext cx="4253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Аккредитационная экспертиза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проводится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37" name="Фигура, имеющая форму буквы L 36"/>
          <p:cNvSpPr/>
          <p:nvPr/>
        </p:nvSpPr>
        <p:spPr>
          <a:xfrm rot="18798923">
            <a:off x="231465" y="6131365"/>
            <a:ext cx="760739" cy="355886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ая фигурная скобка 13"/>
          <p:cNvSpPr/>
          <p:nvPr/>
        </p:nvSpPr>
        <p:spPr>
          <a:xfrm rot="16200000">
            <a:off x="6268244" y="686594"/>
            <a:ext cx="455613" cy="5133975"/>
          </a:xfrm>
          <a:prstGeom prst="rightBrace">
            <a:avLst>
              <a:gd name="adj1" fmla="val 21008"/>
              <a:gd name="adj2" fmla="val 4990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1350" kern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3773010" y="68263"/>
            <a:ext cx="8207853" cy="519112"/>
          </a:xfrm>
        </p:spPr>
        <p:txBody>
          <a:bodyPr lIns="68580" tIns="34290" rIns="68580" bIns="34290" anchor="b">
            <a:noAutofit/>
          </a:bodyPr>
          <a:lstStyle/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alt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аккредитационной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экспертизы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30588" y="1866900"/>
            <a:ext cx="6132512" cy="1041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90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 smtClean="0">
                <a:solidFill>
                  <a:srgbClr val="404040"/>
                </a:solidFill>
              </a:rPr>
              <a:t>             </a:t>
            </a:r>
            <a:r>
              <a:rPr lang="ru-RU" alt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определение соответствия требованиям ФГОС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70438" y="1054100"/>
            <a:ext cx="2970212" cy="974725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ПРЕДМЕТ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АККРЕДИТАЦИОННОЙ ЭКСПЕРТИЗЫ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76388" y="3525838"/>
            <a:ext cx="3271837" cy="6619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содержания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подготовки обучающихся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21625" y="3508375"/>
            <a:ext cx="2978150" cy="677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качества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подготовки обучающихся</a:t>
            </a:r>
          </a:p>
        </p:txBody>
      </p:sp>
      <p:pic>
        <p:nvPicPr>
          <p:cNvPr id="23962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80200"/>
            <a:ext cx="1219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935038" y="6064250"/>
            <a:ext cx="104600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ФЕДЕРАЛЬНЫЕ ГОСУДАРСТВЕННЫЕ ОБРАЗОВАТЕЛЬНЫЕ СТАНДАРТЫ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ФГОС ВПО, ФГОС ВО (3+), АКТУАЛИЗИРОВАННЫЕ ФГОС ВО (3++)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865438" y="4230688"/>
            <a:ext cx="390525" cy="42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396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4213225"/>
            <a:ext cx="4270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65113"/>
            <a:ext cx="188595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02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453188" y="1817688"/>
            <a:ext cx="5483225" cy="45942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78200" y="158750"/>
            <a:ext cx="8594725" cy="407988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b="1" dirty="0" smtClean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Структура ФГОС ВО и ФГОС ВО 3++</a:t>
            </a: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060825" y="725488"/>
            <a:ext cx="4079875" cy="534987"/>
          </a:xfrm>
          <a:prstGeom prst="roundRect">
            <a:avLst>
              <a:gd name="adj" fmla="val 2025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ООП, реализуемые в соответствии с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50" y="1838325"/>
            <a:ext cx="5934075" cy="4802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9113" y="1868488"/>
            <a:ext cx="5468937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200" b="1" dirty="0">
                <a:cs typeface="Arial" panose="020B0604020202020204" pitchFamily="34" charset="0"/>
              </a:rPr>
              <a:t>Характеристика направления подготовки: форма обучения, объем ООП, срок обучения  </a:t>
            </a:r>
            <a:endParaRPr lang="en-US" sz="1200" b="1" dirty="0"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b="1" dirty="0"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200" b="1" dirty="0">
                <a:cs typeface="Arial" panose="020B0604020202020204" pitchFamily="34" charset="0"/>
              </a:rPr>
              <a:t>Характеристика профессиональной деятельности выпускников: </a:t>
            </a:r>
          </a:p>
          <a:p>
            <a:pPr marL="533400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i="1" dirty="0">
                <a:cs typeface="Arial" panose="020B0604020202020204" pitchFamily="34" charset="0"/>
              </a:rPr>
              <a:t>области, объекты </a:t>
            </a:r>
            <a:r>
              <a:rPr lang="ru-RU" sz="1200" b="1" dirty="0">
                <a:cs typeface="Arial" panose="020B0604020202020204" pitchFamily="34" charset="0"/>
              </a:rPr>
              <a:t>профессиональной деятельности могут быть выбраны в соответствии с направленностью ООП. Практики должны проводиться в профильных организациях;</a:t>
            </a:r>
          </a:p>
          <a:p>
            <a:pPr marL="533400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i="1" dirty="0">
                <a:cs typeface="Arial" panose="020B0604020202020204" pitchFamily="34" charset="0"/>
              </a:rPr>
              <a:t>виды</a:t>
            </a:r>
            <a:r>
              <a:rPr lang="ru-RU" sz="1200" b="1" dirty="0">
                <a:cs typeface="Arial" panose="020B0604020202020204" pitchFamily="34" charset="0"/>
              </a:rPr>
              <a:t> профессиональной деятельности должны быть указаны в ООП, выбран </a:t>
            </a:r>
            <a:r>
              <a:rPr lang="ru-RU" sz="1200" b="1" i="1" dirty="0">
                <a:cs typeface="Arial" panose="020B0604020202020204" pitchFamily="34" charset="0"/>
              </a:rPr>
              <a:t>тип ООП </a:t>
            </a:r>
            <a:r>
              <a:rPr lang="ru-RU" sz="1200" b="1" dirty="0">
                <a:cs typeface="Arial" panose="020B0604020202020204" pitchFamily="34" charset="0"/>
              </a:rPr>
              <a:t>– прикладной, академический;</a:t>
            </a:r>
          </a:p>
          <a:p>
            <a:pPr marL="533400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i="1" dirty="0">
                <a:cs typeface="Arial" panose="020B0604020202020204" pitchFamily="34" charset="0"/>
              </a:rPr>
              <a:t>профессиональные задачи </a:t>
            </a:r>
            <a:r>
              <a:rPr lang="ru-RU" sz="1200" b="1" dirty="0">
                <a:cs typeface="Arial" panose="020B0604020202020204" pitchFamily="34" charset="0"/>
              </a:rPr>
              <a:t>должны соответствовать выбранным видам профессиональной деятельности</a:t>
            </a:r>
            <a:endParaRPr lang="en-US" sz="1200" b="1" dirty="0">
              <a:cs typeface="Arial" panose="020B0604020202020204" pitchFamily="34" charset="0"/>
            </a:endParaRPr>
          </a:p>
          <a:p>
            <a:pPr marL="533400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b="1" dirty="0"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1200" b="1" dirty="0">
                <a:cs typeface="Arial" panose="020B0604020202020204" pitchFamily="34" charset="0"/>
              </a:rPr>
              <a:t>Результаты освоения ООП: </a:t>
            </a:r>
            <a:r>
              <a:rPr lang="ru-RU" sz="1200" b="1" i="1" dirty="0">
                <a:cs typeface="Arial" panose="020B0604020202020204" pitchFamily="34" charset="0"/>
              </a:rPr>
              <a:t>все компетенции, заявленные ФГОС, а также ПК, отнесенные к тем видам профессиональной деятельности (ПСК, отнесенные к выбранной специализации ), на которые ориентирована ООП, включаются в набор требуемых результатов освоения ООП</a:t>
            </a:r>
            <a:endParaRPr lang="en-US" sz="1200" b="1" i="1" dirty="0"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endParaRPr lang="ru-RU" sz="1200" b="1" i="1" dirty="0"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1200" b="1" dirty="0">
                <a:cs typeface="Arial" panose="020B0604020202020204" pitchFamily="34" charset="0"/>
              </a:rPr>
              <a:t>Требования к структуре программы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endParaRPr lang="ru-RU" sz="1200" b="1" dirty="0"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1200" b="1" dirty="0">
                <a:cs typeface="Arial" panose="020B0604020202020204" pitchFamily="34" charset="0"/>
              </a:rPr>
              <a:t>Требования к условиям реализации программы:</a:t>
            </a:r>
          </a:p>
          <a:p>
            <a:pPr marL="53340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cs typeface="Arial" panose="020B0604020202020204" pitchFamily="34" charset="0"/>
              </a:rPr>
              <a:t>общесистемные требования к реализации программы; </a:t>
            </a:r>
          </a:p>
          <a:p>
            <a:pPr marL="53340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cs typeface="Arial" panose="020B0604020202020204" pitchFamily="34" charset="0"/>
              </a:rPr>
              <a:t>требования к кадровым условиям реализации программы;</a:t>
            </a:r>
          </a:p>
          <a:p>
            <a:pPr marL="53340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cs typeface="Arial" panose="020B0604020202020204" pitchFamily="34" charset="0"/>
              </a:rPr>
              <a:t>требования к материально-техническому и учебно-методическому обеспечению программы; </a:t>
            </a:r>
          </a:p>
          <a:p>
            <a:pPr marL="53340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>
                <a:cs typeface="Arial" panose="020B0604020202020204" pitchFamily="34" charset="0"/>
              </a:rPr>
              <a:t>требования к финансовым условиям реализации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2738" y="2076450"/>
            <a:ext cx="5094287" cy="429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eaLnBrk="1" hangingPunct="1">
              <a:buFontTx/>
              <a:buAutoNum type="arabicPeriod"/>
              <a:defRPr/>
            </a:pPr>
            <a:r>
              <a:rPr lang="ru-RU" sz="1300" b="1" dirty="0">
                <a:cs typeface="Arial" panose="020B0604020202020204" pitchFamily="34" charset="0"/>
              </a:rPr>
              <a:t>Общие положения: </a:t>
            </a:r>
            <a:r>
              <a:rPr lang="ru-RU" sz="1300" b="1" dirty="0"/>
              <a:t>форма обучения, объем, срок обучения, разрабатывается  с учетом ПООП.  </a:t>
            </a:r>
            <a:r>
              <a:rPr lang="ru-RU" sz="1300" b="1" dirty="0">
                <a:solidFill>
                  <a:srgbClr val="FF0000"/>
                </a:solidFill>
              </a:rPr>
              <a:t>Область (-и) и (или) сфера(ы) профессиональной деятельности выпускников.</a:t>
            </a:r>
            <a:r>
              <a:rPr lang="ru-RU" sz="1300" dirty="0">
                <a:solidFill>
                  <a:srgbClr val="FF0000"/>
                </a:solidFill>
              </a:rPr>
              <a:t>   </a:t>
            </a:r>
            <a:r>
              <a:rPr lang="ru-RU" sz="1300" b="1" dirty="0">
                <a:solidFill>
                  <a:srgbClr val="FF0000"/>
                </a:solidFill>
              </a:rPr>
              <a:t>Тип (типы) задач  профессиональной деятельности выпускников и т.д.</a:t>
            </a:r>
          </a:p>
          <a:p>
            <a:pPr eaLnBrk="1" hangingPunct="1">
              <a:defRPr/>
            </a:pPr>
            <a:endParaRPr lang="en-US" sz="13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300" b="1" dirty="0">
                <a:cs typeface="Arial" panose="020B0604020202020204" pitchFamily="34" charset="0"/>
              </a:rPr>
              <a:t>2. </a:t>
            </a:r>
            <a:r>
              <a:rPr lang="en-US" sz="1300" b="1" dirty="0">
                <a:cs typeface="Arial" panose="020B0604020202020204" pitchFamily="34" charset="0"/>
              </a:rPr>
              <a:t>   </a:t>
            </a:r>
            <a:r>
              <a:rPr lang="ru-RU" sz="1300" b="1" dirty="0">
                <a:cs typeface="Arial" panose="020B0604020202020204" pitchFamily="34" charset="0"/>
              </a:rPr>
              <a:t>Требования к структуре программы</a:t>
            </a:r>
          </a:p>
          <a:p>
            <a:pPr eaLnBrk="1" hangingPunct="1">
              <a:defRPr/>
            </a:pPr>
            <a:endParaRPr lang="en-US" sz="13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300" b="1" dirty="0">
                <a:cs typeface="Arial" panose="020B0604020202020204" pitchFamily="34" charset="0"/>
              </a:rPr>
              <a:t>3. </a:t>
            </a:r>
            <a:r>
              <a:rPr lang="en-US" sz="1300" b="1" dirty="0">
                <a:cs typeface="Arial" panose="020B0604020202020204" pitchFamily="34" charset="0"/>
              </a:rPr>
              <a:t>   </a:t>
            </a:r>
            <a:r>
              <a:rPr lang="ru-RU" sz="1300" b="1" dirty="0">
                <a:cs typeface="Arial" panose="020B0604020202020204" pitchFamily="34" charset="0"/>
              </a:rPr>
              <a:t>Требования к результатам освоения:  </a:t>
            </a:r>
            <a:r>
              <a:rPr lang="ru-RU" sz="1300" b="1" i="1" dirty="0">
                <a:cs typeface="Arial" panose="020B0604020202020204" pitchFamily="34" charset="0"/>
              </a:rPr>
              <a:t> УК, ОПК – определены ФГОС, ПК- определяет ОО.</a:t>
            </a:r>
            <a:r>
              <a:rPr lang="ru-RU" sz="1300" dirty="0"/>
              <a:t> </a:t>
            </a:r>
            <a:r>
              <a:rPr lang="ru-RU" sz="1300" b="1" dirty="0">
                <a:cs typeface="Arial" panose="020B0604020202020204" pitchFamily="34" charset="0"/>
              </a:rPr>
              <a:t>В результате освоения ООП  должны быть сформированы компетенции, установленные программой бакалавриата, магистратуры/специалитета</a:t>
            </a:r>
          </a:p>
          <a:p>
            <a:pPr eaLnBrk="1" hangingPunct="1">
              <a:defRPr/>
            </a:pPr>
            <a:endParaRPr lang="en-US" sz="1300" b="1" dirty="0"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ru-RU" sz="1300" b="1" dirty="0">
                <a:cs typeface="Arial" panose="020B0604020202020204" pitchFamily="34" charset="0"/>
              </a:rPr>
              <a:t>4. </a:t>
            </a:r>
            <a:r>
              <a:rPr lang="en-US" sz="1300" b="1" dirty="0">
                <a:cs typeface="Arial" panose="020B0604020202020204" pitchFamily="34" charset="0"/>
              </a:rPr>
              <a:t>    </a:t>
            </a:r>
            <a:r>
              <a:rPr lang="ru-RU" sz="1300" b="1" dirty="0">
                <a:cs typeface="Arial" panose="020B0604020202020204" pitchFamily="34" charset="0"/>
              </a:rPr>
              <a:t>Требования к условиям реализации программы: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cs typeface="Arial" panose="020B0604020202020204" pitchFamily="34" charset="0"/>
              </a:rPr>
              <a:t>общесистемные требования;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cs typeface="Arial" panose="020B0604020202020204" pitchFamily="34" charset="0"/>
              </a:rPr>
              <a:t>требования к материально-техническому и учебно-методическому обеспечению;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cs typeface="Arial" panose="020B0604020202020204" pitchFamily="34" charset="0"/>
              </a:rPr>
              <a:t>требования к кадровым</a:t>
            </a:r>
            <a:r>
              <a:rPr lang="ru-RU" sz="1300" b="1" dirty="0"/>
              <a:t> условиям реализации программы;</a:t>
            </a:r>
            <a:r>
              <a:rPr lang="ru-RU" sz="1300" b="1" dirty="0">
                <a:cs typeface="Arial" panose="020B0604020202020204" pitchFamily="34" charset="0"/>
              </a:rPr>
              <a:t>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cs typeface="Arial" panose="020B0604020202020204" pitchFamily="34" charset="0"/>
              </a:rPr>
              <a:t>требования к финансовым условиям реализации программы;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srgbClr val="FF0000"/>
                </a:solidFill>
                <a:cs typeface="Arial" panose="020B0604020202020204" pitchFamily="34" charset="0"/>
              </a:rPr>
              <a:t>требования</a:t>
            </a:r>
            <a:r>
              <a:rPr lang="ru-RU" sz="1300" b="1" i="1" dirty="0">
                <a:solidFill>
                  <a:srgbClr val="FF0000"/>
                </a:solidFill>
                <a:cs typeface="Arial" panose="020B0604020202020204" pitchFamily="34" charset="0"/>
              </a:rPr>
              <a:t> к применяемым механизмам оценки качества образовательной деятельности и подготовки обучающихся по программе </a:t>
            </a:r>
          </a:p>
        </p:txBody>
      </p:sp>
      <p:pic>
        <p:nvPicPr>
          <p:cNvPr id="240648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80200"/>
            <a:ext cx="1219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098675" y="1428750"/>
            <a:ext cx="2309813" cy="3889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ФГОС ВО (3+)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15275" y="1450975"/>
            <a:ext cx="2557463" cy="38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ФГОС ВО (3++)  </a:t>
            </a:r>
          </a:p>
        </p:txBody>
      </p:sp>
      <p:pic>
        <p:nvPicPr>
          <p:cNvPr id="24065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65113"/>
            <a:ext cx="188595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7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10599"/>
            <a:ext cx="12192000" cy="229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38926"/>
            <a:ext cx="12192000" cy="227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" y="315453"/>
            <a:ext cx="1818217" cy="19756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60777" y="72320"/>
            <a:ext cx="7218509" cy="6086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Концепция качества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в системе государственной аккредитации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2139" y="817344"/>
            <a:ext cx="4707801" cy="2612373"/>
          </a:xfrm>
          <a:prstGeom prst="ellipse">
            <a:avLst/>
          </a:prstGeom>
          <a:solidFill>
            <a:srgbClr val="FAD5D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системы</a:t>
            </a:r>
          </a:p>
        </p:txBody>
      </p:sp>
      <p:sp>
        <p:nvSpPr>
          <p:cNvPr id="3" name="Овал 2"/>
          <p:cNvSpPr/>
          <p:nvPr/>
        </p:nvSpPr>
        <p:spPr>
          <a:xfrm>
            <a:off x="1656783" y="1775049"/>
            <a:ext cx="2118512" cy="16546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Качество процессов</a:t>
            </a:r>
          </a:p>
        </p:txBody>
      </p:sp>
      <p:sp>
        <p:nvSpPr>
          <p:cNvPr id="9" name="Овал 8"/>
          <p:cNvSpPr/>
          <p:nvPr/>
        </p:nvSpPr>
        <p:spPr>
          <a:xfrm>
            <a:off x="1502873" y="4199311"/>
            <a:ext cx="2426330" cy="12445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5B9BD5">
                    <a:lumMod val="50000"/>
                  </a:srgbClr>
                </a:solidFill>
              </a:rPr>
              <a:t>Качество результатов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 rot="5400000">
            <a:off x="2411403" y="3593926"/>
            <a:ext cx="644912" cy="4411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232117" y="2430385"/>
            <a:ext cx="3852286" cy="3413264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8295468" y="2136618"/>
            <a:ext cx="1791076" cy="84393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Мониторинг реализации ООП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0320289" y="5389796"/>
            <a:ext cx="1728641" cy="87491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Внешняя </a:t>
            </a:r>
          </a:p>
          <a:p>
            <a:pPr algn="ctr"/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оценка ООП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848539" y="5389796"/>
            <a:ext cx="1820962" cy="86086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Система внутренней оценки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ООП</a:t>
            </a:r>
          </a:p>
        </p:txBody>
      </p:sp>
      <p:sp>
        <p:nvSpPr>
          <p:cNvPr id="16" name="Стрелка влево 15"/>
          <p:cNvSpPr/>
          <p:nvPr/>
        </p:nvSpPr>
        <p:spPr>
          <a:xfrm rot="18004362">
            <a:off x="6961931" y="4035841"/>
            <a:ext cx="1964530" cy="2088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3650605">
            <a:off x="9443804" y="3986053"/>
            <a:ext cx="1864578" cy="270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7947711" y="5864829"/>
            <a:ext cx="2227152" cy="1800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0917" y="5436562"/>
            <a:ext cx="248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сопряженность</a:t>
            </a: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4198081" y="3717367"/>
            <a:ext cx="2898149" cy="1072703"/>
          </a:xfrm>
          <a:prstGeom prst="stripedRightArrow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95207" y="3409190"/>
            <a:ext cx="40616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ru-RU" sz="1600" b="1" i="1" dirty="0">
                <a:solidFill>
                  <a:srgbClr val="FF0000"/>
                </a:solidFill>
                <a:ea typeface="Calibri" panose="020F0502020204030204" pitchFamily="34" charset="0"/>
              </a:rPr>
              <a:t>Система обеспечения качества реализации ООП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5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17025" y="73025"/>
            <a:ext cx="2662238" cy="60801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Концепция качества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923925" y="960438"/>
            <a:ext cx="3973513" cy="503237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 должен:</a:t>
            </a:r>
          </a:p>
          <a:p>
            <a:pPr algn="ctr">
              <a:defRPr/>
            </a:pPr>
            <a:endParaRPr lang="ru-RU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правильно и хорошо жить, нужно уметь и хотеть правильно и хорошо жить»</a:t>
            </a:r>
          </a:p>
          <a:p>
            <a:pPr algn="r">
              <a:defRPr/>
            </a:pPr>
            <a:endParaRPr lang="ru-RU" b="1" i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ru-RU" b="1" i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Эпиктет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897438" y="982663"/>
            <a:ext cx="6981825" cy="723900"/>
          </a:xfrm>
          <a:prstGeom prst="homePlate">
            <a:avLst/>
          </a:prstGeom>
          <a:solidFill>
            <a:srgbClr val="FA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dirty="0">
                <a:solidFill>
                  <a:srgbClr val="5B9BD5">
                    <a:lumMod val="50000"/>
                  </a:srgbClr>
                </a:solidFill>
              </a:rPr>
              <a:t>Формировать культуру качества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897438" y="1814513"/>
            <a:ext cx="6981825" cy="812800"/>
          </a:xfrm>
          <a:prstGeom prst="homePlate">
            <a:avLst/>
          </a:prstGeom>
          <a:solidFill>
            <a:srgbClr val="FA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dirty="0">
                <a:solidFill>
                  <a:srgbClr val="5B9BD5">
                    <a:lumMod val="50000"/>
                  </a:srgbClr>
                </a:solidFill>
              </a:rPr>
              <a:t>Планировать качество, а не только инспектировать его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4897438" y="2732088"/>
            <a:ext cx="6981825" cy="723900"/>
          </a:xfrm>
          <a:prstGeom prst="homePlate">
            <a:avLst/>
          </a:prstGeom>
          <a:solidFill>
            <a:srgbClr val="FA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dirty="0">
                <a:solidFill>
                  <a:srgbClr val="5B9BD5">
                    <a:lumMod val="50000"/>
                  </a:srgbClr>
                </a:solidFill>
              </a:rPr>
              <a:t>Определять процессы и меры по их улучшению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4897438" y="3563938"/>
            <a:ext cx="6981825" cy="723900"/>
          </a:xfrm>
          <a:prstGeom prst="homePlate">
            <a:avLst/>
          </a:prstGeom>
          <a:solidFill>
            <a:srgbClr val="FA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dirty="0">
                <a:solidFill>
                  <a:srgbClr val="5B9BD5">
                    <a:lumMod val="50000"/>
                  </a:srgbClr>
                </a:solidFill>
              </a:rPr>
              <a:t>Устанавливать ответственность за качество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4897438" y="4397375"/>
            <a:ext cx="6981825" cy="723900"/>
          </a:xfrm>
          <a:prstGeom prst="homePlate">
            <a:avLst/>
          </a:prstGeom>
          <a:solidFill>
            <a:srgbClr val="FA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dirty="0">
                <a:solidFill>
                  <a:srgbClr val="5B9BD5">
                    <a:lumMod val="50000"/>
                  </a:srgbClr>
                </a:solidFill>
              </a:rPr>
              <a:t>Мотивировать людей на повышение качества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897438" y="5268913"/>
            <a:ext cx="6981825" cy="723900"/>
          </a:xfrm>
          <a:prstGeom prst="homePlate">
            <a:avLst/>
          </a:prstGeom>
          <a:solidFill>
            <a:srgbClr val="FAD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i="1" dirty="0">
                <a:solidFill>
                  <a:srgbClr val="5B9BD5">
                    <a:lumMod val="50000"/>
                  </a:srgbClr>
                </a:solidFill>
              </a:rPr>
              <a:t>Оценивать степень удовлетворенности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3764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6979" y="165124"/>
            <a:ext cx="6722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подготовки обучающихся по ООП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4401" y="1011352"/>
            <a:ext cx="5504744" cy="760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Оценка качества подготовки обучающихся по ООП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7574" y="2281684"/>
            <a:ext cx="2290526" cy="5050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результаты освоения ООП</a:t>
            </a:r>
            <a:endParaRPr lang="ru-RU" sz="1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8309" y="3268137"/>
            <a:ext cx="3704893" cy="760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оценка </a:t>
            </a:r>
            <a:r>
              <a:rPr lang="ru-RU" sz="1400" dirty="0" err="1" smtClean="0">
                <a:solidFill>
                  <a:srgbClr val="5B9BD5">
                    <a:lumMod val="50000"/>
                  </a:srgbClr>
                </a:solidFill>
              </a:rPr>
              <a:t>сформированности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 компетенций;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экспертиза оценочных материалов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53950" y="2281684"/>
            <a:ext cx="2073244" cy="499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результаты обучения</a:t>
            </a:r>
            <a:endParaRPr lang="ru-RU" sz="16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 rot="16200000">
            <a:off x="6163755" y="-193221"/>
            <a:ext cx="207474" cy="4529289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69934" y="3289268"/>
            <a:ext cx="3911096" cy="7395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текущий контроль успеваемости;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промежуточная аттестация;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итоговая (ГИА) аттестация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20975" y="4618056"/>
            <a:ext cx="5033727" cy="957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Оценка уровня удовлетворенности качеством </a:t>
            </a:r>
          </a:p>
          <a:p>
            <a:pPr algn="ctr"/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</a:rPr>
              <a:t>образования и образовательной деятельностью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анкетирование обучающихся;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анкетирование НПР, реализующих ООП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rot="5400000">
            <a:off x="6145510" y="1992653"/>
            <a:ext cx="263285" cy="4548610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494401" y="2901670"/>
            <a:ext cx="316871" cy="297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8532136" y="2915188"/>
            <a:ext cx="316871" cy="297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4"/>
            <a:ext cx="12192000" cy="1693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-1" y="6671733"/>
            <a:ext cx="12192001" cy="18627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15460" y="5466695"/>
            <a:ext cx="119765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7000"/>
              <a:buFontTx/>
              <a:buNone/>
              <a:tabLst>
                <a:tab pos="180340" algn="l"/>
              </a:tabLst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Нарушения: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7000"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отсутствуют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(полностью или частично) фонды оценочных средств, позволяющие оценить знания, умения и уровень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компетенций;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7000"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освоения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ООП,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описанные в рабочих программах дисциплин (модулей) и программах практики, не соотносятся с фондами оценочных средств по этим дисциплинам (модулям) и практикам;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7000"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оценочными материалами невозможно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</a:rPr>
              <a:t>оценить формируемые компетенции.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313496"/>
            <a:ext cx="1818217" cy="1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0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stCxn id="9" idx="2"/>
            <a:endCxn id="15" idx="0"/>
          </p:cNvCxnSpPr>
          <p:nvPr/>
        </p:nvCxnSpPr>
        <p:spPr>
          <a:xfrm>
            <a:off x="5798489" y="3544821"/>
            <a:ext cx="6684" cy="142115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8"/>
            <a:ext cx="12192000" cy="1768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-2184" y="6647988"/>
            <a:ext cx="12192000" cy="2100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85352" y="130764"/>
            <a:ext cx="784908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lvl="1" algn="r" defTabSz="91440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«Росаккредагентство»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" y="235131"/>
            <a:ext cx="1641915" cy="16380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251428" y="2918237"/>
            <a:ext cx="3094121" cy="62658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Управление </a:t>
            </a:r>
          </a:p>
          <a:p>
            <a:pPr algn="ctr" defTabSz="914400">
              <a:defRPr/>
            </a:pPr>
            <a:r>
              <a:rPr lang="ru-RU" sz="16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государственных услуг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9506" y="3646662"/>
            <a:ext cx="2457319" cy="48789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ru-RU" sz="12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Лицензирование образовательной деятельности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69506" y="4293812"/>
            <a:ext cx="2447575" cy="4989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ru-RU" sz="12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Государственная аккредитация образовательной деятельности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69507" y="4965976"/>
            <a:ext cx="2471332" cy="69663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00">
              <a:defRPr/>
            </a:pPr>
            <a:r>
              <a:rPr lang="ru-RU" sz="12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Признание и установление в РФ эквивалентности документов иностранных государств об образовании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239" y="4172144"/>
            <a:ext cx="2875787" cy="43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 вниз 2"/>
          <p:cNvSpPr/>
          <p:nvPr/>
        </p:nvSpPr>
        <p:spPr>
          <a:xfrm rot="16200000">
            <a:off x="7436351" y="4328799"/>
            <a:ext cx="271604" cy="39345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51428" y="2101117"/>
            <a:ext cx="3094122" cy="61289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ru-RU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Управление контроля и надзора за организациями, осуществляющими образовательную деятельность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5230" y="3459263"/>
            <a:ext cx="3231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Руководство деятельностью Федеральной службы по надзору в сфере образования и науки и Федерального агентства по делам молодежи осуществляет Правительство Российской Федерации </a:t>
            </a:r>
            <a:r>
              <a:rPr lang="ru-RU" sz="1200" i="1" dirty="0">
                <a:solidFill>
                  <a:srgbClr val="5B9BD5">
                    <a:lumMod val="50000"/>
                  </a:srgbClr>
                </a:solidFill>
              </a:rPr>
              <a:t>(Указ Президента от </a:t>
            </a:r>
            <a:r>
              <a:rPr lang="en-US" sz="1200" i="1" dirty="0">
                <a:solidFill>
                  <a:srgbClr val="5B9BD5">
                    <a:lumMod val="50000"/>
                  </a:srgbClr>
                </a:solidFill>
              </a:rPr>
              <a:t>15.05.2018 </a:t>
            </a:r>
            <a:r>
              <a:rPr lang="ru-RU" sz="1200" i="1" dirty="0">
                <a:solidFill>
                  <a:srgbClr val="5B9BD5">
                    <a:lumMod val="50000"/>
                  </a:srgbClr>
                </a:solidFill>
              </a:rPr>
              <a:t>г. «О структуре федеральных органов исполнительной власти</a:t>
            </a:r>
            <a:r>
              <a:rPr lang="ru-RU" sz="1200" i="1" dirty="0" smtClean="0">
                <a:solidFill>
                  <a:srgbClr val="5B9BD5">
                    <a:lumMod val="50000"/>
                  </a:srgbClr>
                </a:solidFill>
              </a:rPr>
              <a:t>»)</a:t>
            </a:r>
            <a:endParaRPr lang="ru-RU" sz="1200" i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AutoShape 2" descr="ÐÐ°ÑÑÐ¸Ð½ÐºÐ¸ Ð¿Ð¾ Ð·Ð°Ð¿ÑÐ¾ÑÑ ÑÐ¾ÑÐ¾Ð±ÑÐ½Ð°Ð´Ð·Ð¾Ñ Ð»Ð¾Ð³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 sz="1800">
              <a:solidFill>
                <a:prstClr val="black"/>
              </a:solidFill>
            </a:endParaRP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7597" b="25444"/>
          <a:stretch/>
        </p:blipFill>
        <p:spPr bwMode="auto">
          <a:xfrm>
            <a:off x="346590" y="2136824"/>
            <a:ext cx="3139076" cy="121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¿ÑÐ°Ð²Ð¸ÑÐµÐ»ÑÑÑÐ²Ð¾ ÑÐ¾ÑÑÐ¸Ð¹ÑÐºÐ¾Ð¹ ÑÐµÐ´ÐµÑÐ°ÑÐ¸Ð¸ Ð»Ð¾Ð³Ð¾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19722" r="12025" b="45510"/>
          <a:stretch/>
        </p:blipFill>
        <p:spPr bwMode="auto">
          <a:xfrm>
            <a:off x="1810692" y="704097"/>
            <a:ext cx="1846907" cy="79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30619" y="1030721"/>
            <a:ext cx="48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800" b="1" dirty="0">
                <a:solidFill>
                  <a:srgbClr val="5B9BD5">
                    <a:lumMod val="50000"/>
                  </a:srgbClr>
                </a:solidFill>
              </a:rPr>
              <a:t>ПРАВИТЕЛЬСТВО РОССИЙСКОЙ ФЕДЕРАЦИИ</a:t>
            </a:r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2444591" y="1647439"/>
            <a:ext cx="319060" cy="272990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026713" y="2343981"/>
            <a:ext cx="0" cy="88573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026713" y="2343981"/>
            <a:ext cx="22471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026713" y="3229712"/>
            <a:ext cx="22471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низ 36"/>
          <p:cNvSpPr/>
          <p:nvPr/>
        </p:nvSpPr>
        <p:spPr>
          <a:xfrm rot="5400000">
            <a:off x="3713683" y="2712788"/>
            <a:ext cx="271604" cy="29847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7" name="Выгнутая вниз стрелка 46"/>
          <p:cNvSpPr/>
          <p:nvPr/>
        </p:nvSpPr>
        <p:spPr>
          <a:xfrm flipH="1">
            <a:off x="2915452" y="4875099"/>
            <a:ext cx="5576698" cy="1538483"/>
          </a:xfrm>
          <a:prstGeom prst="curvedUp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defRPr/>
            </a:pPr>
            <a:endParaRPr lang="ru-RU" sz="1800" kern="0">
              <a:solidFill>
                <a:prstClr val="black"/>
              </a:solidFill>
            </a:endParaRPr>
          </a:p>
        </p:txBody>
      </p:sp>
      <p:sp>
        <p:nvSpPr>
          <p:cNvPr id="1036" name="Выгнутая вправо стрелка 1035"/>
          <p:cNvSpPr/>
          <p:nvPr/>
        </p:nvSpPr>
        <p:spPr>
          <a:xfrm rot="13126369">
            <a:off x="721826" y="511054"/>
            <a:ext cx="798083" cy="1952206"/>
          </a:xfrm>
          <a:prstGeom prst="curved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black"/>
              </a:solidFill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2641428" y="5922049"/>
            <a:ext cx="6904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</a:rPr>
              <a:t>Предложения по актуализации нормативных правовых актов в сфере образования</a:t>
            </a:r>
          </a:p>
        </p:txBody>
      </p:sp>
      <p:pic>
        <p:nvPicPr>
          <p:cNvPr id="1038" name="Рисунок 1037"/>
          <p:cNvPicPr>
            <a:picLocks noChangeAspect="1"/>
          </p:cNvPicPr>
          <p:nvPr/>
        </p:nvPicPr>
        <p:blipFill rotWithShape="1">
          <a:blip r:embed="rId9"/>
          <a:srcRect l="20049" t="15578" r="50397" b="72673"/>
          <a:stretch/>
        </p:blipFill>
        <p:spPr>
          <a:xfrm>
            <a:off x="8088597" y="1995603"/>
            <a:ext cx="2915216" cy="65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Рисунок 1038"/>
          <p:cNvPicPr>
            <a:picLocks noChangeAspect="1"/>
          </p:cNvPicPr>
          <p:nvPr/>
        </p:nvPicPr>
        <p:blipFill rotWithShape="1">
          <a:blip r:embed="rId10"/>
          <a:srcRect l="23465" t="10825" r="51584" b="82442"/>
          <a:stretch/>
        </p:blipFill>
        <p:spPr>
          <a:xfrm>
            <a:off x="8111311" y="2843119"/>
            <a:ext cx="2987642" cy="46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Выгнутая вправо стрелка 51"/>
          <p:cNvSpPr/>
          <p:nvPr/>
        </p:nvSpPr>
        <p:spPr>
          <a:xfrm rot="20447778">
            <a:off x="8544933" y="1132706"/>
            <a:ext cx="1029899" cy="2855877"/>
          </a:xfrm>
          <a:prstGeom prst="curvedLef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833688" y="1576388"/>
            <a:ext cx="5060950" cy="3927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00" b="1" dirty="0" smtClean="0">
              <a:solidFill>
                <a:srgbClr val="1F4E79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404040"/>
                </a:solidFill>
              </a:rPr>
              <a:t>наличие системы внутренней оценки качества;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sz="600" b="1" dirty="0" smtClean="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404040"/>
                </a:solidFill>
              </a:rPr>
              <a:t>предоставление возможности обучающимся оценивания условий, содержания, организации и качества образовательного процесса в целом и отдельных дисциплин (модулей) и практик;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sz="600" b="1" dirty="0" smtClean="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404040"/>
                </a:solidFill>
              </a:rPr>
              <a:t>привлечение работодателей и (или) их объединения, иных юридических и (или) физических лиц, включая педагогических работников Организации, к проведению регулярной внутренней оценки качества образовательной деятельности и подготовки обучающихся;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sz="600" b="1" dirty="0" smtClean="0">
              <a:solidFill>
                <a:srgbClr val="40404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400" b="1" dirty="0" smtClean="0">
                <a:solidFill>
                  <a:srgbClr val="404040"/>
                </a:solidFill>
              </a:rPr>
              <a:t>проведение внешней оценки качества образовательной деятельности (на добровольной основе)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941513" y="311150"/>
            <a:ext cx="10112375" cy="382588"/>
          </a:xfrm>
        </p:spPr>
        <p:txBody>
          <a:bodyPr lIns="68580" tIns="34290" rIns="68580" bIns="34290" anchor="b">
            <a:noAutofit/>
          </a:bodyPr>
          <a:lstStyle/>
          <a:p>
            <a:pPr algn="r" eaLnBrk="1" hangingPunct="1"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Оценка качества подготовки обучающихся по образовательным программам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663" y="1765300"/>
            <a:ext cx="2395537" cy="2263775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Требования к применяемым механизмам оценки качества образовательной деятельности и подготовки обучающихся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64513" y="1198563"/>
            <a:ext cx="2908300" cy="32289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Методические рекомендации по организации и проведению в образовательных организациях высшего образования внутренней независимой оценки качества образования по образовательным программам высшего образования – программам бакалавриата, программам специалитета и программам магистратуры (</a:t>
            </a:r>
            <a:r>
              <a:rPr lang="ru-RU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письмо </a:t>
            </a:r>
            <a:r>
              <a:rPr lang="ru-RU" sz="1400" kern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Минобрнауки</a:t>
            </a:r>
            <a:r>
              <a:rPr lang="ru-RU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от 15.02.2018 № 05-436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64513" y="4602163"/>
            <a:ext cx="2908300" cy="90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рамках профессионально-общественной и международной аккредитации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7673975" y="2351088"/>
            <a:ext cx="441325" cy="25717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135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673975" y="4799013"/>
            <a:ext cx="441325" cy="25717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sz="1350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5088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5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57175"/>
            <a:ext cx="18176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025900" y="1436688"/>
            <a:ext cx="2557463" cy="387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ФГОС ВО (3++)  </a:t>
            </a:r>
          </a:p>
        </p:txBody>
      </p:sp>
    </p:spTree>
    <p:extLst>
      <p:ext uri="{BB962C8B-B14F-4D97-AF65-F5344CB8AC3E}">
        <p14:creationId xmlns:p14="http://schemas.microsoft.com/office/powerpoint/2010/main" val="180205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ятиугольник 33"/>
          <p:cNvSpPr/>
          <p:nvPr/>
        </p:nvSpPr>
        <p:spPr>
          <a:xfrm>
            <a:off x="299351" y="5010084"/>
            <a:ext cx="11617487" cy="14972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i="1" dirty="0">
              <a:solidFill>
                <a:srgbClr val="5B9BD5">
                  <a:lumMod val="50000"/>
                </a:srgbClr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9" idx="3"/>
            <a:endCxn id="32" idx="1"/>
          </p:cNvCxnSpPr>
          <p:nvPr/>
        </p:nvCxnSpPr>
        <p:spPr>
          <a:xfrm>
            <a:off x="2885698" y="5687430"/>
            <a:ext cx="6472841" cy="494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10599"/>
            <a:ext cx="12192000" cy="229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38926"/>
            <a:ext cx="12192000" cy="227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" y="315453"/>
            <a:ext cx="1818217" cy="19756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15620" y="72320"/>
            <a:ext cx="6863667" cy="6086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ФГОС ВО 3++: оценка качества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11232" y="764806"/>
            <a:ext cx="2969536" cy="1018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3++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5360" y="2027116"/>
            <a:ext cx="2133694" cy="688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внешняя оценка ООП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9351" y="2031618"/>
            <a:ext cx="2132237" cy="683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внутренняя оценка ООП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84911" y="2906367"/>
            <a:ext cx="1893108" cy="1507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признание качества и уровня подготовки выпускников работодателями и их объединениями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44477" y="2905754"/>
            <a:ext cx="1598724" cy="1508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аккредитация ООП зарубежными организациями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1728" y="2906367"/>
            <a:ext cx="1644880" cy="15077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ежегодное проведение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SWOT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-анализа</a:t>
            </a:r>
          </a:p>
          <a:p>
            <a:pPr algn="ctr"/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(</a:t>
            </a:r>
            <a:r>
              <a:rPr lang="ru-RU" sz="1400" i="1" dirty="0" smtClean="0">
                <a:solidFill>
                  <a:srgbClr val="5B9BD5">
                    <a:lumMod val="50000"/>
                  </a:srgbClr>
                </a:solidFill>
              </a:rPr>
              <a:t>рекомендуемый инструмент</a:t>
            </a:r>
            <a:r>
              <a:rPr lang="ru-RU" sz="1400" dirty="0" smtClean="0">
                <a:solidFill>
                  <a:srgbClr val="5B9BD5">
                    <a:lumMod val="50000"/>
                  </a:srgbClr>
                </a:solidFill>
              </a:rPr>
              <a:t>)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50994" y="3416352"/>
            <a:ext cx="3087231" cy="10223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к процедурам промежуточной аттестации, а также экспертизе оценочных средств внешних экспертов-работодателей 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72807" y="795040"/>
            <a:ext cx="2643612" cy="9596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Оценка качества освоения программы 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50996" y="2027117"/>
            <a:ext cx="3087231" cy="11143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5B9BD5">
                    <a:lumMod val="50000"/>
                  </a:srgbClr>
                </a:solidFill>
                <a:ea typeface="Times New Roman" panose="02020603050405020304" pitchFamily="18" charset="0"/>
              </a:rPr>
              <a:t>текущий контроль успеваемости, промежуточную аттестацию обучающихся и итоговую (государственную итоговую) аттестацию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1628" y="802286"/>
            <a:ext cx="2809960" cy="9545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образования 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183647" y="1681694"/>
            <a:ext cx="279346" cy="3781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060359" y="1685107"/>
            <a:ext cx="318877" cy="40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163881" y="2656312"/>
            <a:ext cx="318877" cy="40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977241" y="2650067"/>
            <a:ext cx="318877" cy="40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9935174" y="1676319"/>
            <a:ext cx="318877" cy="40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9935172" y="3100853"/>
            <a:ext cx="318877" cy="40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7846582" y="1146729"/>
            <a:ext cx="761210" cy="3454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 flipH="1">
            <a:off x="3626428" y="1126606"/>
            <a:ext cx="803215" cy="3454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373719" y="2656312"/>
            <a:ext cx="318877" cy="400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5880821" y="-138025"/>
            <a:ext cx="430356" cy="9700277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31465" y="4975074"/>
            <a:ext cx="6345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Обучающимся предоставляется возможность оценивания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83647" y="5408203"/>
            <a:ext cx="1702051" cy="558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условий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08611" y="5442334"/>
            <a:ext cx="1702051" cy="558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содержания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33575" y="5442334"/>
            <a:ext cx="1702051" cy="558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9358539" y="5413149"/>
            <a:ext cx="1702051" cy="558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качества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52849" y="6124735"/>
            <a:ext cx="9065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образовательного процесса в целом и отдельных дисциплин (модулей) и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38871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486" y="73561"/>
            <a:ext cx="7905184" cy="607145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Внутренняя оценка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качества образования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участие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студентов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53698"/>
            <a:ext cx="12192000" cy="212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14"/>
            <a:ext cx="12192000" cy="218228"/>
          </a:xfrm>
          <a:prstGeom prst="rect">
            <a:avLst/>
          </a:prstGeom>
        </p:spPr>
      </p:pic>
      <p:pic>
        <p:nvPicPr>
          <p:cNvPr id="1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" y="185836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4017672" y="1428330"/>
            <a:ext cx="4073406" cy="2150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КАЧЕСТВА ОБРАЗОВАТЕЛЬНОЙ ДЕЯТЕЛЬНОСТИ 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ПОДГОТОВКИ ОБУЧАЮЩИХСЯ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14498" y="3675879"/>
            <a:ext cx="2322395" cy="12709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rgbClr val="5B9BD5">
                    <a:lumMod val="50000"/>
                  </a:srgbClr>
                </a:solidFill>
              </a:rPr>
              <a:t>Анкетирование обучающихся с целью оценивания условий, содержания, организации и качества образовательного процесса, в </a:t>
            </a:r>
            <a:r>
              <a:rPr lang="ru-RU" sz="1200" i="1" dirty="0" err="1">
                <a:solidFill>
                  <a:srgbClr val="5B9BD5">
                    <a:lumMod val="50000"/>
                  </a:srgbClr>
                </a:solidFill>
              </a:rPr>
              <a:t>т.ч</a:t>
            </a:r>
            <a:r>
              <a:rPr lang="ru-RU" sz="1200" i="1" dirty="0">
                <a:solidFill>
                  <a:srgbClr val="5B9BD5">
                    <a:lumMod val="50000"/>
                  </a:srgbClr>
                </a:solidFill>
              </a:rPr>
              <a:t>. отдельных дисциплин (модулей) и практик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84804" y="5107182"/>
            <a:ext cx="1855707" cy="1048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Участие выпускников  и (или) обучающихся в процедуре независимой оценки квалификаций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34124" y="3675880"/>
            <a:ext cx="1886841" cy="1215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rgbClr val="5B9BD5">
                    <a:lumMod val="50000"/>
                  </a:srgbClr>
                </a:solidFill>
              </a:rPr>
              <a:t>Анкетирование (опрос) работодателей и (или) их объединений с целью оценивания качества подготовки обучающихся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97440" y="5107182"/>
            <a:ext cx="1552382" cy="1048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</a:rPr>
              <a:t>Мониторинг трудоустройства выпускников</a:t>
            </a: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644725" y="4444902"/>
            <a:ext cx="370340" cy="488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4564370" y="5242021"/>
            <a:ext cx="370340" cy="488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 rot="5400000">
            <a:off x="7309184" y="4444902"/>
            <a:ext cx="370340" cy="488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5400000">
            <a:off x="7352717" y="5270159"/>
            <a:ext cx="370340" cy="488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8230" y="4728147"/>
            <a:ext cx="137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Участие студентов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314552" y="4728148"/>
            <a:ext cx="18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Участие работодателей</a:t>
            </a:r>
          </a:p>
        </p:txBody>
      </p:sp>
      <p:sp>
        <p:nvSpPr>
          <p:cNvPr id="42" name="Нашивка 41"/>
          <p:cNvSpPr/>
          <p:nvPr/>
        </p:nvSpPr>
        <p:spPr>
          <a:xfrm>
            <a:off x="9816388" y="480899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Нашивка 43"/>
          <p:cNvSpPr/>
          <p:nvPr/>
        </p:nvSpPr>
        <p:spPr>
          <a:xfrm rot="10800000">
            <a:off x="1476408" y="480899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81097" y="6318300"/>
            <a:ext cx="114939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</a:rPr>
              <a:t>Федеральный закон от 29.12.2012 N 273-ФЗ (ред. от 07.03.2018) «Об образовании в Российской Федерации», статья 26 (ч.6), статья 34 (ч.17)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73799" y="2016177"/>
            <a:ext cx="3547404" cy="965161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Качество организации и реализации образовательной деятельности</a:t>
            </a:r>
          </a:p>
        </p:txBody>
      </p:sp>
      <p:sp>
        <p:nvSpPr>
          <p:cNvPr id="5" name="Пятиугольник 4"/>
          <p:cNvSpPr/>
          <p:nvPr/>
        </p:nvSpPr>
        <p:spPr>
          <a:xfrm flipH="1">
            <a:off x="8187544" y="2016176"/>
            <a:ext cx="3663439" cy="965161"/>
          </a:xfrm>
          <a:prstGeom prst="homePlate">
            <a:avLst/>
          </a:prstGeom>
          <a:solidFill>
            <a:srgbClr val="F5BC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Качество результатов, включая индивидуальные успехи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обучающихся</a:t>
            </a:r>
          </a:p>
        </p:txBody>
      </p:sp>
      <p:sp>
        <p:nvSpPr>
          <p:cNvPr id="37" name="Пятиугольник 36"/>
          <p:cNvSpPr/>
          <p:nvPr/>
        </p:nvSpPr>
        <p:spPr>
          <a:xfrm rot="5400000" flipH="1">
            <a:off x="4835047" y="4113306"/>
            <a:ext cx="2605499" cy="166708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Мониторинг качества образовательной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подготовки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2036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авая фигурная скобка 24"/>
          <p:cNvSpPr/>
          <p:nvPr/>
        </p:nvSpPr>
        <p:spPr>
          <a:xfrm rot="16200000">
            <a:off x="5994678" y="-2224712"/>
            <a:ext cx="338445" cy="7985158"/>
          </a:xfrm>
          <a:prstGeom prst="rightBrace">
            <a:avLst>
              <a:gd name="adj1" fmla="val 8333"/>
              <a:gd name="adj2" fmla="val 49610"/>
            </a:avLst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463" y="197394"/>
            <a:ext cx="5858698" cy="387624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Оценка качества обучения глазами студентов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-10200"/>
            <a:ext cx="12192000" cy="22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731358"/>
            <a:ext cx="12192000" cy="2431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" y="929960"/>
            <a:ext cx="5899329" cy="544008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900" b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7" y="213405"/>
            <a:ext cx="1818217" cy="19756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67486" y="688399"/>
            <a:ext cx="10339057" cy="5251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НЕЗАВИСИМАЯ ОЦЕНКА КАЧЕСТВА ОБРАЗОВАТЕЛЬНОЙ ДЕЯТЕЛЬНОСТИ ВУЗОВ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5296" y="1254342"/>
            <a:ext cx="5078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КРИТЕРИИ ОЦЕНКИ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27309" y="1919091"/>
            <a:ext cx="2254313" cy="783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Информационная открытость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68843" y="1919092"/>
            <a:ext cx="2254313" cy="783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Информационная доступность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854290" y="1916838"/>
            <a:ext cx="2254313" cy="783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Характеристики студенческого опыта обучения</a:t>
            </a:r>
          </a:p>
        </p:txBody>
      </p:sp>
      <p:sp>
        <p:nvSpPr>
          <p:cNvPr id="26" name="Блок-схема: несколько документов 25"/>
          <p:cNvSpPr/>
          <p:nvPr/>
        </p:nvSpPr>
        <p:spPr>
          <a:xfrm>
            <a:off x="660903" y="2765558"/>
            <a:ext cx="6056768" cy="2567912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Анализ сайтов ОО: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Наличие сведений о педагогических работниках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Доступность взаимодействия студентов с сотрудниками ОО, администрацией по телефону, электронной почте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Возможность внесения предложений. Направленных на улучшение работы вуза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Доступность для студентов сведений о ходе рассмотрения их обращений</a:t>
            </a:r>
          </a:p>
        </p:txBody>
      </p:sp>
      <p:sp>
        <p:nvSpPr>
          <p:cNvPr id="28" name="Блок-схема: несколько документов 27"/>
          <p:cNvSpPr/>
          <p:nvPr/>
        </p:nvSpPr>
        <p:spPr>
          <a:xfrm>
            <a:off x="7223156" y="2775745"/>
            <a:ext cx="4591616" cy="2580942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Комфортные условия образовательной деятельности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наличие ДПО,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возможность для развития творчества,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доброжелательность, вежливость и компетентность работников вуза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Удовлетворенность студентов качеством образовательной деятельности вуза.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2329756" y="5392010"/>
            <a:ext cx="8184333" cy="676154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Дополнительный инструмент для навигации для российских абитуриентов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Распространение лучших практик и механизмов использования открытых данных по мероприятиям поддержки и внедрения инноваций в системе высшего образования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8843" y="5018133"/>
            <a:ext cx="2906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РЕЗУЛЬТАТЫ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Стрелка вниз 30"/>
          <p:cNvSpPr/>
          <p:nvPr/>
        </p:nvSpPr>
        <p:spPr>
          <a:xfrm>
            <a:off x="1858811" y="2622101"/>
            <a:ext cx="323073" cy="338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5737793" y="2636689"/>
            <a:ext cx="323073" cy="338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9159676" y="2636785"/>
            <a:ext cx="323073" cy="338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968843" y="5028288"/>
            <a:ext cx="605390" cy="3051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7223156" y="5021537"/>
            <a:ext cx="605390" cy="3051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6260387" y="6126704"/>
            <a:ext cx="323073" cy="3384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4847" y="6383746"/>
            <a:ext cx="855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ФОРМИРОВАНИЕ РЕЙТИНГОВ ВУЗОВ</a:t>
            </a:r>
          </a:p>
        </p:txBody>
      </p:sp>
    </p:spTree>
    <p:extLst>
      <p:ext uri="{BB962C8B-B14F-4D97-AF65-F5344CB8AC3E}">
        <p14:creationId xmlns:p14="http://schemas.microsoft.com/office/powerpoint/2010/main" val="25758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369888" y="941388"/>
            <a:ext cx="11618912" cy="114776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Проектирование</a:t>
            </a:r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ООП</a:t>
            </a:r>
          </a:p>
        </p:txBody>
      </p:sp>
      <p:pic>
        <p:nvPicPr>
          <p:cNvPr id="4710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06620" y="73027"/>
            <a:ext cx="8572647" cy="608013"/>
          </a:xfrm>
          <a:prstGeom prst="rect">
            <a:avLst/>
          </a:prstGeom>
        </p:spPr>
        <p:txBody>
          <a:bodyPr lIns="90746" tIns="45718" rIns="90746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lnSpc>
                <a:spcPct val="107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управления качеством образования вуза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825" y="4635501"/>
            <a:ext cx="2767013" cy="369328"/>
          </a:xfrm>
          <a:prstGeom prst="rect">
            <a:avLst/>
          </a:prstGeom>
          <a:noFill/>
        </p:spPr>
        <p:txBody>
          <a:bodyPr lIns="90746" tIns="45718" rIns="90746" bIns="45718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Условия реализации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7713665" y="3411547"/>
            <a:ext cx="625475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Стрелка влево 57"/>
          <p:cNvSpPr/>
          <p:nvPr/>
        </p:nvSpPr>
        <p:spPr>
          <a:xfrm>
            <a:off x="4100596" y="3419477"/>
            <a:ext cx="601663" cy="2079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41900" y="933450"/>
            <a:ext cx="2108200" cy="1147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mtClean="0">
                <a:solidFill>
                  <a:srgbClr val="1F4E79"/>
                </a:solidFill>
              </a:rPr>
              <a:t>Система проектирования ООП 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338138" y="2979737"/>
            <a:ext cx="11657012" cy="114776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Контроль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75665" y="2898775"/>
            <a:ext cx="2109787" cy="130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1F4E79"/>
                </a:solidFill>
              </a:rPr>
              <a:t>Система контроля качества реализации учебного процесса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37115" y="2630491"/>
            <a:ext cx="2716212" cy="23193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СМКО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образовательной организации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54206" y="2898775"/>
            <a:ext cx="2109788" cy="130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1F4E79"/>
                </a:solidFill>
              </a:rPr>
              <a:t>Система независимого внутривузовского контроля качества подготовки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25428" y="5153025"/>
            <a:ext cx="11769725" cy="114776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>
              <a:defRPr/>
            </a:pP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44489" y="5045075"/>
            <a:ext cx="2109787" cy="132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1F4E79"/>
                </a:solidFill>
              </a:rPr>
              <a:t>Система управления компетенциями НПР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11437" y="5087940"/>
            <a:ext cx="2108200" cy="1279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1F4E79"/>
                </a:solidFill>
              </a:rPr>
              <a:t>Система мониторинга учебно-лабораторной базы ООП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62513" y="5059932"/>
            <a:ext cx="2108200" cy="1354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1F4E79"/>
                </a:solidFill>
              </a:rPr>
              <a:t>Система формирования и контроля качества методического обеспечения ООП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13588" y="5073653"/>
            <a:ext cx="2108200" cy="132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1F4E79"/>
                </a:solidFill>
              </a:rPr>
              <a:t>Система комплексной оценки качества ООП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378957" y="5080000"/>
            <a:ext cx="2273300" cy="13192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>
                <a:solidFill>
                  <a:srgbClr val="1F4E79"/>
                </a:solidFill>
              </a:rPr>
              <a:t>Система вовлечения обучающихся  в практическую (</a:t>
            </a:r>
            <a:r>
              <a:rPr lang="ru-RU" altLang="ru-RU" sz="1500">
                <a:solidFill>
                  <a:srgbClr val="1F4E79"/>
                </a:solidFill>
              </a:rPr>
              <a:t>научно-исследовательскую</a:t>
            </a:r>
            <a:r>
              <a:rPr lang="ru-RU" altLang="ru-RU" sz="1600">
                <a:solidFill>
                  <a:srgbClr val="1F4E79"/>
                </a:solidFill>
              </a:rPr>
              <a:t>) деятельность</a:t>
            </a:r>
          </a:p>
        </p:txBody>
      </p:sp>
      <p:sp>
        <p:nvSpPr>
          <p:cNvPr id="63" name="Нашивка 62"/>
          <p:cNvSpPr/>
          <p:nvPr/>
        </p:nvSpPr>
        <p:spPr>
          <a:xfrm>
            <a:off x="7797924" y="3281365"/>
            <a:ext cx="485775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Нашивка 63"/>
          <p:cNvSpPr/>
          <p:nvPr/>
        </p:nvSpPr>
        <p:spPr>
          <a:xfrm flipH="1">
            <a:off x="4211640" y="3311525"/>
            <a:ext cx="427037" cy="487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 rot="20090400" flipH="1">
            <a:off x="4232277" y="4497957"/>
            <a:ext cx="425451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Нашивка 66"/>
          <p:cNvSpPr/>
          <p:nvPr/>
        </p:nvSpPr>
        <p:spPr>
          <a:xfrm rot="1046647">
            <a:off x="7797924" y="4466206"/>
            <a:ext cx="485775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/>
          <p:nvPr/>
        </p:nvSpPr>
        <p:spPr>
          <a:xfrm rot="16200000">
            <a:off x="5853924" y="2100037"/>
            <a:ext cx="484187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711201" y="840511"/>
            <a:ext cx="10904537" cy="536503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Проектирование</a:t>
            </a:r>
          </a:p>
          <a:p>
            <a:pPr>
              <a:defRPr/>
            </a:pPr>
            <a:r>
              <a:rPr lang="ru-RU" b="1" i="1" dirty="0">
                <a:solidFill>
                  <a:srgbClr val="C00000"/>
                </a:solidFill>
              </a:rPr>
              <a:t>        ООП</a:t>
            </a:r>
          </a:p>
        </p:txBody>
      </p:sp>
      <p:pic>
        <p:nvPicPr>
          <p:cNvPr id="4813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-9236" y="-4127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37527" y="73027"/>
            <a:ext cx="7906328" cy="608013"/>
          </a:xfrm>
          <a:prstGeom prst="rect">
            <a:avLst/>
          </a:prstGeom>
        </p:spPr>
        <p:txBody>
          <a:bodyPr lIns="90746" tIns="45718" rIns="90746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lnSpc>
                <a:spcPct val="107000"/>
              </a:lnSpc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r">
              <a:lnSpc>
                <a:spcPct val="107000"/>
              </a:lnSpc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проектирования ООП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449640" y="1530353"/>
            <a:ext cx="6592887" cy="6254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участие работодателей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3449640" y="2487613"/>
            <a:ext cx="6592887" cy="6254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согласование результатов обучения с работодателями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3449640" y="3444877"/>
            <a:ext cx="6592887" cy="6254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учет всех компетенций ФГОС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3449640" y="4384677"/>
            <a:ext cx="6592887" cy="62547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формирование методов и критериев оценивания результатов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3449640" y="5326631"/>
            <a:ext cx="6592887" cy="6238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718" rIns="90746" bIns="45718" anchor="ctr"/>
          <a:lstStyle/>
          <a:p>
            <a:pPr algn="ctr">
              <a:defRPr/>
            </a:pPr>
            <a:r>
              <a:rPr lang="ru-RU" sz="2100" i="1" dirty="0">
                <a:solidFill>
                  <a:schemeClr val="accent1">
                    <a:lumMod val="50000"/>
                  </a:schemeClr>
                </a:solidFill>
              </a:rPr>
              <a:t>система обратной связи по первому выпуску</a:t>
            </a:r>
          </a:p>
        </p:txBody>
      </p:sp>
    </p:spTree>
    <p:extLst>
      <p:ext uri="{BB962C8B-B14F-4D97-AF65-F5344CB8AC3E}">
        <p14:creationId xmlns:p14="http://schemas.microsoft.com/office/powerpoint/2010/main" val="31364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618838" y="1295400"/>
            <a:ext cx="11260428" cy="48974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defTabSz="907237">
              <a:defRPr/>
            </a:pPr>
            <a:r>
              <a:rPr lang="ru-RU" b="1" i="1" dirty="0">
                <a:solidFill>
                  <a:srgbClr val="C00000"/>
                </a:solidFill>
              </a:rPr>
              <a:t>Контроль</a:t>
            </a:r>
          </a:p>
        </p:txBody>
      </p:sp>
      <p:pic>
        <p:nvPicPr>
          <p:cNvPr id="4915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70181" y="633413"/>
            <a:ext cx="10345595" cy="357187"/>
          </a:xfrm>
          <a:prstGeom prst="rect">
            <a:avLst/>
          </a:prstGeom>
        </p:spPr>
        <p:txBody>
          <a:bodyPr lIns="90772" tIns="45718" rIns="90772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700" b="1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410202" y="1643064"/>
            <a:ext cx="2298700" cy="11588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marL="179638" lvl="1" algn="ctr" defTabSz="907237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входной контроль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124575" y="2611441"/>
            <a:ext cx="2300288" cy="11588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marL="89820" lvl="1" algn="just" defTabSz="907237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текущий контроль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927297" y="3533777"/>
            <a:ext cx="2244436" cy="11588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marL="269236" lvl="1" algn="just" defTabSz="907237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промежуточная аттестация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361381" y="4504289"/>
            <a:ext cx="2706256" cy="11398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marL="179638" lvl="1" algn="just" defTabSz="907237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междисциплинарные задания 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487612" y="1631949"/>
            <a:ext cx="2571751" cy="4224339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072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1F4E79"/>
                </a:solidFill>
              </a:rPr>
              <a:t>Независимый </a:t>
            </a:r>
            <a:r>
              <a:rPr lang="ru-RU" altLang="ru-RU" b="1" dirty="0" err="1" smtClean="0">
                <a:solidFill>
                  <a:srgbClr val="1F4E79"/>
                </a:solidFill>
              </a:rPr>
              <a:t>внутривузовский</a:t>
            </a:r>
            <a:r>
              <a:rPr lang="ru-RU" altLang="ru-RU" b="1" dirty="0" smtClean="0">
                <a:solidFill>
                  <a:srgbClr val="1F4E79"/>
                </a:solidFill>
              </a:rPr>
              <a:t> контроль качества подготовки</a:t>
            </a:r>
          </a:p>
        </p:txBody>
      </p:sp>
      <p:sp>
        <p:nvSpPr>
          <p:cNvPr id="49164" name="TextBox 13"/>
          <p:cNvSpPr txBox="1">
            <a:spLocks noChangeArrowheads="1"/>
          </p:cNvSpPr>
          <p:nvPr/>
        </p:nvSpPr>
        <p:spPr bwMode="auto">
          <a:xfrm>
            <a:off x="5384801" y="5608639"/>
            <a:ext cx="4410075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72" tIns="45718" rIns="90772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7237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>
                <a:solidFill>
                  <a:srgbClr val="1F4E79"/>
                </a:solidFill>
                <a:cs typeface="Arial" pitchFamily="34" charset="0"/>
              </a:rPr>
              <a:t>в т.ч. тренажеры для подготовки студентов к тестированиям</a:t>
            </a: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4676778" y="2974976"/>
            <a:ext cx="977900" cy="4556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algn="ctr" defTabSz="90723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4670446" y="2065388"/>
            <a:ext cx="977900" cy="4492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algn="ctr" defTabSz="90723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>
            <a:off x="4667289" y="3919540"/>
            <a:ext cx="977900" cy="4270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algn="ctr" defTabSz="90723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4689513" y="4794253"/>
            <a:ext cx="977900" cy="4730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72" tIns="45718" rIns="90772" bIns="45718" anchor="ctr"/>
          <a:lstStyle/>
          <a:p>
            <a:pPr algn="ctr" defTabSz="90723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248" y="414469"/>
            <a:ext cx="9977336" cy="78174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независимого </a:t>
            </a:r>
            <a:r>
              <a:rPr lang="ru-RU" alt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внутривузовского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 defTabSz="907237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качества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5654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600365" y="1127128"/>
            <a:ext cx="11278900" cy="48974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marL="89942" defTabSz="908620">
              <a:defRPr/>
            </a:pPr>
            <a:r>
              <a:rPr lang="ru-RU" b="1" i="1" dirty="0">
                <a:solidFill>
                  <a:srgbClr val="C00000"/>
                </a:solidFill>
              </a:rPr>
              <a:t>Контроль</a:t>
            </a:r>
          </a:p>
        </p:txBody>
      </p:sp>
      <p:pic>
        <p:nvPicPr>
          <p:cNvPr id="5017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6"/>
            <a:ext cx="12192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34838" y="415927"/>
            <a:ext cx="10169237" cy="608013"/>
          </a:xfrm>
          <a:prstGeom prst="rect">
            <a:avLst/>
          </a:prstGeom>
        </p:spPr>
        <p:txBody>
          <a:bodyPr lIns="90894" tIns="45718" rIns="90894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86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контроля качества реализации учебного процесса</a:t>
            </a:r>
          </a:p>
          <a:p>
            <a:pPr algn="r" defTabSz="90862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727325" y="2724153"/>
            <a:ext cx="2300288" cy="11588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marL="179882" lvl="1" defTabSz="90862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мониторинг мнения обучающихся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435475" y="3368677"/>
            <a:ext cx="2300288" cy="11588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/>
          <a:lstStyle/>
          <a:p>
            <a:pPr marL="89942" lvl="1" algn="just" defTabSz="90862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контроль проведения занятий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981701" y="3844925"/>
            <a:ext cx="2381251" cy="12954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marL="179882" lvl="1" algn="just" defTabSz="90862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контроль выполнения индивидуальных планов НПР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615411" y="4859808"/>
            <a:ext cx="2389723" cy="11398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marL="179882" lvl="1" algn="just" defTabSz="90862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ежегодное </a:t>
            </a:r>
            <a:r>
              <a:rPr lang="ru-RU" sz="1900" i="1" dirty="0" err="1">
                <a:solidFill>
                  <a:srgbClr val="5B9BD5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самообследование</a:t>
            </a:r>
            <a:endParaRPr lang="ru-RU" sz="1900" i="1" dirty="0">
              <a:solidFill>
                <a:srgbClr val="5B9BD5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447636" y="1468440"/>
            <a:ext cx="7131339" cy="59372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0862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1F4E79"/>
                </a:solidFill>
              </a:rPr>
              <a:t>Контроль качества реализации учебного процесса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635376" y="2138831"/>
            <a:ext cx="3397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algn="ctr" defTabSz="90862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507418" y="2325688"/>
            <a:ext cx="403225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algn="ctr" defTabSz="90862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7129475" y="2538882"/>
            <a:ext cx="403225" cy="830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algn="ctr" defTabSz="90862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8769706" y="2928941"/>
            <a:ext cx="438151" cy="915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94" tIns="45718" rIns="90894" bIns="45718" anchor="ctr"/>
          <a:lstStyle/>
          <a:p>
            <a:pPr algn="ctr" defTabSz="90862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960439" y="1127128"/>
            <a:ext cx="10918825" cy="48974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718" rIns="90990" bIns="45718" anchor="ctr"/>
          <a:lstStyle/>
          <a:p>
            <a:pPr marL="180074" defTabSz="909708">
              <a:defRPr/>
            </a:pPr>
            <a:r>
              <a:rPr lang="ru-RU" b="1" i="1" dirty="0">
                <a:solidFill>
                  <a:srgbClr val="C00000"/>
                </a:solidFill>
              </a:rPr>
              <a:t>Условия</a:t>
            </a:r>
          </a:p>
          <a:p>
            <a:pPr marL="180074" defTabSz="909708">
              <a:defRPr/>
            </a:pPr>
            <a:r>
              <a:rPr lang="ru-RU" b="1" i="1" dirty="0">
                <a:solidFill>
                  <a:srgbClr val="C00000"/>
                </a:solidFill>
              </a:rPr>
              <a:t>реализации</a:t>
            </a:r>
          </a:p>
        </p:txBody>
      </p:sp>
      <p:pic>
        <p:nvPicPr>
          <p:cNvPr id="5120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3"/>
            <a:ext cx="121920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92785" y="414339"/>
            <a:ext cx="9686479" cy="437917"/>
          </a:xfrm>
          <a:prstGeom prst="rect">
            <a:avLst/>
          </a:prstGeom>
        </p:spPr>
        <p:txBody>
          <a:bodyPr lIns="90990" tIns="45718" rIns="90990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97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управления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компетенциями педагогических работников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024193" y="1425592"/>
            <a:ext cx="6337300" cy="6889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718" rIns="90990" bIns="45718" anchor="ctr"/>
          <a:lstStyle/>
          <a:p>
            <a:pPr algn="ctr" defTabSz="909708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Управление компетенциями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педагогических работников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3738565" y="2763837"/>
            <a:ext cx="4852987" cy="3092451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718" rIns="90990" bIns="45718" anchor="ctr"/>
          <a:lstStyle/>
          <a:p>
            <a:pPr marL="284250" indent="-284250" defTabSz="909708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Паспорт компетенций </a:t>
            </a:r>
          </a:p>
          <a:p>
            <a:pPr marL="284250" indent="-284250" defTabSz="909708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Мониторинг Компетенция </a:t>
            </a:r>
          </a:p>
          <a:p>
            <a:pPr marL="284250" indent="-284250" defTabSz="909708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Комплекс программ повышения квалификации</a:t>
            </a:r>
          </a:p>
          <a:p>
            <a:pPr marL="284250" indent="-284250" defTabSz="909708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Комплекс стажировок</a:t>
            </a:r>
          </a:p>
          <a:p>
            <a:pPr marL="284250" indent="-284250" defTabSz="909708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Контроль за развитием компетенций </a:t>
            </a:r>
          </a:p>
        </p:txBody>
      </p:sp>
      <p:sp>
        <p:nvSpPr>
          <p:cNvPr id="2" name="Стрелка вправо с вырезом 1"/>
          <p:cNvSpPr/>
          <p:nvPr/>
        </p:nvSpPr>
        <p:spPr>
          <a:xfrm rot="5400000">
            <a:off x="5871369" y="2369475"/>
            <a:ext cx="7874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718" rIns="90990" bIns="45718" anchor="ctr"/>
          <a:lstStyle/>
          <a:p>
            <a:pPr algn="ctr" defTabSz="909708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960439" y="1127128"/>
            <a:ext cx="10918825" cy="48974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718" rIns="91008" bIns="45718" anchor="ctr"/>
          <a:lstStyle/>
          <a:p>
            <a:pPr marL="90056" defTabSz="910093">
              <a:defRPr/>
            </a:pPr>
            <a:r>
              <a:rPr lang="ru-RU" b="1" i="1" dirty="0">
                <a:solidFill>
                  <a:srgbClr val="C00000"/>
                </a:solidFill>
              </a:rPr>
              <a:t>Условия</a:t>
            </a:r>
          </a:p>
          <a:p>
            <a:pPr marL="90056" defTabSz="910093">
              <a:defRPr/>
            </a:pPr>
            <a:r>
              <a:rPr lang="ru-RU" b="1" i="1" dirty="0">
                <a:solidFill>
                  <a:srgbClr val="C00000"/>
                </a:solidFill>
              </a:rPr>
              <a:t>реализации</a:t>
            </a:r>
          </a:p>
        </p:txBody>
      </p:sp>
      <p:pic>
        <p:nvPicPr>
          <p:cNvPr id="522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3"/>
            <a:ext cx="121920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44437" y="414339"/>
            <a:ext cx="9314289" cy="608012"/>
          </a:xfrm>
          <a:prstGeom prst="rect">
            <a:avLst/>
          </a:prstGeom>
        </p:spPr>
        <p:txBody>
          <a:bodyPr lIns="91008" tIns="45718" rIns="91008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00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мониторинга учебно-лабораторной базы ООП</a:t>
            </a:r>
          </a:p>
          <a:p>
            <a:pPr algn="r" defTabSz="910093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1820" y="1630363"/>
            <a:ext cx="2195656" cy="3856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718" rIns="91008" bIns="45718" anchor="ctr"/>
          <a:lstStyle/>
          <a:p>
            <a:pPr algn="ctr" defTabSz="910093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Мониторинг учебно-лабораторной базы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197476" y="1720851"/>
            <a:ext cx="4824416" cy="73342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718" rIns="91008" bIns="45718" anchor="ctr"/>
          <a:lstStyle/>
          <a:p>
            <a:pPr algn="ctr" defTabSz="910093">
              <a:defRPr/>
            </a:pPr>
            <a:r>
              <a:rPr lang="ru-RU" sz="2100" i="1" dirty="0">
                <a:solidFill>
                  <a:srgbClr val="5B9BD5">
                    <a:lumMod val="50000"/>
                  </a:srgbClr>
                </a:solidFill>
              </a:rPr>
              <a:t>Формирование сведений и их анализ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197476" y="3149676"/>
            <a:ext cx="4833939" cy="81272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718" rIns="91008" bIns="45718" anchor="ctr"/>
          <a:lstStyle/>
          <a:p>
            <a:pPr algn="ctr" defTabSz="910093">
              <a:defRPr/>
            </a:pPr>
            <a:r>
              <a:rPr lang="ru-RU" sz="2100" i="1" dirty="0">
                <a:solidFill>
                  <a:srgbClr val="5B9BD5">
                    <a:lumMod val="50000"/>
                  </a:srgbClr>
                </a:solidFill>
              </a:rPr>
              <a:t>Анализ состояния </a:t>
            </a:r>
          </a:p>
          <a:p>
            <a:pPr algn="ctr" defTabSz="910093">
              <a:defRPr/>
            </a:pPr>
            <a:r>
              <a:rPr lang="ru-RU" sz="2100" i="1" dirty="0">
                <a:solidFill>
                  <a:srgbClr val="5B9BD5">
                    <a:lumMod val="50000"/>
                  </a:srgbClr>
                </a:solidFill>
              </a:rPr>
              <a:t>учебно-лабораторной базы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5197477" y="4580332"/>
            <a:ext cx="4824417" cy="73342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8" tIns="45718" rIns="91008" bIns="45718" anchor="ctr"/>
          <a:lstStyle/>
          <a:p>
            <a:pPr algn="ctr" defTabSz="910093">
              <a:defRPr/>
            </a:pPr>
            <a:r>
              <a:rPr lang="ru-RU" sz="2100" i="1" dirty="0">
                <a:solidFill>
                  <a:srgbClr val="5B9BD5">
                    <a:lumMod val="50000"/>
                  </a:srgbClr>
                </a:solidFill>
              </a:rPr>
              <a:t>Мероприятия по развитию </a:t>
            </a:r>
          </a:p>
          <a:p>
            <a:pPr algn="ctr" defTabSz="910093">
              <a:defRPr/>
            </a:pPr>
            <a:r>
              <a:rPr lang="ru-RU" sz="2100" i="1" dirty="0">
                <a:solidFill>
                  <a:srgbClr val="5B9BD5">
                    <a:lumMod val="50000"/>
                  </a:srgbClr>
                </a:solidFill>
              </a:rPr>
              <a:t>учебно-лабораторной базы</a:t>
            </a:r>
          </a:p>
        </p:txBody>
      </p:sp>
    </p:spTree>
    <p:extLst>
      <p:ext uri="{BB962C8B-B14F-4D97-AF65-F5344CB8AC3E}">
        <p14:creationId xmlns:p14="http://schemas.microsoft.com/office/powerpoint/2010/main" val="17304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644304"/>
            <a:ext cx="12192000" cy="213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0"/>
            <a:ext cx="12192000" cy="208981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778089" y="466471"/>
            <a:ext cx="2345759" cy="95802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государственная</a:t>
            </a:r>
          </a:p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(статья 92)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40056" y="163000"/>
            <a:ext cx="5365122" cy="40011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 образовательной деятельности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978422" y="2388548"/>
            <a:ext cx="2322510" cy="93070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общественная</a:t>
            </a:r>
          </a:p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(статья 96)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978422" y="3791634"/>
            <a:ext cx="2322510" cy="99815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профессионально-общественная</a:t>
            </a:r>
          </a:p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(статья 96)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950966" y="5169736"/>
            <a:ext cx="2345759" cy="98604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международная</a:t>
            </a:r>
          </a:p>
          <a:p>
            <a:pPr algn="ctr"/>
            <a:r>
              <a:rPr lang="ru-RU" sz="1400" i="1" dirty="0">
                <a:solidFill>
                  <a:srgbClr val="5B9BD5">
                    <a:lumMod val="50000"/>
                  </a:srgbClr>
                </a:solidFill>
              </a:rPr>
              <a:t>(статья 96)</a:t>
            </a:r>
          </a:p>
          <a:p>
            <a:pPr algn="ctr"/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(</a:t>
            </a:r>
            <a:r>
              <a:rPr lang="en-US" sz="1200" dirty="0">
                <a:solidFill>
                  <a:srgbClr val="5B9BD5">
                    <a:lumMod val="50000"/>
                  </a:srgbClr>
                </a:solidFill>
              </a:rPr>
              <a:t>ESG, e-learning UNIQUe,</a:t>
            </a:r>
            <a:endParaRPr lang="ru-RU" sz="1200" dirty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r>
              <a:rPr lang="en-US" sz="1200" dirty="0">
                <a:solidFill>
                  <a:srgbClr val="5B9BD5">
                    <a:lumMod val="50000"/>
                  </a:srgbClr>
                </a:solidFill>
              </a:rPr>
              <a:t> ISO и др.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)</a:t>
            </a:r>
            <a:endParaRPr lang="en-US" sz="1200" dirty="0">
              <a:solidFill>
                <a:srgbClr val="5B9BD5">
                  <a:lumMod val="50000"/>
                </a:srgbClr>
              </a:solidFill>
            </a:endParaRPr>
          </a:p>
          <a:p>
            <a:pPr algn="ctr"/>
            <a:endParaRPr lang="ru-RU" sz="12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969968" y="1028476"/>
            <a:ext cx="998788" cy="4845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Внешняя оценка качества </a:t>
            </a:r>
            <a:r>
              <a:rPr lang="ru-RU" b="1" i="1" dirty="0">
                <a:solidFill>
                  <a:srgbClr val="5B9BD5">
                    <a:lumMod val="50000"/>
                  </a:srgbClr>
                </a:solidFill>
              </a:rPr>
              <a:t>учитывает </a:t>
            </a:r>
          </a:p>
          <a:p>
            <a:pPr algn="ctr"/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результаты внутренней оценки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70851" y="632460"/>
            <a:ext cx="7496724" cy="7920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на программном уровне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устанавливает соответствие содержания и качества подготовки обучающихся ФГОС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проводит аккредитационный орган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12043" y="2729545"/>
            <a:ext cx="6355533" cy="8551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устанавливает  признание уровня деятельности ОО критериям и требованиям российских, иностранных и международных организаций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проводит  общественная организация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2043" y="3997208"/>
            <a:ext cx="6355533" cy="11135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на программном уровне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признание качества и уровня подготовки выпускников в соответствии с требованиями профессиональных стандартов, требованиями рынка труда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проводят работодатели, их объединения, уполномоченные ими организации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75418" y="5466927"/>
            <a:ext cx="6292158" cy="853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устанавливает соответствие качества подготовки обучающихся международным стандартам (например, ESG)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проводят организации, уполномоченные международными организациями 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0536590" y="1266225"/>
            <a:ext cx="296735" cy="4365896"/>
          </a:xfrm>
          <a:prstGeom prst="rightBrace">
            <a:avLst>
              <a:gd name="adj1" fmla="val 8333"/>
              <a:gd name="adj2" fmla="val 48836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" y="235131"/>
            <a:ext cx="1641915" cy="163808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168405" y="1661800"/>
            <a:ext cx="4927599" cy="5515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5B9BD5">
                    <a:lumMod val="50000"/>
                  </a:srgbClr>
                </a:solidFill>
              </a:rPr>
              <a:t>Независимая оценка качества образования </a:t>
            </a:r>
          </a:p>
          <a:p>
            <a:pPr algn="ctr"/>
            <a:r>
              <a:rPr lang="ru-RU" sz="1400" i="1" kern="0" dirty="0">
                <a:solidFill>
                  <a:schemeClr val="accent1">
                    <a:lumMod val="50000"/>
                  </a:schemeClr>
                </a:solidFill>
              </a:rPr>
              <a:t>(статья </a:t>
            </a:r>
            <a:r>
              <a:rPr lang="ru-RU" sz="1400" i="1" kern="0" dirty="0" smtClean="0">
                <a:solidFill>
                  <a:schemeClr val="accent1">
                    <a:lumMod val="50000"/>
                  </a:schemeClr>
                </a:solidFill>
              </a:rPr>
              <a:t>95)</a:t>
            </a:r>
            <a:endParaRPr lang="ru-RU" sz="16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1203" y="1566125"/>
            <a:ext cx="4676375" cy="9882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Включает: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независимую оценку качества подготовки обучающихся;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 независимую оценку качества условий осуществления образовательной деятельности организациями, осуществляющими образовательную деятельность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0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535713" y="1177689"/>
            <a:ext cx="11416145" cy="51215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45718" rIns="91080" bIns="45718" anchor="ctr"/>
          <a:lstStyle/>
          <a:p>
            <a:pPr marL="90128" defTabSz="910909">
              <a:defRPr/>
            </a:pPr>
            <a:r>
              <a:rPr lang="ru-RU" b="1" i="1" dirty="0">
                <a:solidFill>
                  <a:srgbClr val="C00000"/>
                </a:solidFill>
              </a:rPr>
              <a:t>Условия</a:t>
            </a:r>
          </a:p>
          <a:p>
            <a:pPr marL="90128" defTabSz="910909">
              <a:defRPr/>
            </a:pPr>
            <a:r>
              <a:rPr lang="ru-RU" b="1" i="1" dirty="0">
                <a:solidFill>
                  <a:srgbClr val="C00000"/>
                </a:solidFill>
              </a:rPr>
              <a:t>реализации</a:t>
            </a:r>
          </a:p>
        </p:txBody>
      </p:sp>
      <p:pic>
        <p:nvPicPr>
          <p:cNvPr id="5325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5713" y="414339"/>
            <a:ext cx="11343553" cy="608012"/>
          </a:xfrm>
          <a:prstGeom prst="rect">
            <a:avLst/>
          </a:prstGeom>
        </p:spPr>
        <p:txBody>
          <a:bodyPr lIns="91080" tIns="45718" rIns="91080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0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ctr" defTabSz="91090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91090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91090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defTabSz="91090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r" defTabSz="910909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700" b="1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3424" y="1585920"/>
            <a:ext cx="2698751" cy="4092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45718" rIns="91080" bIns="45718" anchor="ctr"/>
          <a:lstStyle/>
          <a:p>
            <a:pPr algn="ctr" defTabSz="910909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Формирование и контроль качества методического обеспечения по ООП </a:t>
            </a:r>
          </a:p>
        </p:txBody>
      </p:sp>
      <p:sp>
        <p:nvSpPr>
          <p:cNvPr id="13" name="Двойные фигурные скобки 12"/>
          <p:cNvSpPr/>
          <p:nvPr/>
        </p:nvSpPr>
        <p:spPr>
          <a:xfrm>
            <a:off x="5899164" y="1370020"/>
            <a:ext cx="1069975" cy="4448175"/>
          </a:xfrm>
          <a:prstGeom prst="bracePair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080" tIns="45718" rIns="91080" bIns="45718" anchor="ctr"/>
          <a:lstStyle/>
          <a:p>
            <a:pPr algn="ctr" defTabSz="91090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2916" y="1331915"/>
            <a:ext cx="2974975" cy="735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45718" rIns="91080" bIns="45718" anchor="ctr"/>
          <a:lstStyle/>
          <a:p>
            <a:pPr algn="ctr" defTabSz="910909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Общие положения образовательной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5624" y="2259358"/>
            <a:ext cx="2974975" cy="758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45718" rIns="91080" bIns="45718" anchor="ctr"/>
          <a:lstStyle/>
          <a:p>
            <a:pPr algn="ctr" defTabSz="910909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Паспорт компетенций ООП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18324" y="3192464"/>
            <a:ext cx="2949575" cy="808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45718" rIns="91080" bIns="45718" anchor="ctr"/>
          <a:lstStyle/>
          <a:p>
            <a:pPr algn="ctr" defTabSz="910909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Рабочие программы дисциплин и практик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40477" y="4175125"/>
            <a:ext cx="2962275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45718" rIns="91080" bIns="45718" anchor="ctr"/>
          <a:lstStyle/>
          <a:p>
            <a:pPr algn="ctr" defTabSz="910909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Фонд оценочных  материалов по ООП (ФОС)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40648" y="5087939"/>
            <a:ext cx="2952751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0" tIns="45718" rIns="91080" bIns="45718" anchor="ctr"/>
          <a:lstStyle/>
          <a:p>
            <a:pPr algn="ctr" defTabSz="910909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Внутренняя аккредитация отдельных модулей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316028"/>
            <a:ext cx="9818258" cy="43088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 defTabSz="910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b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и контроля качества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методического 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ООП </a:t>
            </a: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7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960439" y="1116016"/>
            <a:ext cx="10918825" cy="489743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 anchor="ctr"/>
          <a:lstStyle/>
          <a:p>
            <a:pPr marL="90166" defTabSz="911340">
              <a:defRPr/>
            </a:pPr>
            <a:r>
              <a:rPr lang="ru-RU" b="1" i="1" dirty="0">
                <a:solidFill>
                  <a:srgbClr val="C00000"/>
                </a:solidFill>
              </a:rPr>
              <a:t>Условия</a:t>
            </a:r>
          </a:p>
          <a:p>
            <a:pPr marL="90166" defTabSz="911340">
              <a:defRPr/>
            </a:pPr>
            <a:r>
              <a:rPr lang="ru-RU" b="1" i="1" dirty="0">
                <a:solidFill>
                  <a:srgbClr val="C00000"/>
                </a:solidFill>
              </a:rPr>
              <a:t>реализации</a:t>
            </a:r>
          </a:p>
        </p:txBody>
      </p:sp>
      <p:pic>
        <p:nvPicPr>
          <p:cNvPr id="5427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3130" y="414339"/>
            <a:ext cx="8917842" cy="608012"/>
          </a:xfrm>
          <a:prstGeom prst="rect">
            <a:avLst/>
          </a:prstGeom>
        </p:spPr>
        <p:txBody>
          <a:bodyPr lIns="91118" tIns="45718" rIns="91118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13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комплексной оценки качества по ООП</a:t>
            </a:r>
          </a:p>
          <a:p>
            <a:pPr algn="r" defTabSz="91134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4689" y="1260475"/>
            <a:ext cx="6191251" cy="750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13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1F4E79"/>
                </a:solidFill>
                <a:latin typeface="+mn-lt"/>
              </a:rPr>
              <a:t>Комплексная оценка качества по ООП</a:t>
            </a:r>
            <a:endParaRPr lang="ru-RU" altLang="ru-RU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2625" y="2462213"/>
            <a:ext cx="1828800" cy="234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/>
          <a:lstStyle/>
          <a:p>
            <a:pPr algn="ctr" defTabSz="911340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Согласование компетенций и комплексных результатов обучения с работодателями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0828" y="2471740"/>
            <a:ext cx="1903413" cy="2001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/>
          <a:lstStyle/>
          <a:p>
            <a:pPr algn="ctr" defTabSz="911340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Оценка степени достижения результатов ООП со стороны обучающихся, членов ГЭК, выпускников, работодателей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21577" y="2476501"/>
            <a:ext cx="1884363" cy="2352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/>
          <a:lstStyle/>
          <a:p>
            <a:pPr algn="ctr" defTabSz="911340">
              <a:defRPr/>
            </a:pPr>
            <a:r>
              <a:rPr lang="ru-RU" sz="1600" i="1" dirty="0">
                <a:solidFill>
                  <a:srgbClr val="5B9BD5">
                    <a:lumMod val="50000"/>
                  </a:srgbClr>
                </a:solidFill>
              </a:rPr>
              <a:t>Система обратной связи – корректировка ООП и отдельных модулей с учетом мнения выпускников и работодателей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5330828" y="4613277"/>
            <a:ext cx="1975494" cy="1260475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 anchor="ctr"/>
          <a:lstStyle/>
          <a:p>
            <a:pPr algn="ctr" defTabSz="911340">
              <a:defRPr/>
            </a:pPr>
            <a:r>
              <a:rPr lang="ru-RU" sz="1500" i="1" dirty="0">
                <a:solidFill>
                  <a:srgbClr val="5B9BD5">
                    <a:lumMod val="50000"/>
                  </a:srgbClr>
                </a:solidFill>
              </a:rPr>
              <a:t>анкеты, опросники, информационные системы</a:t>
            </a: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6148390" y="4500882"/>
            <a:ext cx="252412" cy="3619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 anchor="ctr"/>
          <a:lstStyle/>
          <a:p>
            <a:pPr algn="ctr" defTabSz="91134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965575" y="2093913"/>
            <a:ext cx="2540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 anchor="ctr"/>
          <a:lstStyle/>
          <a:p>
            <a:pPr algn="ctr" defTabSz="91134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146800" y="2084389"/>
            <a:ext cx="2635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 anchor="ctr"/>
          <a:lstStyle/>
          <a:p>
            <a:pPr algn="ctr" defTabSz="91134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337549" y="2084389"/>
            <a:ext cx="2540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718" rIns="91118" bIns="45718" anchor="ctr"/>
          <a:lstStyle/>
          <a:p>
            <a:pPr algn="ctr" defTabSz="911340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ятиугольник 59"/>
          <p:cNvSpPr/>
          <p:nvPr/>
        </p:nvSpPr>
        <p:spPr>
          <a:xfrm>
            <a:off x="1016003" y="1219204"/>
            <a:ext cx="10918825" cy="4897439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718" rIns="91158" bIns="45718" anchor="ctr"/>
          <a:lstStyle/>
          <a:p>
            <a:pPr marL="90206" defTabSz="911793">
              <a:defRPr/>
            </a:pPr>
            <a:r>
              <a:rPr lang="ru-RU" b="1" i="1" dirty="0">
                <a:solidFill>
                  <a:srgbClr val="C00000"/>
                </a:solidFill>
              </a:rPr>
              <a:t>Условия</a:t>
            </a:r>
          </a:p>
          <a:p>
            <a:pPr marL="90206" defTabSz="911793">
              <a:defRPr/>
            </a:pPr>
            <a:r>
              <a:rPr lang="ru-RU" b="1" i="1" dirty="0">
                <a:solidFill>
                  <a:srgbClr val="C00000"/>
                </a:solidFill>
              </a:rPr>
              <a:t>реализации</a:t>
            </a:r>
          </a:p>
        </p:txBody>
      </p:sp>
      <p:pic>
        <p:nvPicPr>
          <p:cNvPr id="5529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56875" y="609600"/>
            <a:ext cx="9538279" cy="609600"/>
          </a:xfrm>
          <a:prstGeom prst="rect">
            <a:avLst/>
          </a:prstGeom>
        </p:spPr>
        <p:txBody>
          <a:bodyPr lIns="91158" tIns="45718" rIns="91158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17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altLang="ru-RU" sz="2700" b="1" dirty="0">
              <a:solidFill>
                <a:srgbClr val="1F4E79"/>
              </a:solidFill>
              <a:latin typeface="+mn-lt"/>
            </a:endParaRPr>
          </a:p>
          <a:p>
            <a:pPr algn="r" defTabSz="911793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700" b="1" dirty="0">
              <a:solidFill>
                <a:srgbClr val="1F4E79"/>
              </a:solidFill>
              <a:latin typeface="+mn-lt"/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4840299" y="3341740"/>
            <a:ext cx="3095625" cy="2317751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718" rIns="91158" bIns="45718" anchor="ctr"/>
          <a:lstStyle/>
          <a:p>
            <a:pPr marL="284810" indent="-284810" defTabSz="911793">
              <a:buFont typeface="Arial" panose="020B0604020202020204" pitchFamily="34" charset="0"/>
              <a:buChar char="•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Базовые кафедры</a:t>
            </a:r>
          </a:p>
          <a:p>
            <a:pPr marL="284810" indent="-284810" defTabSz="911793">
              <a:buFont typeface="Arial" panose="020B0604020202020204" pitchFamily="34" charset="0"/>
              <a:buChar char="•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Организация практик</a:t>
            </a:r>
          </a:p>
          <a:p>
            <a:pPr marL="284810" indent="-284810" defTabSz="911793">
              <a:buFont typeface="Arial" panose="020B0604020202020204" pitchFamily="34" charset="0"/>
              <a:buChar char="•"/>
              <a:defRPr/>
            </a:pP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Организация УИРС, НИРС и др.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3902075" y="4070351"/>
            <a:ext cx="4916488" cy="1804988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718" rIns="91158" bIns="45718" anchor="ctr"/>
          <a:lstStyle/>
          <a:p>
            <a:pPr algn="ctr" defTabSz="911793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flipH="1">
            <a:off x="3546477" y="1430340"/>
            <a:ext cx="5110163" cy="21177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718" rIns="91158" bIns="45718" anchor="ctr"/>
          <a:lstStyle/>
          <a:p>
            <a:pPr algn="ctr" defTabSz="911793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6803" y="1982788"/>
            <a:ext cx="55499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718" rIns="91158" bIns="45718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17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100" b="1" dirty="0">
                <a:solidFill>
                  <a:srgbClr val="1F4E79"/>
                </a:solidFill>
              </a:rPr>
              <a:t>Вовлечение обучающихся в практическую                                                                    (научно-исследовательскую) деятельность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9463" y="308223"/>
            <a:ext cx="9321689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вовлечения обучающихся в практическую                              </a:t>
            </a: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научно-исследовательскую) деятельность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1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5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0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57850" y="125413"/>
            <a:ext cx="6221413" cy="608012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07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Индикаторы качества выпускников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2652713" y="941388"/>
            <a:ext cx="5703887" cy="513397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3979862" y="2406650"/>
            <a:ext cx="2802677" cy="213360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Индикаторы качества выпускников</a:t>
            </a:r>
          </a:p>
        </p:txBody>
      </p:sp>
      <p:cxnSp>
        <p:nvCxnSpPr>
          <p:cNvPr id="14" name="Прямая соединительная линия 13"/>
          <p:cNvCxnSpPr>
            <a:stCxn id="8" idx="0"/>
            <a:endCxn id="12" idx="0"/>
          </p:cNvCxnSpPr>
          <p:nvPr/>
        </p:nvCxnSpPr>
        <p:spPr>
          <a:xfrm flipH="1">
            <a:off x="5381201" y="941388"/>
            <a:ext cx="123456" cy="1465262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4"/>
            <a:endCxn id="12" idx="4"/>
          </p:cNvCxnSpPr>
          <p:nvPr/>
        </p:nvCxnSpPr>
        <p:spPr>
          <a:xfrm flipH="1" flipV="1">
            <a:off x="5381201" y="4540250"/>
            <a:ext cx="123456" cy="153511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</p:cNvCxnSpPr>
          <p:nvPr/>
        </p:nvCxnSpPr>
        <p:spPr>
          <a:xfrm flipV="1">
            <a:off x="2652713" y="3473450"/>
            <a:ext cx="1755775" cy="3492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6"/>
          </p:cNvCxnSpPr>
          <p:nvPr/>
        </p:nvCxnSpPr>
        <p:spPr>
          <a:xfrm flipH="1">
            <a:off x="6599238" y="3508375"/>
            <a:ext cx="1757362" cy="2063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1"/>
          </p:cNvCxnSpPr>
          <p:nvPr/>
        </p:nvCxnSpPr>
        <p:spPr>
          <a:xfrm>
            <a:off x="3487738" y="1693863"/>
            <a:ext cx="1181100" cy="110172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7"/>
            <a:endCxn id="12" idx="7"/>
          </p:cNvCxnSpPr>
          <p:nvPr/>
        </p:nvCxnSpPr>
        <p:spPr>
          <a:xfrm flipH="1">
            <a:off x="6372096" y="1693241"/>
            <a:ext cx="1149189" cy="102586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8" idx="5"/>
          </p:cNvCxnSpPr>
          <p:nvPr/>
        </p:nvCxnSpPr>
        <p:spPr>
          <a:xfrm flipH="1" flipV="1">
            <a:off x="6270625" y="4138613"/>
            <a:ext cx="1250950" cy="118427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8" idx="3"/>
            <a:endCxn id="12" idx="3"/>
          </p:cNvCxnSpPr>
          <p:nvPr/>
        </p:nvCxnSpPr>
        <p:spPr>
          <a:xfrm flipV="1">
            <a:off x="3488028" y="4227792"/>
            <a:ext cx="902277" cy="109571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120" name="TextBox 35"/>
          <p:cNvSpPr txBox="1">
            <a:spLocks noChangeArrowheads="1"/>
          </p:cNvSpPr>
          <p:nvPr/>
        </p:nvSpPr>
        <p:spPr bwMode="auto">
          <a:xfrm>
            <a:off x="5553075" y="1374775"/>
            <a:ext cx="1430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1F4E79"/>
                </a:solidFill>
                <a:latin typeface="Arial" charset="0"/>
              </a:rPr>
              <a:t>Оценка знаний выпускников</a:t>
            </a:r>
          </a:p>
        </p:txBody>
      </p:sp>
      <p:sp>
        <p:nvSpPr>
          <p:cNvPr id="74" name="Капля 73"/>
          <p:cNvSpPr/>
          <p:nvPr/>
        </p:nvSpPr>
        <p:spPr>
          <a:xfrm>
            <a:off x="1961966" y="3481388"/>
            <a:ext cx="2403660" cy="1743075"/>
          </a:xfrm>
          <a:prstGeom prst="teardrop">
            <a:avLst/>
          </a:prstGeom>
          <a:solidFill>
            <a:srgbClr val="FAD5D2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Оценка психологического теста выпускника</a:t>
            </a:r>
          </a:p>
        </p:txBody>
      </p:sp>
      <p:sp>
        <p:nvSpPr>
          <p:cNvPr id="75" name="Капля 74"/>
          <p:cNvSpPr/>
          <p:nvPr/>
        </p:nvSpPr>
        <p:spPr>
          <a:xfrm rot="2706218">
            <a:off x="2035118" y="1730594"/>
            <a:ext cx="2241254" cy="2089719"/>
          </a:xfrm>
          <a:prstGeom prst="teardrop">
            <a:avLst/>
          </a:prstGeom>
          <a:solidFill>
            <a:srgbClr val="92D050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Оценка выпускника по анкетным данным</a:t>
            </a:r>
          </a:p>
        </p:txBody>
      </p:sp>
      <p:sp>
        <p:nvSpPr>
          <p:cNvPr id="76" name="Капля 75"/>
          <p:cNvSpPr/>
          <p:nvPr/>
        </p:nvSpPr>
        <p:spPr>
          <a:xfrm rot="5400000">
            <a:off x="3451628" y="445594"/>
            <a:ext cx="1765044" cy="2340708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Послевузовская оценка выпускника</a:t>
            </a:r>
          </a:p>
        </p:txBody>
      </p:sp>
      <p:sp>
        <p:nvSpPr>
          <p:cNvPr id="77" name="Капля 76"/>
          <p:cNvSpPr/>
          <p:nvPr/>
        </p:nvSpPr>
        <p:spPr>
          <a:xfrm rot="8294651">
            <a:off x="5450777" y="643197"/>
            <a:ext cx="1768844" cy="1800245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</a:rPr>
              <a:t>Оценка знаний </a:t>
            </a: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выпускника</a:t>
            </a:r>
            <a:endParaRPr lang="ru-RU" sz="1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78" name="Капля 77"/>
          <p:cNvSpPr/>
          <p:nvPr/>
        </p:nvSpPr>
        <p:spPr>
          <a:xfrm rot="5400000" flipV="1">
            <a:off x="6648665" y="1653171"/>
            <a:ext cx="1826417" cy="1868118"/>
          </a:xfrm>
          <a:prstGeom prst="teardrop">
            <a:avLst/>
          </a:prstGeom>
          <a:solidFill>
            <a:srgbClr val="F8A0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Рейтинг выпускника</a:t>
            </a:r>
          </a:p>
        </p:txBody>
      </p:sp>
      <p:sp>
        <p:nvSpPr>
          <p:cNvPr id="79" name="Капля 78"/>
          <p:cNvSpPr/>
          <p:nvPr/>
        </p:nvSpPr>
        <p:spPr>
          <a:xfrm rot="2670930" flipH="1" flipV="1">
            <a:off x="6879374" y="2703304"/>
            <a:ext cx="1765331" cy="2400057"/>
          </a:xfrm>
          <a:prstGeom prst="teardrop">
            <a:avLst/>
          </a:prstGeom>
          <a:solidFill>
            <a:srgbClr val="3CE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Самооценка качества трудоустройства</a:t>
            </a:r>
          </a:p>
        </p:txBody>
      </p:sp>
      <p:sp>
        <p:nvSpPr>
          <p:cNvPr id="80" name="Капля 79"/>
          <p:cNvSpPr/>
          <p:nvPr/>
        </p:nvSpPr>
        <p:spPr>
          <a:xfrm rot="16200000">
            <a:off x="5688974" y="4256715"/>
            <a:ext cx="1897482" cy="2248652"/>
          </a:xfrm>
          <a:prstGeom prst="teardrop">
            <a:avLst/>
          </a:prstGeom>
          <a:solidFill>
            <a:srgbClr val="F075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  <a:latin typeface="Cambria" panose="02040503050406030204" pitchFamily="18" charset="0"/>
              </a:rPr>
              <a:t>Качество выпускника по оценке работодателя</a:t>
            </a:r>
          </a:p>
        </p:txBody>
      </p:sp>
      <p:sp>
        <p:nvSpPr>
          <p:cNvPr id="85" name="Капля 84"/>
          <p:cNvSpPr/>
          <p:nvPr/>
        </p:nvSpPr>
        <p:spPr>
          <a:xfrm rot="2885211" flipH="1">
            <a:off x="3602980" y="4473330"/>
            <a:ext cx="1834796" cy="222509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5B9BD5">
                    <a:lumMod val="50000"/>
                  </a:srgbClr>
                </a:solidFill>
              </a:rPr>
              <a:t>Качество выпускника по оценке преподавателей</a:t>
            </a:r>
          </a:p>
        </p:txBody>
      </p:sp>
    </p:spTree>
    <p:extLst>
      <p:ext uri="{BB962C8B-B14F-4D97-AF65-F5344CB8AC3E}">
        <p14:creationId xmlns:p14="http://schemas.microsoft.com/office/powerpoint/2010/main" val="5291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1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5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8288"/>
            <a:ext cx="18176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5" name="Заголовок 1"/>
          <p:cNvSpPr txBox="1">
            <a:spLocks/>
          </p:cNvSpPr>
          <p:nvPr/>
        </p:nvSpPr>
        <p:spPr bwMode="auto">
          <a:xfrm>
            <a:off x="2039938" y="279400"/>
            <a:ext cx="989171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Системы управления качеством подготовки обучающихся </a:t>
            </a:r>
          </a:p>
          <a:p>
            <a:pPr algn="r" eaLnBrk="1" hangingPunct="1">
              <a:lnSpc>
                <a:spcPct val="107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 образовательной программе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327025" y="1733550"/>
            <a:ext cx="11658600" cy="1147763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278813" y="1627188"/>
            <a:ext cx="2109787" cy="1430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Система контроля качества реализации учебного процесса по ООП</a:t>
            </a:r>
            <a:endParaRPr lang="ru-RU" altLang="ru-RU" sz="16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38688" y="1057275"/>
            <a:ext cx="2586037" cy="22018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внутренней оценки качества ООП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22438" y="1636713"/>
            <a:ext cx="2109787" cy="1589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Система независимого внутреннего контроля качества подготовки обучающихся</a:t>
            </a:r>
            <a:endParaRPr lang="ru-RU" altLang="ru-RU" sz="16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327025" y="4392613"/>
            <a:ext cx="11769725" cy="1601787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08163" y="3690938"/>
            <a:ext cx="2108200" cy="132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Система управления компетенциями НПР</a:t>
            </a:r>
            <a:endParaRPr lang="ru-RU" altLang="ru-RU" sz="16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13125" y="5311775"/>
            <a:ext cx="2109788" cy="1281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Система мониторинга учебно-лабораторной базы ООП</a:t>
            </a:r>
            <a:endParaRPr lang="ru-RU" altLang="ru-RU" sz="16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21275" y="3689350"/>
            <a:ext cx="2109788" cy="1354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Система формирования и контроля качества методического обеспечения ООП </a:t>
            </a:r>
            <a:endParaRPr lang="ru-RU" altLang="ru-RU" sz="16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650288" y="3673475"/>
            <a:ext cx="2109787" cy="132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Система комплексной оценки качества ООП</a:t>
            </a:r>
            <a:endParaRPr lang="ru-RU" altLang="ru-RU" sz="16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673975" y="5267325"/>
            <a:ext cx="2273300" cy="13192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Система вовлечения обучающихся  в практическую (</a:t>
            </a:r>
            <a:r>
              <a:rPr lang="ru-RU" altLang="ru-RU" sz="1400" i="1">
                <a:solidFill>
                  <a:srgbClr val="1F4E79"/>
                </a:solidFill>
                <a:cs typeface="Calibri" pitchFamily="34" charset="0"/>
              </a:rPr>
              <a:t>научно-исследовательскую</a:t>
            </a:r>
            <a:r>
              <a:rPr lang="ru-RU" altLang="ru-RU" sz="1600">
                <a:solidFill>
                  <a:srgbClr val="1F4E79"/>
                </a:solidFill>
                <a:cs typeface="Calibri" pitchFamily="34" charset="0"/>
              </a:rPr>
              <a:t>) деятельность</a:t>
            </a:r>
            <a:endParaRPr lang="ru-RU" altLang="ru-RU" sz="1600">
              <a:solidFill>
                <a:srgbClr val="1F4E79"/>
              </a:solidFill>
              <a:cs typeface="Arial" charset="0"/>
            </a:endParaRPr>
          </a:p>
        </p:txBody>
      </p:sp>
      <p:sp>
        <p:nvSpPr>
          <p:cNvPr id="63" name="Нашивка 62"/>
          <p:cNvSpPr/>
          <p:nvPr/>
        </p:nvSpPr>
        <p:spPr>
          <a:xfrm>
            <a:off x="7481888" y="1995488"/>
            <a:ext cx="484187" cy="484187"/>
          </a:xfrm>
          <a:prstGeom prst="chevron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4" name="Нашивка 63"/>
          <p:cNvSpPr/>
          <p:nvPr/>
        </p:nvSpPr>
        <p:spPr>
          <a:xfrm flipH="1">
            <a:off x="4154488" y="1974850"/>
            <a:ext cx="425450" cy="485775"/>
          </a:xfrm>
          <a:prstGeom prst="chevron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 rot="20090400" flipH="1">
            <a:off x="4165600" y="3013075"/>
            <a:ext cx="427038" cy="485775"/>
          </a:xfrm>
          <a:prstGeom prst="chevron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Нашивка 66"/>
          <p:cNvSpPr/>
          <p:nvPr/>
        </p:nvSpPr>
        <p:spPr>
          <a:xfrm rot="1046647">
            <a:off x="7448550" y="2997200"/>
            <a:ext cx="484188" cy="484188"/>
          </a:xfrm>
          <a:prstGeom prst="chevron">
            <a:avLst/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5236" name="TextBox 19"/>
          <p:cNvSpPr txBox="1">
            <a:spLocks noChangeArrowheads="1"/>
          </p:cNvSpPr>
          <p:nvPr/>
        </p:nvSpPr>
        <p:spPr bwMode="auto">
          <a:xfrm>
            <a:off x="298450" y="5659438"/>
            <a:ext cx="1474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B050"/>
                </a:solidFill>
              </a:rPr>
              <a:t>Условия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B050"/>
                </a:solidFill>
              </a:rPr>
              <a:t>реализации</a:t>
            </a:r>
          </a:p>
        </p:txBody>
      </p:sp>
      <p:sp>
        <p:nvSpPr>
          <p:cNvPr id="265237" name="TextBox 2"/>
          <p:cNvSpPr txBox="1">
            <a:spLocks noChangeArrowheads="1"/>
          </p:cNvSpPr>
          <p:nvPr/>
        </p:nvSpPr>
        <p:spPr bwMode="auto">
          <a:xfrm>
            <a:off x="274638" y="1339850"/>
            <a:ext cx="1292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1F4E79"/>
                </a:solidFill>
              </a:rPr>
              <a:t>Контроль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771525" y="1782763"/>
            <a:ext cx="244475" cy="182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984250" y="2052638"/>
            <a:ext cx="244475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1206500" y="2322513"/>
            <a:ext cx="242888" cy="182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лево 38"/>
          <p:cNvSpPr/>
          <p:nvPr/>
        </p:nvSpPr>
        <p:spPr>
          <a:xfrm>
            <a:off x="1406525" y="2620963"/>
            <a:ext cx="244475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488" y="1727200"/>
            <a:ext cx="549275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КП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7513" y="2014538"/>
            <a:ext cx="528637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КП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8488" y="2278063"/>
            <a:ext cx="568325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КП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5975" y="2586038"/>
            <a:ext cx="5842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КП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ru-RU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0533063" y="1754188"/>
            <a:ext cx="266700" cy="1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10699750" y="2033588"/>
            <a:ext cx="266700" cy="1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10868025" y="2303463"/>
            <a:ext cx="2667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10993438" y="2592388"/>
            <a:ext cx="268287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42638" y="1671638"/>
            <a:ext cx="582612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УП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5251" name="TextBox 46"/>
          <p:cNvSpPr txBox="1">
            <a:spLocks noChangeArrowheads="1"/>
          </p:cNvSpPr>
          <p:nvPr/>
        </p:nvSpPr>
        <p:spPr bwMode="auto">
          <a:xfrm>
            <a:off x="839788" y="2936875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265252" name="TextBox 47"/>
          <p:cNvSpPr txBox="1">
            <a:spLocks noChangeArrowheads="1"/>
          </p:cNvSpPr>
          <p:nvPr/>
        </p:nvSpPr>
        <p:spPr bwMode="auto">
          <a:xfrm>
            <a:off x="10996613" y="2962275"/>
            <a:ext cx="528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120438" y="1951038"/>
            <a:ext cx="568325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УП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253788" y="2212975"/>
            <a:ext cx="544512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УП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60150" y="2505075"/>
            <a:ext cx="5715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УП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ru-RU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Стрелка влево 51"/>
          <p:cNvSpPr/>
          <p:nvPr/>
        </p:nvSpPr>
        <p:spPr>
          <a:xfrm>
            <a:off x="1492250" y="3835400"/>
            <a:ext cx="244475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трелка влево 52"/>
          <p:cNvSpPr/>
          <p:nvPr/>
        </p:nvSpPr>
        <p:spPr>
          <a:xfrm>
            <a:off x="1492250" y="4240213"/>
            <a:ext cx="244475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трелка влево 53"/>
          <p:cNvSpPr/>
          <p:nvPr/>
        </p:nvSpPr>
        <p:spPr>
          <a:xfrm>
            <a:off x="1495425" y="4629150"/>
            <a:ext cx="244475" cy="200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5" y="3795713"/>
            <a:ext cx="598488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УК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8350" y="4210050"/>
            <a:ext cx="601663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УК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12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0413" y="4629150"/>
            <a:ext cx="617537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УК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ru-RU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262" name="TextBox 68"/>
          <p:cNvSpPr txBox="1">
            <a:spLocks noChangeArrowheads="1"/>
          </p:cNvSpPr>
          <p:nvPr/>
        </p:nvSpPr>
        <p:spPr bwMode="auto">
          <a:xfrm>
            <a:off x="839788" y="4999038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70" name="Стрелка вправо 69"/>
          <p:cNvSpPr/>
          <p:nvPr/>
        </p:nvSpPr>
        <p:spPr>
          <a:xfrm>
            <a:off x="10877550" y="3735388"/>
            <a:ext cx="268288" cy="1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10880725" y="4095750"/>
            <a:ext cx="266700" cy="173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10893425" y="4505325"/>
            <a:ext cx="266700" cy="173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Стрелка влево 73"/>
          <p:cNvSpPr/>
          <p:nvPr/>
        </p:nvSpPr>
        <p:spPr>
          <a:xfrm>
            <a:off x="2590800" y="5497513"/>
            <a:ext cx="244475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трелка влево 74"/>
          <p:cNvSpPr/>
          <p:nvPr/>
        </p:nvSpPr>
        <p:spPr>
          <a:xfrm>
            <a:off x="2746375" y="5807075"/>
            <a:ext cx="244475" cy="182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трелка влево 75"/>
          <p:cNvSpPr/>
          <p:nvPr/>
        </p:nvSpPr>
        <p:spPr>
          <a:xfrm>
            <a:off x="2859088" y="6132513"/>
            <a:ext cx="244475" cy="182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54200" y="5402263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ЛБ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41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92325" y="5745163"/>
            <a:ext cx="598488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ЛБ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42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59013" y="6107113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ЛБ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ru-RU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272" name="TextBox 79"/>
          <p:cNvSpPr txBox="1">
            <a:spLocks noChangeArrowheads="1"/>
          </p:cNvSpPr>
          <p:nvPr/>
        </p:nvSpPr>
        <p:spPr bwMode="auto">
          <a:xfrm>
            <a:off x="2286000" y="63420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81" name="Стрелка влево 80"/>
          <p:cNvSpPr/>
          <p:nvPr/>
        </p:nvSpPr>
        <p:spPr>
          <a:xfrm>
            <a:off x="4784725" y="3816350"/>
            <a:ext cx="244475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лево 81"/>
          <p:cNvSpPr/>
          <p:nvPr/>
        </p:nvSpPr>
        <p:spPr>
          <a:xfrm>
            <a:off x="4775200" y="4256088"/>
            <a:ext cx="244475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 влево 82"/>
          <p:cNvSpPr/>
          <p:nvPr/>
        </p:nvSpPr>
        <p:spPr>
          <a:xfrm>
            <a:off x="4784725" y="4700588"/>
            <a:ext cx="244475" cy="182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трелка вправо 83"/>
          <p:cNvSpPr/>
          <p:nvPr/>
        </p:nvSpPr>
        <p:spPr>
          <a:xfrm>
            <a:off x="7334250" y="3829050"/>
            <a:ext cx="26670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7342188" y="4222750"/>
            <a:ext cx="268287" cy="173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7351713" y="4611688"/>
            <a:ext cx="266700" cy="17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37025" y="3781425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МО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21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146550" y="4210050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МО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22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129088" y="4649788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МО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23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646988" y="3757613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МО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24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58100" y="4149725"/>
            <a:ext cx="630238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МО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ru-RU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284" name="TextBox 91"/>
          <p:cNvSpPr txBox="1">
            <a:spLocks noChangeArrowheads="1"/>
          </p:cNvSpPr>
          <p:nvPr/>
        </p:nvSpPr>
        <p:spPr bwMode="auto">
          <a:xfrm>
            <a:off x="7673975" y="4546600"/>
            <a:ext cx="6175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…….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04575" y="3646488"/>
            <a:ext cx="549275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КО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31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1204575" y="4027488"/>
            <a:ext cx="549275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КО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32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04575" y="4416425"/>
            <a:ext cx="5715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КО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ru-RU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288" name="TextBox 95"/>
          <p:cNvSpPr txBox="1">
            <a:spLocks noChangeArrowheads="1"/>
          </p:cNvSpPr>
          <p:nvPr/>
        </p:nvSpPr>
        <p:spPr bwMode="auto">
          <a:xfrm>
            <a:off x="11204575" y="4699000"/>
            <a:ext cx="528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97" name="Стрелка влево 96"/>
          <p:cNvSpPr/>
          <p:nvPr/>
        </p:nvSpPr>
        <p:spPr>
          <a:xfrm flipH="1">
            <a:off x="10026650" y="5314950"/>
            <a:ext cx="309563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8" name="Стрелка влево 97"/>
          <p:cNvSpPr/>
          <p:nvPr/>
        </p:nvSpPr>
        <p:spPr>
          <a:xfrm flipH="1">
            <a:off x="10221913" y="5700713"/>
            <a:ext cx="311150" cy="217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9" name="Стрелка влево 98"/>
          <p:cNvSpPr/>
          <p:nvPr/>
        </p:nvSpPr>
        <p:spPr>
          <a:xfrm flipH="1">
            <a:off x="10437813" y="6073775"/>
            <a:ext cx="309562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418763" y="5264150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ПД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51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607675" y="5659438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ПД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52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799763" y="6096000"/>
            <a:ext cx="596900" cy="3079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ПД</a:t>
            </a:r>
            <a:r>
              <a:rPr lang="ru-RU" sz="1000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ru-RU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5295" name="TextBox 103"/>
          <p:cNvSpPr txBox="1">
            <a:spLocks noChangeArrowheads="1"/>
          </p:cNvSpPr>
          <p:nvPr/>
        </p:nvSpPr>
        <p:spPr bwMode="auto">
          <a:xfrm>
            <a:off x="10801350" y="6329363"/>
            <a:ext cx="528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5" name="Овал 14"/>
          <p:cNvSpPr/>
          <p:nvPr/>
        </p:nvSpPr>
        <p:spPr>
          <a:xfrm>
            <a:off x="1808163" y="1717675"/>
            <a:ext cx="298450" cy="32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</a:rPr>
              <a:t>1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8351838" y="2020888"/>
            <a:ext cx="298450" cy="32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</a:rPr>
              <a:t>2</a:t>
            </a:r>
            <a:endParaRPr lang="ru-RU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1890713" y="3725863"/>
            <a:ext cx="298450" cy="325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5175250" y="3730625"/>
            <a:ext cx="300038" cy="32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8718550" y="3746500"/>
            <a:ext cx="298450" cy="325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3498850" y="5360988"/>
            <a:ext cx="298450" cy="327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7713663" y="5495925"/>
            <a:ext cx="298450" cy="325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</a:rPr>
              <a:t>5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62738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Заголовок 1"/>
          <p:cNvSpPr txBox="1">
            <a:spLocks/>
          </p:cNvSpPr>
          <p:nvPr/>
        </p:nvSpPr>
        <p:spPr bwMode="auto">
          <a:xfrm>
            <a:off x="722627" y="220815"/>
            <a:ext cx="11262228" cy="11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 anchor="b"/>
          <a:lstStyle/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b="1" dirty="0">
              <a:solidFill>
                <a:srgbClr val="1F4E79"/>
              </a:solidFill>
              <a:latin typeface="Cambria" pitchFamily="18" charset="0"/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endParaRPr lang="en-US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Вовлечение 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обучающихся в систему внутренней оценки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качества 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подготовки </a:t>
            </a:r>
            <a:endParaRPr lang="ru-RU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по </a:t>
            </a: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образовательной </a:t>
            </a:r>
            <a:r>
              <a:rPr lang="ru-RU" alt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программе </a:t>
            </a:r>
            <a:endParaRPr lang="en-US" alt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algn="r" eaLnBrk="1" hangingPunct="1">
              <a:lnSpc>
                <a:spcPct val="107000"/>
              </a:lnSpc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cs typeface="Calibri" pitchFamily="34" charset="0"/>
              </a:rPr>
              <a:t>(</a:t>
            </a:r>
            <a:r>
              <a:rPr lang="ru-RU" altLang="ru-RU" sz="1600" b="1" i="1" dirty="0">
                <a:solidFill>
                  <a:srgbClr val="002060"/>
                </a:solidFill>
                <a:cs typeface="Calibri" pitchFamily="34" charset="0"/>
              </a:rPr>
              <a:t>Федеральные государственные образовательные стандарты</a:t>
            </a:r>
            <a:r>
              <a:rPr lang="en-US" altLang="ru-RU" sz="1600" b="1" i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ru-RU" altLang="ru-RU" sz="1600" b="1" i="1" dirty="0">
                <a:solidFill>
                  <a:srgbClr val="002060"/>
                </a:solidFill>
                <a:cs typeface="Calibri" pitchFamily="34" charset="0"/>
              </a:rPr>
              <a:t>ФГОС 3++</a:t>
            </a:r>
            <a:r>
              <a:rPr lang="ru-RU" altLang="ru-RU" sz="1600" b="1" dirty="0">
                <a:solidFill>
                  <a:srgbClr val="002060"/>
                </a:solidFill>
                <a:cs typeface="Calibri" pitchFamily="34" charset="0"/>
              </a:rPr>
              <a:t>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4575175" y="1638300"/>
            <a:ext cx="1674813" cy="74771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anchor="ctr"/>
          <a:lstStyle/>
          <a:p>
            <a:pPr algn="ctr">
              <a:defRPr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условий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4575175" y="2546350"/>
            <a:ext cx="1674813" cy="70485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anchor="ctr"/>
          <a:lstStyle/>
          <a:p>
            <a:pPr algn="ctr">
              <a:defRPr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содержания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591050" y="4056063"/>
            <a:ext cx="1697038" cy="68103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anchor="ctr"/>
          <a:lstStyle/>
          <a:p>
            <a:pPr algn="ctr">
              <a:defRPr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организации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591050" y="4913313"/>
            <a:ext cx="1697038" cy="66516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anchor="ctr"/>
          <a:lstStyle/>
          <a:p>
            <a:pPr algn="ctr">
              <a:defRPr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качества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4400" y="1860550"/>
            <a:ext cx="2857500" cy="4033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anchor="ctr"/>
          <a:lstStyle/>
          <a:p>
            <a:pPr algn="ctr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Обучающимся предоставляется возможность оценивания</a:t>
            </a:r>
          </a:p>
        </p:txBody>
      </p:sp>
      <p:pic>
        <p:nvPicPr>
          <p:cNvPr id="81930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8288"/>
            <a:ext cx="18176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561138" y="2578100"/>
            <a:ext cx="3367087" cy="23923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образовательного процесса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 целом </a:t>
            </a:r>
            <a:endParaRPr lang="en-US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 отдельных дисциплин (модулей) и практик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3916363" y="3441700"/>
            <a:ext cx="485775" cy="48418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11113"/>
            <a:ext cx="1219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38928"/>
            <a:ext cx="121920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5913"/>
            <a:ext cx="1819275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1388" y="71641"/>
            <a:ext cx="6936509" cy="608012"/>
          </a:xfrm>
          <a:prstGeom prst="rect">
            <a:avLst/>
          </a:prstGeom>
        </p:spPr>
        <p:txBody>
          <a:bodyPr lIns="91290" tIns="45718" rIns="91290" bIns="45718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13289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Понимание качества образования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9900" y="2333625"/>
            <a:ext cx="4025376" cy="41957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defTabSz="913289">
              <a:defRPr/>
            </a:pPr>
            <a:r>
              <a:rPr lang="ru-RU" sz="1500" b="1" dirty="0">
                <a:solidFill>
                  <a:srgbClr val="5B9BD5">
                    <a:lumMod val="50000"/>
                  </a:srgbClr>
                </a:solidFill>
              </a:rPr>
              <a:t>Стандарты и рекомендации для внутренней гарантии качества 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Политика гарантии качества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Разработка и утверждение программ 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Обучение, преподавание и оценка, ориентированные на студента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Прием, достижения, признание и аттестация студентов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Преподавательский состав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Образовательные ресурсы и поддержка студентов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Управление информацией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Информирование общественности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Непрерывный мониторинг и периодическая оценка образовательных программ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Периодическая внешняя гарантия качества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45044" y="2405064"/>
            <a:ext cx="3330575" cy="412432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/>
          <a:lstStyle/>
          <a:p>
            <a:pPr defTabSz="913289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Стандарты и рекомендации для внешней гарантии качества 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Учет внутренней гарантии качества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Разработка методики в соответствии с поставленными целями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Механизмы реализации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Эксперты, привлекаемые к внешней экспертизе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Критерии оценки результатов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Отчет 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Жалобы и апелляции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8376" name="TextBox 11"/>
          <p:cNvSpPr txBox="1">
            <a:spLocks noChangeArrowheads="1"/>
          </p:cNvSpPr>
          <p:nvPr/>
        </p:nvSpPr>
        <p:spPr bwMode="auto">
          <a:xfrm>
            <a:off x="298449" y="701676"/>
            <a:ext cx="11793539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0" tIns="45718" rIns="91290" bIns="45718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28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000000"/>
                </a:solidFill>
                <a:cs typeface="Arial" pitchFamily="34" charset="0"/>
              </a:rPr>
              <a:t>В соответствии со </a:t>
            </a:r>
            <a:r>
              <a:rPr lang="ru-RU" altLang="ru-RU" sz="1600" b="1" dirty="0">
                <a:solidFill>
                  <a:srgbClr val="C00000"/>
                </a:solidFill>
                <a:cs typeface="Arial" pitchFamily="34" charset="0"/>
              </a:rPr>
              <a:t>стандартами </a:t>
            </a:r>
            <a:r>
              <a:rPr lang="en-US" altLang="ru-RU" sz="1600" b="1" dirty="0">
                <a:solidFill>
                  <a:srgbClr val="C00000"/>
                </a:solidFill>
                <a:cs typeface="Arial" pitchFamily="34" charset="0"/>
              </a:rPr>
              <a:t>ESG </a:t>
            </a:r>
            <a:r>
              <a:rPr lang="ru-RU" altLang="ru-RU" sz="1600" dirty="0">
                <a:solidFill>
                  <a:srgbClr val="000000"/>
                </a:solidFill>
                <a:cs typeface="Arial" pitchFamily="34" charset="0"/>
              </a:rPr>
              <a:t>«Европейская ассоциация гарантии качества высшего образования» (Е</a:t>
            </a:r>
            <a:r>
              <a:rPr lang="en-US" altLang="ru-RU" sz="1600" dirty="0">
                <a:solidFill>
                  <a:srgbClr val="000000"/>
                </a:solidFill>
                <a:cs typeface="Arial" pitchFamily="34" charset="0"/>
              </a:rPr>
              <a:t>NQA</a:t>
            </a:r>
            <a:r>
              <a:rPr lang="ru-RU" altLang="ru-RU" sz="1600" dirty="0">
                <a:solidFill>
                  <a:srgbClr val="000000"/>
                </a:solidFill>
                <a:cs typeface="Arial" pitchFamily="34" charset="0"/>
              </a:rPr>
              <a:t>) выделяет три части</a:t>
            </a:r>
            <a:r>
              <a:rPr lang="ru-RU" altLang="ru-RU" sz="1600" i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alt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8515365" y="2405064"/>
            <a:ext cx="3263900" cy="412432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/>
          <a:lstStyle/>
          <a:p>
            <a:pPr defTabSz="913289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</a:rPr>
              <a:t>Стандарты и рекомендации для агентств гарантии качества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Деятельность, политика и процессы гарантии качества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Официальный статус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Независимость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Тематический анализ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Ресурсы</a:t>
            </a: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Внутренняя гарантия качества и профессиональная этика 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  <a:p>
            <a:pPr marL="342298" indent="-342298" defTabSz="913289">
              <a:buFontTx/>
              <a:buAutoNum type="arabicPeriod"/>
              <a:defRPr/>
            </a:pPr>
            <a:r>
              <a:rPr lang="ru-RU" sz="1500" dirty="0">
                <a:solidFill>
                  <a:srgbClr val="5B9BD5">
                    <a:lumMod val="50000"/>
                  </a:srgbClr>
                </a:solidFill>
              </a:rPr>
              <a:t>Периодическая внешняя экспертиза агентств</a:t>
            </a:r>
            <a:endParaRPr lang="en-US" sz="15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102111" y="1216230"/>
            <a:ext cx="4391025" cy="65246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ЕВРОПЕЙСКАЯ СИСТЕМА </a:t>
            </a:r>
          </a:p>
          <a:p>
            <a:pPr algn="ctr" defTabSz="913289">
              <a:defRPr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ГАРАНТИИ КАЧЕСТВА</a:t>
            </a:r>
          </a:p>
        </p:txBody>
      </p:sp>
      <p:sp>
        <p:nvSpPr>
          <p:cNvPr id="16" name="Стрелка углом 15"/>
          <p:cNvSpPr/>
          <p:nvPr/>
        </p:nvSpPr>
        <p:spPr>
          <a:xfrm rot="5400000" flipV="1">
            <a:off x="3196536" y="1550196"/>
            <a:ext cx="649287" cy="6445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8786917" y="1560540"/>
            <a:ext cx="649287" cy="62388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153149" y="1920876"/>
            <a:ext cx="287339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3662475" y="3613151"/>
            <a:ext cx="1208087" cy="636588"/>
          </a:xfrm>
          <a:prstGeom prst="curved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flipH="1">
            <a:off x="3543300" y="4786316"/>
            <a:ext cx="1208088" cy="757237"/>
          </a:xfrm>
          <a:prstGeom prst="curvedUp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 flipH="1">
            <a:off x="7459692" y="4786316"/>
            <a:ext cx="1208087" cy="757237"/>
          </a:xfrm>
          <a:prstGeom prst="curvedUp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7559677" y="3608388"/>
            <a:ext cx="1209675" cy="681037"/>
          </a:xfrm>
          <a:prstGeom prst="curved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718" rIns="91290" bIns="45718" anchor="ctr"/>
          <a:lstStyle/>
          <a:p>
            <a:pPr algn="ctr" defTabSz="913289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581775"/>
            <a:ext cx="1219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96863"/>
            <a:ext cx="18399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3163" y="5394325"/>
            <a:ext cx="4721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за внимание</a:t>
            </a:r>
          </a:p>
        </p:txBody>
      </p:sp>
      <p:sp>
        <p:nvSpPr>
          <p:cNvPr id="28682" name="Прямоугольник 3"/>
          <p:cNvSpPr>
            <a:spLocks noChangeArrowheads="1"/>
          </p:cNvSpPr>
          <p:nvPr/>
        </p:nvSpPr>
        <p:spPr bwMode="auto">
          <a:xfrm>
            <a:off x="7024688" y="579438"/>
            <a:ext cx="485298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Официальный интернет-портал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b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     правовой информации  </a:t>
            </a:r>
            <a:r>
              <a:rPr lang="en-US" altLang="ru-RU" sz="1800" b="1" i="1" u="sng" dirty="0" smtClean="0">
                <a:solidFill>
                  <a:srgbClr val="2F5597"/>
                </a:solidFill>
                <a:cs typeface="Times New Roman" panose="02020603050405020304" pitchFamily="18" charset="0"/>
                <a:hlinkClick r:id="rId6"/>
              </a:rPr>
              <a:t>http://pravo.gov.ru/</a:t>
            </a:r>
            <a:endParaRPr lang="ru-RU" altLang="ru-RU" sz="1800" b="1" i="1" u="sng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800" b="1" i="1" u="sng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Примерные основные общеобразовательные программы   </a:t>
            </a:r>
            <a:r>
              <a:rPr lang="en-US" altLang="ru-RU" sz="1800" b="1" i="1" dirty="0" smtClean="0">
                <a:solidFill>
                  <a:srgbClr val="2F5597"/>
                </a:solidFill>
                <a:cs typeface="Times New Roman" panose="02020603050405020304" pitchFamily="18" charset="0"/>
                <a:hlinkClick r:id="rId7"/>
              </a:rPr>
              <a:t>http://fgosreestr.ru/</a:t>
            </a:r>
            <a:r>
              <a:rPr lang="ru-RU" altLang="ru-RU" sz="1800" b="1" i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  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800" b="1" i="1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Примерные основные образовательные программы среднего профессионального образования  </a:t>
            </a:r>
            <a:r>
              <a:rPr lang="en-US" altLang="ru-RU" sz="1800" b="1" i="1" u="sng" dirty="0">
                <a:solidFill>
                  <a:srgbClr val="2F5597"/>
                </a:solidFill>
                <a:cs typeface="Times New Roman" panose="02020603050405020304" pitchFamily="18" charset="0"/>
                <a:hlinkClick r:id="rId8"/>
              </a:rPr>
              <a:t>https://fumo-spo.ru</a:t>
            </a:r>
            <a:r>
              <a:rPr lang="en-US" altLang="ru-RU" sz="1800" b="1" i="1" u="sng" dirty="0" smtClean="0">
                <a:solidFill>
                  <a:srgbClr val="2F5597"/>
                </a:solidFill>
                <a:cs typeface="Times New Roman" panose="02020603050405020304" pitchFamily="18" charset="0"/>
                <a:hlinkClick r:id="rId8"/>
              </a:rPr>
              <a:t>/</a:t>
            </a:r>
            <a:r>
              <a:rPr lang="ru-RU" altLang="ru-RU" sz="1800" b="1" i="1" u="sng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b="1" i="1" dirty="0">
                <a:solidFill>
                  <a:srgbClr val="2F5597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i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   </a:t>
            </a:r>
            <a:r>
              <a:rPr lang="ru-RU" altLang="ru-RU" sz="1800" i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( с января  2019 года до определения держателя реестра)</a:t>
            </a:r>
            <a:endParaRPr lang="ru-RU" altLang="ru-RU" sz="1800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800" b="1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Портал федеральных государственных образовательных стандартов </a:t>
            </a:r>
            <a:r>
              <a:rPr lang="ru-RU" altLang="ru-RU" sz="1800" b="1" i="1" u="sng" dirty="0" smtClean="0">
                <a:solidFill>
                  <a:srgbClr val="2F5597"/>
                </a:solidFill>
                <a:cs typeface="Times New Roman" panose="02020603050405020304" pitchFamily="18" charset="0"/>
                <a:hlinkClick r:id="rId9"/>
              </a:rPr>
              <a:t>http://fgosvo.ru/</a:t>
            </a:r>
            <a:endParaRPr lang="ru-RU" altLang="ru-RU" sz="1800" b="1" i="1" u="sng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800" b="1" i="1" u="sng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800" b="1" dirty="0" smtClean="0">
                <a:solidFill>
                  <a:srgbClr val="2F5597"/>
                </a:solidFill>
                <a:cs typeface="Times New Roman" panose="02020603050405020304" pitchFamily="18" charset="0"/>
              </a:rPr>
              <a:t>Профессиональные стандарты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800" b="1" i="1" u="sng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7"/>
              </a:rPr>
              <a:t>       </a:t>
            </a:r>
            <a:r>
              <a:rPr lang="en-US" altLang="ru-RU" sz="1800" b="1" i="1" u="sng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7"/>
              </a:rPr>
              <a:t>http://</a:t>
            </a:r>
            <a:r>
              <a:rPr lang="ru-RU" altLang="ru-RU" sz="1800" b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800" b="1" i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profstandart.rosmintrud.ru</a:t>
            </a:r>
            <a:r>
              <a:rPr lang="ru-RU" altLang="ru-RU" sz="1800" b="1" i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endParaRPr lang="ru-RU" altLang="ru-RU" sz="1800" b="1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b="1" i="1" u="sng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800" b="1" i="1" u="sng" dirty="0" smtClean="0">
              <a:solidFill>
                <a:srgbClr val="2F5597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6738" y="5195888"/>
            <a:ext cx="26527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10"/>
              </a:rPr>
              <a:t>info@msk.nica.ru</a:t>
            </a:r>
            <a:endParaRPr lang="ru-RU" sz="2400" b="1" i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hlinkClick r:id="rId11"/>
              </a:rPr>
              <a:t>www.nica.ru</a:t>
            </a:r>
            <a:endParaRPr lang="ru-RU" sz="2400" b="1" i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/>
          <a:srcRect l="12361" t="6913" r="12778" b="3950"/>
          <a:stretch/>
        </p:blipFill>
        <p:spPr>
          <a:xfrm>
            <a:off x="424506" y="1066799"/>
            <a:ext cx="6270118" cy="41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69"/>
            <a:ext cx="12192000" cy="203201"/>
          </a:xfrm>
          <a:prstGeom prst="rect">
            <a:avLst/>
          </a:prstGeom>
        </p:spPr>
      </p:pic>
      <p:pic>
        <p:nvPicPr>
          <p:cNvPr id="5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" y="292264"/>
            <a:ext cx="1879997" cy="18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594" t="32739" r="78911" b="31499"/>
          <a:stretch/>
        </p:blipFill>
        <p:spPr>
          <a:xfrm>
            <a:off x="661196" y="885487"/>
            <a:ext cx="5613148" cy="5509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06030" y="1699025"/>
            <a:ext cx="8461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</a:t>
            </a:r>
          </a:p>
          <a:p>
            <a:pPr algn="ctr">
              <a:defRPr/>
            </a:pPr>
            <a:r>
              <a:rPr lang="ru-RU" sz="5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 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7675" y="376050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  <a:hlinkClick r:id="rId6"/>
              </a:rPr>
              <a:t>info@msk.nica.ru</a:t>
            </a:r>
            <a:endParaRPr lang="ru-RU" sz="2800" b="1" dirty="0">
              <a:solidFill>
                <a:srgbClr val="4472C4">
                  <a:lumMod val="75000"/>
                </a:srgb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4472C4">
                    <a:lumMod val="75000"/>
                  </a:srgbClr>
                </a:solidFill>
                <a:cs typeface="Times New Roman" panose="02020603050405020304" pitchFamily="18" charset="0"/>
              </a:rPr>
              <a:t>www.nica.ru</a:t>
            </a:r>
            <a:endParaRPr lang="ru-RU" sz="2800" b="1" dirty="0">
              <a:solidFill>
                <a:srgbClr val="4472C4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Шестиугольник 29"/>
          <p:cNvSpPr/>
          <p:nvPr/>
        </p:nvSpPr>
        <p:spPr>
          <a:xfrm>
            <a:off x="4552950" y="5227784"/>
            <a:ext cx="2857500" cy="1378419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8576469" y="4850343"/>
            <a:ext cx="2672555" cy="1596213"/>
          </a:xfrm>
          <a:prstGeom prst="hexagon">
            <a:avLst/>
          </a:prstGeom>
          <a:solidFill>
            <a:srgbClr val="FDC1B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5411309" y="-1472529"/>
            <a:ext cx="1067159" cy="5582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0536" tIns="45718" rIns="90536" bIns="45718" anchor="ctr"/>
          <a:lstStyle/>
          <a:p>
            <a:pPr algn="ctr" defTabSz="904155">
              <a:defRPr/>
            </a:pPr>
            <a:r>
              <a:rPr lang="ru-RU" sz="2100" b="1" dirty="0">
                <a:solidFill>
                  <a:srgbClr val="5B9BD5">
                    <a:lumMod val="50000"/>
                  </a:srgbClr>
                </a:solidFill>
              </a:rPr>
              <a:t>Внешняя оценка  качества образовательной деятельности и подготовки обучающихся </a:t>
            </a:r>
            <a:endParaRPr lang="en-US" sz="2100" b="1" dirty="0">
              <a:solidFill>
                <a:srgbClr val="5B9BD5">
                  <a:lumMod val="50000"/>
                </a:srgbClr>
              </a:solidFill>
            </a:endParaRPr>
          </a:p>
          <a:p>
            <a:pPr algn="ctr" defTabSz="904155">
              <a:defRPr/>
            </a:pPr>
            <a:r>
              <a:rPr lang="ru-RU" sz="2100" b="1" dirty="0">
                <a:solidFill>
                  <a:srgbClr val="5B9BD5">
                    <a:lumMod val="50000"/>
                  </a:srgbClr>
                </a:solidFill>
              </a:rPr>
              <a:t>по ООП</a:t>
            </a:r>
            <a:endParaRPr lang="ru-RU" sz="21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58377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643688"/>
            <a:ext cx="121920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700088" y="2570163"/>
            <a:ext cx="2298700" cy="72866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14" tIns="60357" rIns="120714" bIns="60357" anchor="ctr"/>
          <a:lstStyle/>
          <a:p>
            <a:pPr algn="ctr" defTabSz="904155">
              <a:defRPr/>
            </a:pPr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государственная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06700" y="162053"/>
            <a:ext cx="9207500" cy="400105"/>
          </a:xfrm>
          <a:prstGeom prst="rect">
            <a:avLst/>
          </a:prstGeom>
        </p:spPr>
        <p:txBody>
          <a:bodyPr lIns="90536" tIns="45718" rIns="90536" bIns="45718">
            <a:spAutoFit/>
          </a:bodyPr>
          <a:lstStyle/>
          <a:p>
            <a:pPr algn="r" defTabSz="904155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Аккредитация образовательной деятельности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577013" y="2578100"/>
            <a:ext cx="2298700" cy="7270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14" tIns="60357" rIns="120714" bIns="60357" anchor="ctr"/>
          <a:lstStyle/>
          <a:p>
            <a:pPr algn="ctr" defTabSz="904155">
              <a:defRPr/>
            </a:pPr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общественная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590925" y="2570163"/>
            <a:ext cx="2300288" cy="777875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14" tIns="60357" rIns="120714" bIns="60357" anchor="ctr"/>
          <a:lstStyle/>
          <a:p>
            <a:pPr algn="ctr" defTabSz="904155">
              <a:defRPr/>
            </a:pPr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профессионально-общественная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9337675" y="2570163"/>
            <a:ext cx="2298700" cy="7493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14" tIns="60357" rIns="120714" bIns="60357" anchor="ctr"/>
          <a:lstStyle/>
          <a:p>
            <a:pPr algn="ctr" defTabSz="904155">
              <a:defRPr/>
            </a:pPr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международная</a:t>
            </a:r>
          </a:p>
        </p:txBody>
      </p:sp>
      <p:pic>
        <p:nvPicPr>
          <p:cNvPr id="5838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69875"/>
            <a:ext cx="1819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3579813" y="3998913"/>
            <a:ext cx="4645025" cy="8207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14" tIns="60357" rIns="120714" bIns="60357" anchor="ctr"/>
          <a:lstStyle/>
          <a:p>
            <a:pPr algn="ctr" defTabSz="904155">
              <a:defRPr/>
            </a:pPr>
            <a:r>
              <a:rPr lang="ru-RU" sz="2100" b="1" dirty="0">
                <a:solidFill>
                  <a:srgbClr val="5B9BD5">
                    <a:lumMod val="50000"/>
                  </a:srgbClr>
                </a:solidFill>
              </a:rPr>
              <a:t>Результаты внутренней оценки ООП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 rot="16200000">
            <a:off x="5703888" y="-1654175"/>
            <a:ext cx="460375" cy="7858125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black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endCxn id="15" idx="0"/>
          </p:cNvCxnSpPr>
          <p:nvPr/>
        </p:nvCxnSpPr>
        <p:spPr>
          <a:xfrm>
            <a:off x="7726363" y="2273300"/>
            <a:ext cx="0" cy="3048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35513" y="2262188"/>
            <a:ext cx="0" cy="3048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ая фигурная скобка 19"/>
          <p:cNvSpPr/>
          <p:nvPr/>
        </p:nvSpPr>
        <p:spPr>
          <a:xfrm rot="5400000">
            <a:off x="5718969" y="-350043"/>
            <a:ext cx="441325" cy="7869237"/>
          </a:xfrm>
          <a:prstGeom prst="rightBrace">
            <a:avLst>
              <a:gd name="adj1" fmla="val 8333"/>
              <a:gd name="adj2" fmla="val 50804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58390" name="Прямоугольник 9"/>
          <p:cNvSpPr>
            <a:spLocks noChangeArrowheads="1"/>
          </p:cNvSpPr>
          <p:nvPr/>
        </p:nvSpPr>
        <p:spPr bwMode="auto">
          <a:xfrm>
            <a:off x="8736013" y="4891088"/>
            <a:ext cx="22463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6" tIns="45718" rIns="90536" bIns="45718">
            <a:spAutoFit/>
          </a:bodyPr>
          <a:lstStyle>
            <a:lvl1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28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00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72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44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1F4E79"/>
                </a:solidFill>
              </a:rPr>
              <a:t>Качество </a:t>
            </a:r>
          </a:p>
          <a:p>
            <a:pPr algn="ctr"/>
            <a:r>
              <a:rPr lang="ru-RU" altLang="ru-RU" sz="1500" b="1">
                <a:solidFill>
                  <a:srgbClr val="1F4E79"/>
                </a:solidFill>
              </a:rPr>
              <a:t>результатов, включая индивидуальные </a:t>
            </a:r>
          </a:p>
          <a:p>
            <a:pPr algn="ctr"/>
            <a:r>
              <a:rPr lang="en-US" altLang="ru-RU" sz="1500" b="1">
                <a:solidFill>
                  <a:srgbClr val="1F4E79"/>
                </a:solidFill>
              </a:rPr>
              <a:t>   </a:t>
            </a:r>
            <a:r>
              <a:rPr lang="ru-RU" altLang="ru-RU" sz="1500" b="1">
                <a:solidFill>
                  <a:srgbClr val="1F4E79"/>
                </a:solidFill>
              </a:rPr>
              <a:t>успехи обучающихся</a:t>
            </a:r>
          </a:p>
        </p:txBody>
      </p:sp>
      <p:sp>
        <p:nvSpPr>
          <p:cNvPr id="58391" name="Прямоугольник 11"/>
          <p:cNvSpPr>
            <a:spLocks noChangeArrowheads="1"/>
          </p:cNvSpPr>
          <p:nvPr/>
        </p:nvSpPr>
        <p:spPr bwMode="auto">
          <a:xfrm>
            <a:off x="4673600" y="5332413"/>
            <a:ext cx="24558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6" tIns="45718" rIns="90536" bIns="45718">
            <a:spAutoFit/>
          </a:bodyPr>
          <a:lstStyle>
            <a:lvl1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28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00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72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44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1F4E79"/>
                </a:solidFill>
              </a:rPr>
              <a:t>Мониторинг качества образовательной деятельности и </a:t>
            </a:r>
          </a:p>
          <a:p>
            <a:pPr algn="ctr"/>
            <a:r>
              <a:rPr lang="ru-RU" altLang="ru-RU" sz="1500" b="1">
                <a:solidFill>
                  <a:srgbClr val="1F4E79"/>
                </a:solidFill>
              </a:rPr>
              <a:t>подготовки </a:t>
            </a:r>
          </a:p>
          <a:p>
            <a:pPr algn="ctr"/>
            <a:r>
              <a:rPr lang="ru-RU" altLang="ru-RU" sz="1500" b="1">
                <a:solidFill>
                  <a:srgbClr val="1F4E79"/>
                </a:solidFill>
              </a:rPr>
              <a:t>обучающихся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700088" y="4850344"/>
            <a:ext cx="2348910" cy="159621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58395" name="Прямоугольник 23"/>
          <p:cNvSpPr>
            <a:spLocks noChangeArrowheads="1"/>
          </p:cNvSpPr>
          <p:nvPr/>
        </p:nvSpPr>
        <p:spPr bwMode="auto">
          <a:xfrm>
            <a:off x="866775" y="5037138"/>
            <a:ext cx="218281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36" tIns="45718" rIns="90536" bIns="45718">
            <a:spAutoFit/>
          </a:bodyPr>
          <a:lstStyle>
            <a:lvl1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03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28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00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72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4425" indent="1588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500" b="1">
                <a:solidFill>
                  <a:srgbClr val="1F4E79"/>
                </a:solidFill>
              </a:rPr>
              <a:t>Качество </a:t>
            </a:r>
          </a:p>
          <a:p>
            <a:pPr algn="ctr"/>
            <a:r>
              <a:rPr lang="ru-RU" altLang="ru-RU" sz="1500" b="1">
                <a:solidFill>
                  <a:srgbClr val="1F4E79"/>
                </a:solidFill>
              </a:rPr>
              <a:t>организации и реализации образовательной деятельности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9848005">
            <a:off x="2925763" y="4894263"/>
            <a:ext cx="627062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6200000">
            <a:off x="5735638" y="4900613"/>
            <a:ext cx="398462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2603401">
            <a:off x="8267700" y="4838700"/>
            <a:ext cx="490538" cy="32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732713" y="3302000"/>
            <a:ext cx="0" cy="2825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735513" y="3363913"/>
            <a:ext cx="3175" cy="22066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право 4"/>
          <p:cNvSpPr/>
          <p:nvPr/>
        </p:nvSpPr>
        <p:spPr>
          <a:xfrm>
            <a:off x="8929688" y="2844800"/>
            <a:ext cx="34131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36" tIns="45718" rIns="90536" bIns="45718" anchor="ctr"/>
          <a:lstStyle/>
          <a:p>
            <a:pPr algn="ctr" defTabSz="904155">
              <a:defRPr/>
            </a:pPr>
            <a:endParaRPr lang="ru-RU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иугольник 16"/>
          <p:cNvSpPr/>
          <p:nvPr/>
        </p:nvSpPr>
        <p:spPr>
          <a:xfrm>
            <a:off x="2736348" y="5045662"/>
            <a:ext cx="4183062" cy="91598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marL="89614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рассматривает результаты общественной аккредитации или профессионально-общественной аккредитации 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2697115" y="4230220"/>
            <a:ext cx="4183063" cy="73183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marL="358454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учет результатов независимой оценки качества подготовки обучающихся</a:t>
            </a:r>
            <a:endParaRPr lang="ru-RU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973293" y="3414778"/>
            <a:ext cx="4183063" cy="73183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marL="358454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600" dirty="0" smtClean="0">
                <a:solidFill>
                  <a:srgbClr val="5B9BD5">
                    <a:lumMod val="50000"/>
                  </a:srgbClr>
                </a:solidFill>
              </a:rPr>
              <a:t>  проводит 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аккредитационный орган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973293" y="2563360"/>
            <a:ext cx="4183062" cy="73183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marL="618483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устанавливает  соответствие содержания и качества подготовки обучающихся требованиям ФГОС</a:t>
            </a:r>
          </a:p>
        </p:txBody>
      </p:sp>
      <p:pic>
        <p:nvPicPr>
          <p:cNvPr id="60420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60588" y="152400"/>
            <a:ext cx="9753600" cy="7078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566" tIns="45718" rIns="90566" bIns="45718">
            <a:spAutoFit/>
          </a:bodyPr>
          <a:lstStyle/>
          <a:p>
            <a:pPr algn="r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аккредитация образовательной деятельности</a:t>
            </a:r>
          </a:p>
          <a:p>
            <a:pPr algn="r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(273-ФЗ «Об образовании в Российской Федерации», статья 92)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588" y="1470025"/>
            <a:ext cx="2690812" cy="53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2697115" y="896794"/>
            <a:ext cx="4183063" cy="73183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marL="358454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носит заявительный характер, проводится на программном уровне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99816" y="1732392"/>
            <a:ext cx="4356540" cy="73183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marL="358454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по уровням образования и УГСН</a:t>
            </a:r>
          </a:p>
        </p:txBody>
      </p:sp>
      <p:pic>
        <p:nvPicPr>
          <p:cNvPr id="60426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2725"/>
            <a:ext cx="1819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486650" y="2203450"/>
            <a:ext cx="2960688" cy="26844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algn="ctr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Решение </a:t>
            </a:r>
            <a:r>
              <a:rPr lang="ru-RU" sz="1900" b="1" i="1" dirty="0">
                <a:solidFill>
                  <a:srgbClr val="5B9BD5">
                    <a:lumMod val="50000"/>
                  </a:srgbClr>
                </a:solidFill>
              </a:rPr>
              <a:t>аккредитационного органа </a:t>
            </a:r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по результатам аккредитационной экспертизы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793750" y="751439"/>
            <a:ext cx="3076575" cy="5200100"/>
          </a:xfrm>
          <a:prstGeom prst="rightArrowCallout">
            <a:avLst>
              <a:gd name="adj1" fmla="val 21217"/>
              <a:gd name="adj2" fmla="val 44003"/>
              <a:gd name="adj3" fmla="val 35532"/>
              <a:gd name="adj4" fmla="val 6446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66" tIns="45718" rIns="90566" bIns="45718" anchor="ctr"/>
          <a:lstStyle/>
          <a:p>
            <a:pPr algn="ctr" defTabSz="90449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0" b="1" dirty="0">
                <a:solidFill>
                  <a:srgbClr val="C00000"/>
                </a:solidFill>
              </a:rPr>
              <a:t>Принципы государственной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11019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ятиугольник 14"/>
          <p:cNvSpPr/>
          <p:nvPr/>
        </p:nvSpPr>
        <p:spPr>
          <a:xfrm>
            <a:off x="2572380" y="4394921"/>
            <a:ext cx="5548504" cy="76688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0" tIns="45718" rIns="90580" bIns="45718" rtlCol="0" anchor="ctr"/>
          <a:lstStyle/>
          <a:p>
            <a:pPr marL="438326" defTabSz="904653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формируются рейтинги аккредитованных ООП с указанием реализующих их организаций, осуществляющих образовательную деятельность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2570713" y="1061849"/>
            <a:ext cx="5124659" cy="4326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0" tIns="45718" rIns="90580" bIns="45718" rtlCol="0" anchor="ctr"/>
          <a:lstStyle/>
          <a:p>
            <a:pPr marL="358510" defTabSz="904653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проводится на добровольной основе, </a:t>
            </a:r>
          </a:p>
          <a:p>
            <a:pPr marL="358510" defTabSz="904653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на программном уровне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089572" y="2858865"/>
            <a:ext cx="5147519" cy="766883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0" tIns="45718" rIns="90580" bIns="45718" rtlCol="0" anchor="ctr"/>
          <a:lstStyle/>
          <a:p>
            <a:pPr marL="438326" indent="270184" defTabSz="904653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проводят работодатели, их объединения, уполномоченные ими организации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55"/>
            <a:ext cx="12192000" cy="152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720619"/>
            <a:ext cx="12192000" cy="146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9574" y="152283"/>
            <a:ext cx="8766556" cy="7540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580" tIns="45718" rIns="90580" bIns="45718" rtlCol="0">
            <a:spAutoFit/>
          </a:bodyPr>
          <a:lstStyle/>
          <a:p>
            <a:pPr algn="r" defTabSz="904653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Профессионально-общественная аккредитация</a:t>
            </a:r>
          </a:p>
          <a:p>
            <a:pPr algn="r" defTabSz="904653"/>
            <a:r>
              <a:rPr lang="ru-RU" sz="23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(273-ФЗ «Об образовании в Российской Федерации», статья 96)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917691" y="3763409"/>
            <a:ext cx="5106625" cy="47433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0" tIns="45718" rIns="90580" bIns="45718" rtlCol="0" anchor="ctr"/>
          <a:lstStyle/>
          <a:p>
            <a:pPr marL="358510" defTabSz="904653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выработка рекомендаций по повышению уровня качества ООП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572380" y="1635532"/>
            <a:ext cx="5122992" cy="1077719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0" tIns="45718" rIns="90580" bIns="45718" rtlCol="0" anchor="ctr"/>
          <a:lstStyle/>
          <a:p>
            <a:pPr marL="708412" indent="-350570" defTabSz="904653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устанавливает признание качества и </a:t>
            </a:r>
          </a:p>
          <a:p>
            <a:pPr marL="708412" indent="-350570" defTabSz="904653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уровня подготовки выпускников в соответствии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с требованиями профессиональных стандартов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,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требованиями рынка труда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1" y="213405"/>
            <a:ext cx="1818217" cy="197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237028" y="2740164"/>
            <a:ext cx="2868088" cy="2684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0" tIns="45718" rIns="90580" bIns="45718" rtlCol="0" anchor="ctr"/>
          <a:lstStyle/>
          <a:p>
            <a:pPr algn="ctr" defTabSz="904653"/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Решение </a:t>
            </a:r>
            <a:r>
              <a:rPr lang="ru-RU" sz="1900" b="1" i="1" dirty="0">
                <a:solidFill>
                  <a:srgbClr val="5B9BD5">
                    <a:lumMod val="50000"/>
                  </a:srgbClr>
                </a:solidFill>
              </a:rPr>
              <a:t>работодателей, </a:t>
            </a:r>
          </a:p>
          <a:p>
            <a:pPr algn="ctr" defTabSz="904653"/>
            <a:r>
              <a:rPr lang="ru-RU" sz="1900" b="1" i="1" dirty="0">
                <a:solidFill>
                  <a:srgbClr val="5B9BD5">
                    <a:lumMod val="50000"/>
                  </a:srgbClr>
                </a:solidFill>
              </a:rPr>
              <a:t>их объединений,</a:t>
            </a:r>
          </a:p>
          <a:p>
            <a:pPr algn="ctr" defTabSz="904653"/>
            <a:r>
              <a:rPr lang="ru-RU" sz="1900" b="1" i="1" dirty="0">
                <a:solidFill>
                  <a:srgbClr val="5B9BD5">
                    <a:lumMod val="50000"/>
                  </a:srgbClr>
                </a:solidFill>
              </a:rPr>
              <a:t>а также уполномоченных ими организаций</a:t>
            </a:r>
          </a:p>
          <a:p>
            <a:pPr algn="ctr" defTabSz="904653"/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по результатам аккредитационной экспертизы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378693" y="1049415"/>
            <a:ext cx="3389745" cy="4112388"/>
          </a:xfrm>
          <a:prstGeom prst="rightArrowCallout">
            <a:avLst>
              <a:gd name="adj1" fmla="val 21217"/>
              <a:gd name="adj2" fmla="val 44003"/>
              <a:gd name="adj3" fmla="val 35532"/>
              <a:gd name="adj4" fmla="val 6446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80" tIns="45718" rIns="90580" bIns="45718" rtlCol="0" anchor="ctr"/>
          <a:lstStyle/>
          <a:p>
            <a:pPr algn="ctr" defTabSz="904653"/>
            <a:r>
              <a:rPr lang="ru-RU" sz="1900" b="1" dirty="0">
                <a:solidFill>
                  <a:srgbClr val="C00000"/>
                </a:solidFill>
              </a:rPr>
              <a:t>Принципы профессионально-общественной  аккредитации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71" y="5417697"/>
            <a:ext cx="11066353" cy="1077215"/>
          </a:xfrm>
          <a:prstGeom prst="rect">
            <a:avLst/>
          </a:prstGeom>
        </p:spPr>
        <p:txBody>
          <a:bodyPr wrap="square" lIns="90580" tIns="45718" rIns="90580" bIns="45718">
            <a:spAutoFit/>
          </a:bodyPr>
          <a:lstStyle/>
          <a:p>
            <a:pPr indent="609585" algn="just" defTabSz="904653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Порядок проведения ПОА, формы и методы оценки ООП при ее проведении, сроки аккредитации, основания лишения ПОА, а также права, предоставляемые реализующей аккредитованные образовательные программы организации, осуществляющей образовательную деятельность, и (или) выпускникам, освоившим такие образовательные программы, устанавливаются организацией, которая проводит указанную аккредитацию.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57702" y="1061850"/>
            <a:ext cx="4079116" cy="1569657"/>
          </a:xfrm>
          <a:prstGeom prst="rect">
            <a:avLst/>
          </a:prstGeom>
        </p:spPr>
        <p:txBody>
          <a:bodyPr wrap="square" lIns="90580" tIns="45718" rIns="90580" bIns="45718">
            <a:spAutoFit/>
          </a:bodyPr>
          <a:lstStyle/>
          <a:p>
            <a:pPr marL="282884" indent="-282884" defTabSz="90465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Стратегический подход к оценке качества программ </a:t>
            </a:r>
          </a:p>
          <a:p>
            <a:pPr marL="282884" indent="-282884" defTabSz="90465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Учет интересов всех сторон (</a:t>
            </a:r>
            <a:r>
              <a:rPr lang="ru-RU" sz="1600" dirty="0" err="1">
                <a:solidFill>
                  <a:srgbClr val="5B9BD5">
                    <a:lumMod val="50000"/>
                  </a:srgbClr>
                </a:solidFill>
              </a:rPr>
              <a:t>Stakeholders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) при оценке программы</a:t>
            </a:r>
          </a:p>
          <a:p>
            <a:pPr marL="282884" indent="-282884" defTabSz="90465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Сближение российской и международной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2449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иугольник 18"/>
          <p:cNvSpPr/>
          <p:nvPr/>
        </p:nvSpPr>
        <p:spPr>
          <a:xfrm>
            <a:off x="2525451" y="1207487"/>
            <a:ext cx="5002511" cy="73194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96" tIns="45718" rIns="90596" bIns="45718" rtlCol="0" anchor="ctr"/>
          <a:lstStyle/>
          <a:p>
            <a:pPr marL="358574" defTabSz="904835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проводится на добровольной основе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597542" y="4236357"/>
            <a:ext cx="5640779" cy="97803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96" tIns="45718" rIns="90596" bIns="45718" rtlCol="0" anchor="ctr"/>
          <a:lstStyle/>
          <a:p>
            <a:pPr marL="358574" defTabSz="904835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проводит общественная организация, которая определяет порядок проведения, формы и методы оценки, а также права, предоставляемые аккредитованной образовательной организации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55"/>
            <a:ext cx="12192000" cy="152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720619"/>
            <a:ext cx="12192000" cy="146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6655" y="152283"/>
            <a:ext cx="9550400" cy="75404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596" tIns="45718" rIns="90596" bIns="45718" rtlCol="0">
            <a:spAutoFit/>
          </a:bodyPr>
          <a:lstStyle/>
          <a:p>
            <a:pPr algn="r" defTabSz="904835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Общественная аккредитация</a:t>
            </a:r>
          </a:p>
          <a:p>
            <a:pPr algn="r" defTabSz="904835"/>
            <a:r>
              <a:rPr lang="ru-RU" sz="23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(273-ФЗ «Об образовании в Российской Федерации», статья 96)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798619" y="2152148"/>
            <a:ext cx="4729337" cy="73194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96" tIns="45718" rIns="90596" bIns="45718" rtlCol="0" anchor="ctr"/>
          <a:lstStyle/>
          <a:p>
            <a:pPr marL="358574" defTabSz="904835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проводится на институциональном  уровне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47237" y="3101907"/>
            <a:ext cx="4996695" cy="92088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96" tIns="45718" rIns="90596" bIns="45718" rtlCol="0" anchor="ctr"/>
          <a:lstStyle/>
          <a:p>
            <a:pPr marL="358574" indent="169762" defTabSz="904835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устанавливается  признание уровня деятельности ОО критериям и требованиям российских, иностранных и международных организаций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1" y="213405"/>
            <a:ext cx="1818217" cy="197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332868" y="2073290"/>
            <a:ext cx="2640087" cy="2684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96" tIns="45718" rIns="90596" bIns="45718" rtlCol="0" anchor="ctr"/>
          <a:lstStyle/>
          <a:p>
            <a:pPr algn="ctr" defTabSz="904835"/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Решение </a:t>
            </a:r>
            <a:r>
              <a:rPr lang="ru-RU" sz="1900" b="1" i="1" dirty="0">
                <a:solidFill>
                  <a:srgbClr val="5B9BD5">
                    <a:lumMod val="50000"/>
                  </a:srgbClr>
                </a:solidFill>
              </a:rPr>
              <a:t>общественной организации</a:t>
            </a:r>
          </a:p>
          <a:p>
            <a:pPr algn="ctr" defTabSz="904835"/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по результатам аккредитационной экспертизы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522744" y="1121631"/>
            <a:ext cx="3147823" cy="4112388"/>
          </a:xfrm>
          <a:prstGeom prst="rightArrowCallout">
            <a:avLst>
              <a:gd name="adj1" fmla="val 21217"/>
              <a:gd name="adj2" fmla="val 44003"/>
              <a:gd name="adj3" fmla="val 35532"/>
              <a:gd name="adj4" fmla="val 6446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96" tIns="45718" rIns="90596" bIns="45718" rtlCol="0" anchor="ctr"/>
          <a:lstStyle/>
          <a:p>
            <a:pPr algn="ctr" defTabSz="904835"/>
            <a:r>
              <a:rPr lang="ru-RU" sz="1900" b="1" dirty="0">
                <a:solidFill>
                  <a:srgbClr val="C00000"/>
                </a:solidFill>
              </a:rPr>
              <a:t>Принципы общественной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24141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иугольник 18"/>
          <p:cNvSpPr/>
          <p:nvPr/>
        </p:nvSpPr>
        <p:spPr>
          <a:xfrm>
            <a:off x="2552685" y="1259452"/>
            <a:ext cx="5224723" cy="73194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4" tIns="45718" rIns="90614" bIns="45718" rtlCol="0" anchor="ctr"/>
          <a:lstStyle/>
          <a:p>
            <a:pPr marL="358646" defTabSz="905039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проводится на добровольной основе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673784" y="3904925"/>
            <a:ext cx="5414775" cy="72387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4" tIns="45718" rIns="90614" bIns="45718" rtlCol="0" anchor="ctr"/>
          <a:lstStyle/>
          <a:p>
            <a:pPr marL="358646" defTabSz="905039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проводят организации, уполномоченные международными организациями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>
          <a:xfrm>
            <a:off x="0" y="55"/>
            <a:ext cx="12192000" cy="152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2"/>
          <a:stretch/>
        </p:blipFill>
        <p:spPr>
          <a:xfrm>
            <a:off x="0" y="6720619"/>
            <a:ext cx="12192000" cy="1460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5347" y="152283"/>
            <a:ext cx="9051636" cy="6771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614" tIns="45718" rIns="90614" bIns="45718" rtlCol="0">
            <a:spAutoFit/>
          </a:bodyPr>
          <a:lstStyle/>
          <a:p>
            <a:pPr algn="r" defTabSz="905039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Международная (общественная) аккредитация</a:t>
            </a:r>
          </a:p>
          <a:p>
            <a:pPr algn="r" defTabSz="905039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(273-ФЗ «Об образовании в Российской Федерации», статья 96)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3194493" y="2050908"/>
            <a:ext cx="4582920" cy="73194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4" tIns="45718" rIns="90614" bIns="45718" rtlCol="0" anchor="ctr"/>
          <a:lstStyle/>
          <a:p>
            <a:pPr marL="358646" defTabSz="905039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проводится на институциональном и/или программном уровне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009180" y="2884125"/>
            <a:ext cx="4768229" cy="92088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4" tIns="45718" rIns="90614" bIns="45718" rtlCol="0" anchor="ctr"/>
          <a:lstStyle/>
          <a:p>
            <a:pPr marL="358646" indent="260772" defTabSz="905039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устанавливается соответствие качества подготовки обучающихся международным стандартам (например, ESG)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1" y="213405"/>
            <a:ext cx="1818217" cy="19756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857771" y="1492710"/>
            <a:ext cx="2745577" cy="2684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4" tIns="45718" rIns="90614" bIns="45718" rtlCol="0" anchor="ctr"/>
          <a:lstStyle/>
          <a:p>
            <a:pPr algn="ctr" defTabSz="905039"/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Решение организации</a:t>
            </a:r>
          </a:p>
          <a:p>
            <a:pPr algn="ctr" defTabSz="905039"/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по результатам </a:t>
            </a:r>
            <a:r>
              <a:rPr lang="ru-RU" sz="1900" b="1" dirty="0" err="1">
                <a:solidFill>
                  <a:srgbClr val="5B9BD5">
                    <a:lumMod val="50000"/>
                  </a:srgbClr>
                </a:solidFill>
              </a:rPr>
              <a:t>аккредитационной</a:t>
            </a:r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 экспертизы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793012" y="1135224"/>
            <a:ext cx="2973647" cy="3479109"/>
          </a:xfrm>
          <a:prstGeom prst="rightArrowCallout">
            <a:avLst>
              <a:gd name="adj1" fmla="val 21217"/>
              <a:gd name="adj2" fmla="val 44003"/>
              <a:gd name="adj3" fmla="val 35532"/>
              <a:gd name="adj4" fmla="val 6446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14" tIns="45718" rIns="90614" bIns="45718" rtlCol="0" anchor="ctr"/>
          <a:lstStyle/>
          <a:p>
            <a:pPr algn="ctr" defTabSz="905039"/>
            <a:r>
              <a:rPr lang="ru-RU" sz="1900" b="1" dirty="0">
                <a:solidFill>
                  <a:srgbClr val="C00000"/>
                </a:solidFill>
              </a:rPr>
              <a:t>Принципы международной аккредитации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145" y="5051090"/>
            <a:ext cx="5917460" cy="1554268"/>
          </a:xfrm>
          <a:prstGeom prst="rect">
            <a:avLst/>
          </a:prstGeom>
          <a:noFill/>
        </p:spPr>
        <p:txBody>
          <a:bodyPr wrap="square" lIns="90614" tIns="45718" rIns="90614" bIns="45718" rtlCol="0">
            <a:spAutoFit/>
          </a:bodyPr>
          <a:lstStyle/>
          <a:p>
            <a:pPr marL="2933481" indent="-2757602" defTabSz="905039"/>
            <a:r>
              <a:rPr lang="ru-RU" sz="1900" b="1" dirty="0">
                <a:solidFill>
                  <a:srgbClr val="5B9BD5">
                    <a:lumMod val="50000"/>
                  </a:srgbClr>
                </a:solidFill>
              </a:rPr>
              <a:t>Международные эксперты - </a:t>
            </a:r>
            <a:r>
              <a:rPr lang="ru-RU" sz="1900" b="1" dirty="0" smtClean="0">
                <a:solidFill>
                  <a:srgbClr val="C00000"/>
                </a:solidFill>
              </a:rPr>
              <a:t>12</a:t>
            </a:r>
            <a:r>
              <a:rPr lang="ru-RU" sz="1900" b="1" dirty="0" smtClean="0">
                <a:solidFill>
                  <a:srgbClr val="5B9BD5">
                    <a:lumMod val="50000"/>
                  </a:srgbClr>
                </a:solidFill>
              </a:rPr>
              <a:t>:   </a:t>
            </a: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Армения</a:t>
            </a:r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– </a:t>
            </a:r>
            <a:r>
              <a:rPr lang="ru-RU" sz="1900" b="1" i="1" dirty="0" smtClean="0">
                <a:solidFill>
                  <a:srgbClr val="C00000"/>
                </a:solidFill>
              </a:rPr>
              <a:t>3</a:t>
            </a:r>
            <a:endParaRPr lang="ru-RU" sz="1900" b="1" i="1" dirty="0">
              <a:solidFill>
                <a:srgbClr val="C00000"/>
              </a:solidFill>
            </a:endParaRPr>
          </a:p>
          <a:p>
            <a:pPr marL="3376766" defTabSz="905039"/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Великобритания</a:t>
            </a:r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– </a:t>
            </a:r>
            <a:r>
              <a:rPr lang="ru-RU" sz="1900" b="1" i="1" dirty="0">
                <a:solidFill>
                  <a:srgbClr val="C00000"/>
                </a:solidFill>
              </a:rPr>
              <a:t>1</a:t>
            </a:r>
          </a:p>
          <a:p>
            <a:pPr marL="3376766" defTabSz="905039"/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Казахстан</a:t>
            </a:r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– </a:t>
            </a:r>
            <a:r>
              <a:rPr lang="ru-RU" sz="1900" b="1" i="1" dirty="0" smtClean="0">
                <a:solidFill>
                  <a:srgbClr val="C00000"/>
                </a:solidFill>
              </a:rPr>
              <a:t>5</a:t>
            </a:r>
            <a:endParaRPr lang="ru-RU" sz="1900" b="1" i="1" dirty="0">
              <a:solidFill>
                <a:srgbClr val="C00000"/>
              </a:solidFill>
            </a:endParaRPr>
          </a:p>
          <a:p>
            <a:pPr marL="3376766" defTabSz="905039"/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Кыргызстан </a:t>
            </a:r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– </a:t>
            </a:r>
            <a:r>
              <a:rPr lang="ru-RU" sz="1900" b="1" i="1" dirty="0">
                <a:solidFill>
                  <a:srgbClr val="C00000"/>
                </a:solidFill>
              </a:rPr>
              <a:t>1</a:t>
            </a:r>
          </a:p>
          <a:p>
            <a:pPr marL="3376766" defTabSz="905039"/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900" i="1" dirty="0">
                <a:solidFill>
                  <a:srgbClr val="5B9BD5">
                    <a:lumMod val="50000"/>
                  </a:srgbClr>
                </a:solidFill>
              </a:rPr>
              <a:t>Молдова</a:t>
            </a:r>
            <a:r>
              <a:rPr lang="ru-RU" sz="1900" dirty="0">
                <a:solidFill>
                  <a:srgbClr val="5B9BD5">
                    <a:lumMod val="50000"/>
                  </a:srgbClr>
                </a:solidFill>
              </a:rPr>
              <a:t> – </a:t>
            </a:r>
            <a:r>
              <a:rPr lang="ru-RU" sz="1900" b="1" i="1" dirty="0">
                <a:solidFill>
                  <a:srgbClr val="C00000"/>
                </a:solidFill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6704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8672513" y="2978150"/>
            <a:ext cx="0" cy="7524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5168900" y="3952875"/>
            <a:ext cx="3070225" cy="108108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flipV="1">
            <a:off x="3943350" y="1620838"/>
            <a:ext cx="4557713" cy="1357312"/>
          </a:xfrm>
          <a:prstGeom prst="bentConnector3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95813" y="2906713"/>
            <a:ext cx="0" cy="104616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1"/>
          <a:stretch>
            <a:fillRect/>
          </a:stretch>
        </p:blipFill>
        <p:spPr bwMode="auto">
          <a:xfrm>
            <a:off x="0" y="6719888"/>
            <a:ext cx="12192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30967" y="68263"/>
            <a:ext cx="8256232" cy="7078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544" tIns="45718" rIns="90544" bIns="45718">
            <a:spAutoFit/>
          </a:bodyPr>
          <a:lstStyle/>
          <a:p>
            <a:pPr algn="r" defTabSz="904245">
              <a:defRPr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algn="r" defTabSz="904245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Аккредитация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образовательной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513" y="525463"/>
            <a:ext cx="2636837" cy="52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402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2725"/>
            <a:ext cx="1819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Шестиугольник 14"/>
          <p:cNvSpPr/>
          <p:nvPr/>
        </p:nvSpPr>
        <p:spPr>
          <a:xfrm>
            <a:off x="3269673" y="1365509"/>
            <a:ext cx="2172312" cy="1612264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44" tIns="45718" rIns="90544" bIns="45718" anchor="ctr"/>
          <a:lstStyle/>
          <a:p>
            <a:pPr algn="ctr" defTabSz="904245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ОТКРЫТОСТЬ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3269676" y="3682019"/>
            <a:ext cx="2255721" cy="178302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44" tIns="45718" rIns="90544" bIns="45718" anchor="ctr"/>
          <a:lstStyle/>
          <a:p>
            <a:pPr algn="ctr" defTabSz="904245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ПРОЗРАЧНОСТЬ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5329382" y="2473175"/>
            <a:ext cx="2447637" cy="166091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44" tIns="45718" rIns="90544" bIns="45718" anchor="ctr"/>
          <a:lstStyle/>
          <a:p>
            <a:pPr algn="ctr" defTabSz="904245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ОБЪЕКТИВНОСТЬ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7537844" y="1262084"/>
            <a:ext cx="2520561" cy="1718989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44" tIns="45718" rIns="90544" bIns="45718" anchor="ctr"/>
          <a:lstStyle/>
          <a:p>
            <a:pPr algn="ctr" defTabSz="904245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НЕЗАВИСИМОСТЬ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7620072" y="3682017"/>
            <a:ext cx="2438337" cy="1796643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44" tIns="45718" rIns="90544" bIns="45718" anchor="ctr"/>
          <a:lstStyle/>
          <a:p>
            <a:pPr algn="ctr" defTabSz="904245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СТУДЕНТО-</a:t>
            </a:r>
          </a:p>
          <a:p>
            <a:pPr algn="ctr" defTabSz="904245">
              <a:defRPr/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</a:rPr>
              <a:t>ВОВЛЕЧЕННОСТЬ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544513" y="1527175"/>
            <a:ext cx="3190875" cy="3617913"/>
          </a:xfrm>
          <a:prstGeom prst="rightArrowCallout">
            <a:avLst>
              <a:gd name="adj1" fmla="val 21217"/>
              <a:gd name="adj2" fmla="val 44003"/>
              <a:gd name="adj3" fmla="val 35532"/>
              <a:gd name="adj4" fmla="val 6446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544" tIns="45718" rIns="90544" bIns="45718" anchor="ctr"/>
          <a:lstStyle/>
          <a:p>
            <a:pPr algn="ctr" defTabSz="904245">
              <a:defRPr/>
            </a:pPr>
            <a:r>
              <a:rPr lang="ru-RU" sz="1900" b="1" dirty="0">
                <a:solidFill>
                  <a:srgbClr val="C00000"/>
                </a:solidFill>
              </a:rPr>
              <a:t>Общие принципы аккредитации</a:t>
            </a:r>
          </a:p>
          <a:p>
            <a:pPr algn="ctr" defTabSz="904245">
              <a:defRPr/>
            </a:pPr>
            <a:r>
              <a:rPr lang="ru-RU" sz="1900" b="1" dirty="0">
                <a:solidFill>
                  <a:srgbClr val="C00000"/>
                </a:solidFill>
              </a:rPr>
              <a:t>образовательной деятельности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41950" y="2171700"/>
            <a:ext cx="20955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38788" y="4592638"/>
            <a:ext cx="20955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3280</Words>
  <Application>Microsoft Office PowerPoint</Application>
  <PresentationFormat>Произвольный</PresentationFormat>
  <Paragraphs>629</Paragraphs>
  <Slides>38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1_Тема Office</vt:lpstr>
      <vt:lpstr>2_Тема Office</vt:lpstr>
      <vt:lpstr>Тема Office</vt:lpstr>
      <vt:lpstr>3_Тема Office</vt:lpstr>
      <vt:lpstr>4_Тема Office</vt:lpstr>
      <vt:lpstr>5_Тема Office</vt:lpstr>
      <vt:lpstr>24_Тема Office</vt:lpstr>
      <vt:lpstr>6_Тема Office</vt:lpstr>
      <vt:lpstr>10_Тема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аккредитация образовательной деятельности  (273-ФЗ «Об образовании в Российской Федерации», статья 92)</vt:lpstr>
      <vt:lpstr>Презентация PowerPoint</vt:lpstr>
      <vt:lpstr>Презентация PowerPoint</vt:lpstr>
      <vt:lpstr>Презентация PowerPoint</vt:lpstr>
      <vt:lpstr> Учет результатов НОКО (Постановление Правительства РФ от 18.11.2013 N 1039 «О государственной аккредитации  образовательной деятельности», п. 58(2)  </vt:lpstr>
      <vt:lpstr>Проведение аккредитационной экспертизы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качества подготовки обучающихся по образовательным программам</vt:lpstr>
      <vt:lpstr>Презентация PowerPoint</vt:lpstr>
      <vt:lpstr> Внутренняя оценка качества образования: участие студентов </vt:lpstr>
      <vt:lpstr>Оценка качества обучения глазами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Захватова Елена Валентиновна</dc:creator>
  <cp:lastModifiedBy>Ефимова Елена Михайловна</cp:lastModifiedBy>
  <cp:revision>122</cp:revision>
  <dcterms:created xsi:type="dcterms:W3CDTF">2018-05-21T07:23:00Z</dcterms:created>
  <dcterms:modified xsi:type="dcterms:W3CDTF">2019-09-19T09:39:18Z</dcterms:modified>
</cp:coreProperties>
</file>