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9" r:id="rId4"/>
    <p:sldId id="263" r:id="rId5"/>
    <p:sldId id="264" r:id="rId6"/>
    <p:sldId id="265" r:id="rId7"/>
    <p:sldId id="257" r:id="rId8"/>
    <p:sldId id="262" r:id="rId9"/>
    <p:sldId id="261" r:id="rId10"/>
    <p:sldId id="266" r:id="rId11"/>
    <p:sldId id="270" r:id="rId12"/>
    <p:sldId id="258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11DE23-D521-49E0-8788-CE99EC6A45B5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4D8429-D152-4EDB-B7EA-1E52EBB90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laws.ru/acts/Prikaz-Minobrnauki-Rossii-ot-14.06.2013-N-464/" TargetMode="External"/><Relationship Id="rId3" Type="http://schemas.openxmlformats.org/officeDocument/2006/relationships/hyperlink" Target="https://rulaws.ru/acts/Prikaz-Minobrnauki-Rossii-ot-18.04.2013-N-291/" TargetMode="External"/><Relationship Id="rId7" Type="http://schemas.openxmlformats.org/officeDocument/2006/relationships/hyperlink" Target="https://rulaws.ru/acts/Prikaz-Minobrnauki-Rossii-ot-05.04.2017-N-301/" TargetMode="External"/><Relationship Id="rId2" Type="http://schemas.openxmlformats.org/officeDocument/2006/relationships/hyperlink" Target="https://rulaws.ru/acts/Prikaz-Minobrnauki-Rossii-ot-27.11.2015-N-138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laws.ru/acts/Prikaz-Minobrnauki-Rossii-ot-18.03.2016-N-227/" TargetMode="External"/><Relationship Id="rId5" Type="http://schemas.openxmlformats.org/officeDocument/2006/relationships/hyperlink" Target="https://rulaws.ru/acts/Prikaz-Minobrnauki-Rossii-ot-16.08.2013-N-968/" TargetMode="External"/><Relationship Id="rId4" Type="http://schemas.openxmlformats.org/officeDocument/2006/relationships/hyperlink" Target="https://rulaws.ru/acts/Prikaz-Minobrnauki-Rossii-ot-29.06.2015-N-636/" TargetMode="External"/><Relationship Id="rId9" Type="http://schemas.openxmlformats.org/officeDocument/2006/relationships/hyperlink" Target="https://rulaws.ru/acts/Prikaz-Minobrnauki-Rossii-ot-19.11.2013-N-125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764704"/>
            <a:ext cx="6336704" cy="2736303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ФОНД ОЦЕНОЧНЫХ СРЕДСТВ </a:t>
            </a:r>
            <a:br>
              <a:rPr lang="ru-RU" sz="2800" i="1" dirty="0" smtClean="0"/>
            </a:br>
            <a:r>
              <a:rPr lang="ru-RU" sz="2800" i="1" dirty="0" smtClean="0"/>
              <a:t>КАК КЛЮЧЕВОЙ ЭЛЕМЕНТ ЭКСПЕРТИЗЫ СООТВЕТСТВИЯ СОДЕРЖАНИЯ И КАЧЕСТВА ОБРАЗОВАНИЯ ТРЕБОВАНИЯМ ФГОС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6400800" cy="6256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Балановская</a:t>
            </a:r>
            <a:r>
              <a:rPr lang="ru-RU" dirty="0" smtClean="0"/>
              <a:t> Анна Вячеславовна, </a:t>
            </a:r>
          </a:p>
          <a:p>
            <a:r>
              <a:rPr lang="ru-RU" dirty="0" err="1" smtClean="0"/>
              <a:t>к.э.н</a:t>
            </a:r>
            <a:r>
              <a:rPr lang="ru-RU" dirty="0" smtClean="0"/>
              <a:t>., доцент ФГБОУ ВО «СГЭУ»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276872"/>
          <a:ext cx="7632848" cy="2016224"/>
        </p:xfrm>
        <a:graphic>
          <a:graphicData uri="http://schemas.openxmlformats.org/drawingml/2006/table">
            <a:tbl>
              <a:tblPr/>
              <a:tblGrid>
                <a:gridCol w="2218134"/>
                <a:gridCol w="5414714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Содержание требования</a:t>
                      </a: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Объективность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получение результата, независимого от желаний, стремлений, установок и пристрастий субъекта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Достоверность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получение результата, соответствующего действительности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074" y="1577643"/>
            <a:ext cx="6625853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74700" algn="l"/>
              </a:tabLst>
            </a:pPr>
            <a:r>
              <a:rPr lang="ru-RU" sz="2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  оценивания результатов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97" t="22700" r="35922" b="11151"/>
          <a:stretch>
            <a:fillRect/>
          </a:stretch>
        </p:blipFill>
        <p:spPr bwMode="auto">
          <a:xfrm>
            <a:off x="467544" y="836711"/>
            <a:ext cx="8352928" cy="536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2700" r="51869" b="10101"/>
          <a:stretch>
            <a:fillRect/>
          </a:stretch>
        </p:blipFill>
        <p:spPr bwMode="auto">
          <a:xfrm>
            <a:off x="2051720" y="548680"/>
            <a:ext cx="4392488" cy="624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25850" r="36513" b="10101"/>
          <a:stretch>
            <a:fillRect/>
          </a:stretch>
        </p:blipFill>
        <p:spPr bwMode="auto">
          <a:xfrm>
            <a:off x="395536" y="763121"/>
            <a:ext cx="8381259" cy="56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20578"/>
          <a:ext cx="8136904" cy="5207023"/>
        </p:xfrm>
        <a:graphic>
          <a:graphicData uri="http://schemas.openxmlformats.org/drawingml/2006/table">
            <a:tbl>
              <a:tblPr/>
              <a:tblGrid>
                <a:gridCol w="5732490"/>
                <a:gridCol w="2404414"/>
              </a:tblGrid>
              <a:tr h="16625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Реквизиты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04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 образовании в Российской Федерации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Федеральный закон от 29.12.2012 № 273-ФЗ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Положение о практике обучающихся, осваивающих основные профессиональные образовательные программы высшего образования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2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2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2"/>
                        </a:rPr>
                        <a:t> России от 27.11.2015 N 1383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Положение о практике обучающихся, осваивающих основные профессиональные образовательные программы среднего профессионального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3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3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3"/>
                        </a:rPr>
                        <a:t> России от 18.04.2013 N 291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88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проведения государственной итоговой аттестации по образовательным программам высшего образования - программам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бакалавриата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программам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специалитета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программам магистратуры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4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4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4"/>
                        </a:rPr>
                        <a:t> России от 29.06.2015 N 636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проведения государственной итоговой аттестации по образовательным программам среднего профессионального образования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5"/>
                        </a:rPr>
                        <a:t>Приказ Минобрнауки России от 16.08.2013 N 968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116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проведения государственной итоговой аттестации по образовательным программам высшего образования - программам подготовки научно-педагогических кадров в  (адъюнктуре), программам ординатуры, программам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ассистентуры-стажировки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аспирантуре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6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6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6"/>
                        </a:rPr>
                        <a:t> России от 18.03.2016 N 227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88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организации и осуществления образовательной деятельности по образовательным программам высшего образования - программам бакалавриата, программам специалитета, программам магистратуры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7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7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7"/>
                        </a:rPr>
                        <a:t> России от 05.04.2017 N 301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организации и осуществления образовательной деятельности по образовательным программам среднего профессионального образования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8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8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8"/>
                        </a:rPr>
                        <a:t> России от 14.06.2013 N 464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88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организации и осуществления образовательной деятельности по образовательным программам высшего образования - программам подготовки научно-педагогических кадров в аспирантуре (адъюнктуре)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9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9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9"/>
                        </a:rPr>
                        <a:t> России от 19.11.2013 N 1259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88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Порядок организации и осуществления образовательной деятельности по образовательным программам высшего образования - программам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бакалавриата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программам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специалитета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программам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магистратуры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/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9"/>
                        </a:rPr>
                        <a:t>Приказ </a:t>
                      </a:r>
                      <a:r>
                        <a:rPr kumimoji="0"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9"/>
                        </a:rPr>
                        <a:t>Минобрнауки</a:t>
                      </a:r>
                      <a:r>
                        <a:rPr kumimoji="0"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  <a:hlinkClick r:id="rId9"/>
                        </a:rPr>
                        <a:t> России от 19.12.2013 N 1367</a:t>
                      </a:r>
                      <a:endParaRPr kumimoji="0" lang="ru-RU" sz="11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6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Федеральные государственные образовательные стандарты/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стандарты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устанавливаемые образовательной организацией самостоятельно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1640" y="548680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Нормативные документы, регламентирующие вопросы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подготовки и реализации образовательных программ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8947" y="1396036"/>
          <a:ext cx="5526105" cy="4065928"/>
        </p:xfrm>
        <a:graphic>
          <a:graphicData uri="http://schemas.openxmlformats.org/drawingml/2006/table">
            <a:tbl>
              <a:tblPr/>
              <a:tblGrid>
                <a:gridCol w="1744717"/>
                <a:gridCol w="3781388"/>
              </a:tblGrid>
              <a:tr h="196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Термин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Контрольно-измерительные материалы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совокупность материалов, позволяющих организовать различные виды проверки качества освоения дисциплины и уровня ожидаемых результатов обучения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3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Оценочные средства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технологии, определяющие уровень освоения обучающимися учебной дисциплины (модуля), в роли которых могут выступать: устные опросы, тесты, типовые задания (задачи, ситуационные задания и др.), творческие задания (эссе, кейс-задания, проблемные ситуации, деловые игры, исследовательские, конструкторские задания и др.) с обязательным указанием критериев оценивания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Критерии оценивания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признаки, на основании которых проводится оценка по показателю, описание «идеального» состояния показателя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Результаты освоения образовательной программы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компетенции, формируемые у обучающихся в ходе освоения основных образовательных программ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Результаты обучения по дисциплине (модулю)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знания, умения, навыки и (или) опыт деятельности, характеризующие этапы формирования компетенций и обеспечивающие достижение планируемых результатов освоения ООП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Показатель оценивания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формализованное описание оцениваемых параметров действий обучающегося на основе конкретизации результатов обучения</a:t>
                      </a:r>
                    </a:p>
                  </a:txBody>
                  <a:tcPr marL="63062" marR="63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определения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5" y="1268761"/>
          <a:ext cx="8136904" cy="3912840"/>
        </p:xfrm>
        <a:graphic>
          <a:graphicData uri="http://schemas.openxmlformats.org/drawingml/2006/table">
            <a:tbl>
              <a:tblPr/>
              <a:tblGrid>
                <a:gridCol w="1439452"/>
                <a:gridCol w="949363"/>
                <a:gridCol w="447903"/>
                <a:gridCol w="274825"/>
                <a:gridCol w="1143534"/>
                <a:gridCol w="1642311"/>
                <a:gridCol w="373252"/>
                <a:gridCol w="217801"/>
                <a:gridCol w="134494"/>
                <a:gridCol w="134494"/>
                <a:gridCol w="134494"/>
                <a:gridCol w="1110487"/>
                <a:gridCol w="134494"/>
              </a:tblGrid>
              <a:tr h="2381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Фонды оценочных средств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6772" marR="667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1400"/>
                    </a:p>
                  </a:txBody>
                  <a:tcPr marL="66772" marR="667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6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Текущий контроль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успеваемости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Промежуточная аттестация</a:t>
                      </a: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Государственная итоговая аттестация</a:t>
                      </a: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6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вид контроля, с помощью которого определяется степень и качество усвоения части изученного учебного материала  теоретического и практического характера в течение семестра или учебного года</a:t>
                      </a: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70" dirty="0">
                          <a:latin typeface="Times New Roman"/>
                          <a:ea typeface="Times New Roman"/>
                        </a:rPr>
                        <a:t>оценивание промежуточных и окончательных результатов обучения по дисциплинам (модулям), прохождению практик, научно-исследовательской работы и научных исследований, а также  результатов выполнения курсовых проектов (работ)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, призванное определить степень и качество подготовки обучающихся</a:t>
                      </a: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комплексная оценка уровня подготовки выпускника и соответствия его подготовки требованиям ФГОС / СУОС</a:t>
                      </a: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6772" marR="6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696" y="1196752"/>
          <a:ext cx="5632097" cy="4064000"/>
        </p:xfrm>
        <a:graphic>
          <a:graphicData uri="http://schemas.openxmlformats.org/drawingml/2006/table">
            <a:tbl>
              <a:tblPr/>
              <a:tblGrid>
                <a:gridCol w="1258241"/>
                <a:gridCol w="1125361"/>
                <a:gridCol w="1631597"/>
                <a:gridCol w="1616898"/>
              </a:tblGrid>
              <a:tr h="677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Вид ФОС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Исходные требования к уровню усвоения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Объект оценивания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Форма контроля для разработки кодификатора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Государственная итоговая аттестация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ФГОС/СУОС, ООП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Результаты обучения по ООП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Промежуточная аттестация по дисциплинам (модулям), в том числе курсовой проект, курсовая работа, практики, НИР, государственный экзамен, ВКР, внешняя оценка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Промежуточная аттестация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Рабочая программа дисциплины (модуля), </a:t>
                      </a:r>
                      <a:r>
                        <a:rPr lang="ru-RU" sz="1100" spc="-70">
                          <a:latin typeface="Times New Roman"/>
                          <a:ea typeface="Calibri"/>
                        </a:rPr>
                        <a:t>практик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Обобщенные результаты обучения по дисциплине (модулю), </a:t>
                      </a:r>
                      <a:r>
                        <a:rPr lang="ru-RU" sz="1100" spc="-70">
                          <a:latin typeface="Times New Roman"/>
                          <a:ea typeface="Calibri"/>
                        </a:rPr>
                        <a:t>практикам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Зачет, зачет с оценкой, экзамен, курсовые работы, проекты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Текущий контроль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Рабочая программа дисциплины (модуля), </a:t>
                      </a:r>
                      <a:r>
                        <a:rPr lang="ru-RU" sz="1100" spc="-70">
                          <a:latin typeface="Times New Roman"/>
                          <a:ea typeface="Calibri"/>
                        </a:rPr>
                        <a:t>практик</a:t>
                      </a:r>
                      <a:endParaRPr lang="ru-RU" sz="110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Конкретизированные результаты обучения по дисциплинам (модулям) практикам / учебные достижения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Все формы контроля, используемые в ходе освоения дисциплины (модуля),</a:t>
                      </a:r>
                      <a:r>
                        <a:rPr lang="ru-RU" sz="1100" spc="-70" dirty="0">
                          <a:latin typeface="Times New Roman"/>
                          <a:ea typeface="Calibri"/>
                        </a:rPr>
                        <a:t> практик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03718" y="767407"/>
            <a:ext cx="4536563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Структурированный перечень объектов оценивания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856984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Направления экспертизы оценочных материалов: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2"/>
          </a:xfrm>
        </p:spPr>
        <p:txBody>
          <a:bodyPr>
            <a:noAutofit/>
          </a:bodyPr>
          <a:lstStyle/>
          <a:p>
            <a:pPr lvl="0" fontAlgn="base"/>
            <a:r>
              <a:rPr lang="ru-RU" sz="1400" dirty="0" smtClean="0"/>
              <a:t>наличие в составе образовательной программы ОМ для проведения промежуточной аттестации обучающихся по каждой дисциплине (модулю), программе практики;</a:t>
            </a:r>
          </a:p>
          <a:p>
            <a:pPr fontAlgn="base">
              <a:buNone/>
            </a:pPr>
            <a:r>
              <a:rPr lang="ru-RU" sz="1400" dirty="0" smtClean="0"/>
              <a:t> </a:t>
            </a:r>
          </a:p>
          <a:p>
            <a:pPr lvl="0" fontAlgn="base"/>
            <a:r>
              <a:rPr lang="ru-RU" sz="1400" dirty="0" smtClean="0"/>
              <a:t>наличие в рабочих программах дисциплин (модулей) и программ практик требований к результатам обучения по дисциплинам (модулям), практикам;</a:t>
            </a:r>
          </a:p>
          <a:p>
            <a:pPr fontAlgn="base"/>
            <a:endParaRPr lang="ru-RU" sz="1400" dirty="0" smtClean="0"/>
          </a:p>
          <a:p>
            <a:pPr lvl="0" fontAlgn="base"/>
            <a:r>
              <a:rPr lang="ru-RU" sz="1400" dirty="0" smtClean="0"/>
              <a:t>наличие в ОМ для проведения промежуточной аттестации обучающихся по дисциплине (модулю) или практике:</a:t>
            </a:r>
          </a:p>
          <a:p>
            <a:pPr fontAlgn="base">
              <a:buNone/>
            </a:pPr>
            <a:r>
              <a:rPr lang="ru-RU" sz="1400" dirty="0" smtClean="0"/>
              <a:t>-  перечня компетенций с указанием этапов их формирования в процессе освоения образовательной программы; </a:t>
            </a:r>
          </a:p>
          <a:p>
            <a:pPr fontAlgn="base">
              <a:buNone/>
            </a:pPr>
            <a:r>
              <a:rPr lang="ru-RU" sz="1400" dirty="0" smtClean="0"/>
              <a:t>- описания показателей и критериев оценивания компетенций на различных этапах их формирования, описания шкал оценивания;</a:t>
            </a:r>
          </a:p>
          <a:p>
            <a:pPr fontAlgn="base">
              <a:buNone/>
            </a:pPr>
            <a:r>
              <a:rPr lang="ru-RU" sz="1400" dirty="0" smtClean="0"/>
              <a:t>- методических материалов, определяющих процедуры оценивания знаний, умений, навыков и (или) опыта деятельности, и характеризующих этапы формирования компетенций.</a:t>
            </a:r>
          </a:p>
          <a:p>
            <a:pPr fontAlgn="base"/>
            <a:endParaRPr lang="ru-RU" sz="1400" dirty="0" smtClean="0"/>
          </a:p>
          <a:p>
            <a:pPr lvl="0" fontAlgn="base"/>
            <a:r>
              <a:rPr lang="ru-RU" sz="1400" dirty="0" smtClean="0"/>
              <a:t>наличие в ОМ для итоговой (государственной итоговой) аттестации:</a:t>
            </a:r>
          </a:p>
          <a:p>
            <a:pPr fontAlgn="base">
              <a:buNone/>
            </a:pPr>
            <a:r>
              <a:rPr lang="ru-RU" sz="1400" dirty="0" smtClean="0"/>
              <a:t>- перечня компетенций, которыми должны овладеть обучающиеся в результате освоения образовательной программы, соответствующих выбранным видам профессиональной деятельности выпускника;</a:t>
            </a:r>
          </a:p>
          <a:p>
            <a:pPr fontAlgn="base">
              <a:buNone/>
            </a:pPr>
            <a:r>
              <a:rPr lang="ru-RU" sz="1400" dirty="0" smtClean="0"/>
              <a:t>- описания показателей и критериев оценивания компетенций, а также шкал оценивания;</a:t>
            </a:r>
          </a:p>
          <a:p>
            <a:pPr fontAlgn="base">
              <a:buNone/>
            </a:pPr>
            <a:r>
              <a:rPr lang="ru-RU" sz="1400" dirty="0" smtClean="0"/>
              <a:t>- типовых контрольных заданий или иных материалов, необходимых для оценки результатов освоения образовательной программы;</a:t>
            </a:r>
          </a:p>
          <a:p>
            <a:pPr fontAlgn="base">
              <a:buNone/>
            </a:pPr>
            <a:r>
              <a:rPr lang="ru-RU" sz="1400" dirty="0" smtClean="0"/>
              <a:t>-  методических материалов, определяющих процедуры оценивания результатов освоения образовательной программы.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9247" t="23750" r="37007" b="11151"/>
          <a:stretch>
            <a:fillRect/>
          </a:stretch>
        </p:blipFill>
        <p:spPr bwMode="auto">
          <a:xfrm>
            <a:off x="395536" y="692696"/>
            <a:ext cx="8496944" cy="57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9247" t="52091" r="66613" b="15925"/>
          <a:stretch>
            <a:fillRect/>
          </a:stretch>
        </p:blipFill>
        <p:spPr bwMode="auto">
          <a:xfrm>
            <a:off x="1067367" y="692696"/>
            <a:ext cx="74395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7" y="1188720"/>
          <a:ext cx="7776865" cy="5374356"/>
        </p:xfrm>
        <a:graphic>
          <a:graphicData uri="http://schemas.openxmlformats.org/drawingml/2006/table">
            <a:tbl>
              <a:tblPr/>
              <a:tblGrid>
                <a:gridCol w="2259986"/>
                <a:gridCol w="5516879"/>
              </a:tblGrid>
              <a:tr h="107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Требование</a:t>
                      </a: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требования</a:t>
                      </a: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Валидность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содержательная  характеристика оценочных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материалов, выражающая показатель охвата материалов той области знания,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подготовленность в которой этот материал оценивает. Это четкая и ясная постановка вопроса (условия) в объеме освоенных знаний и умений в пределах данной дисциплины или профессионального модуля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Надежность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 точности и устойчивости результатов измерения с помощью оценочных материалов при его многократном применении. Характеризует степень адекватности отражения материалами соответствующей генеральной совокупности условий. Это вероятность получения одними и теми же испытуемыми по одному и тому же оценочному материалу тех же самых результатов в различных ситуациях контролирования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Структурированность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означает, что оценочный материал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должен составляться в соответствии с логической структурой построения учебного материала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Определенность (общепонятность) 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формулировка условий оценочного материала должна быть понятна и ясна каждому испытуемому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Однозначность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формулировки условия заданий – формулирование оценочного материала должно носить один логический смысл и пониматься каждым испытуемым одинаково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Мотивационность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оценочного материала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должно способствовать стимулированию (мотивации) учащегося логически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мыслить, сравнивать, анализировать сущность проверяемого содержания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учебного материала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Междисциплинарность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оценочного материала должны определять системно знания и умения испытуемых не только по одной дисциплине или профессиональному модулю, но и по изученным ранее дисциплинам или профессиональным модулям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Актуальность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дальнейших этапов обучения означает, что оценочный материал должен показывать обучающимся значимость проверяемых знаний и умений не только в рамках одной дисциплины, но и взаимосвязь с жизненными ситуациями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Стандартизованность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единообразие процедуры представления 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оценки результатов использования оценочного материала. Стандартизованность включает в себя разработку и применение точных инструкций по составлению оценочных материалов и установление нормы или эталона для проверки (в случаях, подразумевающих сравнение ответа с эталоном или нормой)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степень соизмерения результатов с затратами, способность проверить количество и глубину знаний за минимальный промежуток времени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Познавательность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способность оценочного материала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только выявлять знания, но и вызывать интерес к изучению объекта и поиску более глубокого ответа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533872"/>
            <a:ext cx="8352928" cy="76944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449263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74700" algn="l"/>
              </a:tabLst>
            </a:pPr>
            <a:r>
              <a:rPr lang="ru-RU" sz="2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Требования, предъявляемые к ФОС</a:t>
            </a:r>
            <a:endParaRPr lang="ru-RU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952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ФОНД ОЦЕНОЧНЫХ СРЕДСТВ  КАК КЛЮЧЕВОЙ ЭЛЕМЕНТ ЭКСПЕРТИЗЫ СООТВЕТСТВИЯ СОДЕРЖАНИЯ И КАЧЕСТВА ОБРАЗОВАНИЯ ТРЕБОВАНИЯМ ФГОС</vt:lpstr>
      <vt:lpstr>Слайд 2</vt:lpstr>
      <vt:lpstr>Слайд 3</vt:lpstr>
      <vt:lpstr>Слайд 4</vt:lpstr>
      <vt:lpstr>Слайд 5</vt:lpstr>
      <vt:lpstr>Направления экспертизы оценочных материалов: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ОЦЕНОЧНЫХ СРЕДСТВ  КАК КЛЮЧЕВОЙ ЭЛЕМЕНТ ЭКСПЕРТИЗЫ СООТВЕТСТВИЯ СОДЕРЖАНИЯ И КАЧЕСТВА ОБРАЗОВАНИЯ ТРЕБОВАНИЯМ ФГОС</dc:title>
  <dc:creator>/</dc:creator>
  <cp:lastModifiedBy>/</cp:lastModifiedBy>
  <cp:revision>9</cp:revision>
  <dcterms:created xsi:type="dcterms:W3CDTF">2019-09-20T07:09:39Z</dcterms:created>
  <dcterms:modified xsi:type="dcterms:W3CDTF">2019-09-21T06:10:16Z</dcterms:modified>
</cp:coreProperties>
</file>