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9" r:id="rId2"/>
  </p:sldMasterIdLst>
  <p:notesMasterIdLst>
    <p:notesMasterId r:id="rId25"/>
  </p:notesMasterIdLst>
  <p:sldIdLst>
    <p:sldId id="281" r:id="rId3"/>
    <p:sldId id="330" r:id="rId4"/>
    <p:sldId id="332" r:id="rId5"/>
    <p:sldId id="335" r:id="rId6"/>
    <p:sldId id="336" r:id="rId7"/>
    <p:sldId id="309" r:id="rId8"/>
    <p:sldId id="310" r:id="rId9"/>
    <p:sldId id="316" r:id="rId10"/>
    <p:sldId id="307" r:id="rId11"/>
    <p:sldId id="315" r:id="rId12"/>
    <p:sldId id="320" r:id="rId13"/>
    <p:sldId id="325" r:id="rId14"/>
    <p:sldId id="326" r:id="rId15"/>
    <p:sldId id="327" r:id="rId16"/>
    <p:sldId id="328" r:id="rId17"/>
    <p:sldId id="329" r:id="rId18"/>
    <p:sldId id="311" r:id="rId19"/>
    <p:sldId id="312" r:id="rId20"/>
    <p:sldId id="334" r:id="rId21"/>
    <p:sldId id="317" r:id="rId22"/>
    <p:sldId id="319" r:id="rId23"/>
    <p:sldId id="333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1B5"/>
    <a:srgbClr val="66FF99"/>
    <a:srgbClr val="F5877F"/>
    <a:srgbClr val="F36A5F"/>
    <a:srgbClr val="33CC33"/>
    <a:srgbClr val="99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707" autoAdjust="0"/>
  </p:normalViewPr>
  <p:slideViewPr>
    <p:cSldViewPr snapToGrid="0">
      <p:cViewPr varScale="1">
        <p:scale>
          <a:sx n="113" d="100"/>
          <a:sy n="113" d="100"/>
        </p:scale>
        <p:origin x="-24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C8BB8-9B1C-46AC-89A9-7EEC81482256}" type="doc">
      <dgm:prSet loTypeId="urn:microsoft.com/office/officeart/2005/8/layout/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B186B4E-225D-44A5-A029-E2AFBF359C4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Эксперт при проведении аккредитационной экспертизы выявляет несоответствие</a:t>
          </a:r>
          <a:endParaRPr lang="ru-RU" dirty="0"/>
        </a:p>
      </dgm:t>
    </dgm:pt>
    <dgm:pt modelId="{1F3C5D58-5E5F-48FC-AF98-80FE61CD9AA8}" type="parTrans" cxnId="{DCE2DFA4-C58A-4F06-B60C-59395D02282B}">
      <dgm:prSet/>
      <dgm:spPr/>
      <dgm:t>
        <a:bodyPr/>
        <a:lstStyle/>
        <a:p>
          <a:endParaRPr lang="ru-RU"/>
        </a:p>
      </dgm:t>
    </dgm:pt>
    <dgm:pt modelId="{54500249-471F-4CF2-B960-B1D7768002DD}" type="sibTrans" cxnId="{DCE2DFA4-C58A-4F06-B60C-59395D02282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5F55869-E2EF-4746-94AD-4FA4BD0120F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Организация имеет право устранить несоответствие в течение 5 дней со дня получения информации</a:t>
          </a:r>
          <a:endParaRPr lang="ru-RU" dirty="0"/>
        </a:p>
      </dgm:t>
    </dgm:pt>
    <dgm:pt modelId="{C9A05B5D-61B5-4182-B963-C4B3595F9C78}" type="parTrans" cxnId="{A3B40BEB-308A-4EB4-AD6D-677DA0766C87}">
      <dgm:prSet/>
      <dgm:spPr/>
      <dgm:t>
        <a:bodyPr/>
        <a:lstStyle/>
        <a:p>
          <a:endParaRPr lang="ru-RU"/>
        </a:p>
      </dgm:t>
    </dgm:pt>
    <dgm:pt modelId="{9EDBBEEC-B153-4898-B0D4-6967BCB2687D}" type="sibTrans" cxnId="{A3B40BEB-308A-4EB4-AD6D-677DA0766C8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CB07318-4136-4B96-9F6D-5A8CB5EFD53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 случае не устранения несоответствий </a:t>
          </a:r>
          <a:endParaRPr lang="ru-RU" dirty="0"/>
        </a:p>
      </dgm:t>
    </dgm:pt>
    <dgm:pt modelId="{F3E5674C-9CF7-46EB-9964-428DD299AE30}" type="parTrans" cxnId="{EF901523-E300-4CFC-ABEE-57FDDE4B9F74}">
      <dgm:prSet/>
      <dgm:spPr/>
      <dgm:t>
        <a:bodyPr/>
        <a:lstStyle/>
        <a:p>
          <a:endParaRPr lang="ru-RU"/>
        </a:p>
      </dgm:t>
    </dgm:pt>
    <dgm:pt modelId="{F591EDB3-9144-411D-912C-5567AF7E9ABB}" type="sibTrans" cxnId="{EF901523-E300-4CFC-ABEE-57FDDE4B9F7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88B1E19-E467-482D-9705-A5446B33AC0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Информирует руководителя организации</a:t>
          </a:r>
          <a:endParaRPr lang="ru-RU" dirty="0"/>
        </a:p>
      </dgm:t>
    </dgm:pt>
    <dgm:pt modelId="{67A30B88-B582-4B79-973F-B63EB687CB9B}" type="parTrans" cxnId="{33475B8C-3F93-4BFA-BFC4-3AB8957DE5D5}">
      <dgm:prSet/>
      <dgm:spPr/>
      <dgm:t>
        <a:bodyPr/>
        <a:lstStyle/>
        <a:p>
          <a:endParaRPr lang="ru-RU"/>
        </a:p>
      </dgm:t>
    </dgm:pt>
    <dgm:pt modelId="{B8D787F7-C315-4D15-BC30-5E00E60B4EF5}" type="sibTrans" cxnId="{33475B8C-3F93-4BFA-BFC4-3AB8957DE5D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F2657C1-B1E2-4E42-B803-1D08D7FB0BC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Информирует руководителя экспертной группы </a:t>
          </a:r>
          <a:endParaRPr lang="ru-RU" dirty="0"/>
        </a:p>
      </dgm:t>
    </dgm:pt>
    <dgm:pt modelId="{3EB920A5-3C5E-4A22-A1C9-2E4EFAB0CDC1}" type="parTrans" cxnId="{341FE009-C90B-4BA2-84D3-8C3F7BAE3FE5}">
      <dgm:prSet/>
      <dgm:spPr/>
      <dgm:t>
        <a:bodyPr/>
        <a:lstStyle/>
        <a:p>
          <a:endParaRPr lang="ru-RU"/>
        </a:p>
      </dgm:t>
    </dgm:pt>
    <dgm:pt modelId="{3F4816AF-A613-41A5-9F7F-C1E4F53CA3F2}" type="sibTrans" cxnId="{341FE009-C90B-4BA2-84D3-8C3F7BAE3FE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8421269-D384-4F0D-BBC1-473CDC6D0BA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Отрицательное заключение</a:t>
          </a:r>
          <a:endParaRPr lang="ru-RU" dirty="0"/>
        </a:p>
      </dgm:t>
    </dgm:pt>
    <dgm:pt modelId="{4780AF57-B70C-456D-AD01-EAA5364D3F32}" type="sibTrans" cxnId="{5C1C027A-06BE-4D55-A8F7-E1FC90C6AE2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C76A173-FF9F-4B52-A4BD-A6724DBE48D6}" type="parTrans" cxnId="{5C1C027A-06BE-4D55-A8F7-E1FC90C6AE2B}">
      <dgm:prSet/>
      <dgm:spPr/>
      <dgm:t>
        <a:bodyPr/>
        <a:lstStyle/>
        <a:p>
          <a:endParaRPr lang="ru-RU"/>
        </a:p>
      </dgm:t>
    </dgm:pt>
    <dgm:pt modelId="{3C9E6551-F119-4281-9A11-041E6BD3DAA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 случае устранения несоответствий</a:t>
          </a:r>
          <a:endParaRPr lang="ru-RU" dirty="0"/>
        </a:p>
      </dgm:t>
    </dgm:pt>
    <dgm:pt modelId="{9472304A-7C63-46AF-9D14-A8EC94438FD6}" type="parTrans" cxnId="{8997CD9F-ED63-406F-AAE0-B32C65CB68BF}">
      <dgm:prSet/>
      <dgm:spPr/>
      <dgm:t>
        <a:bodyPr/>
        <a:lstStyle/>
        <a:p>
          <a:endParaRPr lang="ru-RU"/>
        </a:p>
      </dgm:t>
    </dgm:pt>
    <dgm:pt modelId="{B5A42285-69D6-47C0-918E-5273BDDFA183}" type="sibTrans" cxnId="{8997CD9F-ED63-406F-AAE0-B32C65CB68B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C7CA98A-674C-4348-A092-F979D964595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Положительное заключение + </a:t>
          </a:r>
          <a:r>
            <a:rPr lang="ru-RU" u="sng" dirty="0" smtClean="0">
              <a:solidFill>
                <a:schemeClr val="tx1"/>
              </a:solidFill>
            </a:rPr>
            <a:t>информация о внесении изменений</a:t>
          </a:r>
          <a:endParaRPr lang="ru-RU" dirty="0"/>
        </a:p>
      </dgm:t>
    </dgm:pt>
    <dgm:pt modelId="{0E814EFF-E65A-43F0-B1C9-F24ACB8796F5}" type="parTrans" cxnId="{F4ADD23A-E046-44CC-9260-21044AAC068D}">
      <dgm:prSet/>
      <dgm:spPr/>
      <dgm:t>
        <a:bodyPr/>
        <a:lstStyle/>
        <a:p>
          <a:endParaRPr lang="ru-RU"/>
        </a:p>
      </dgm:t>
    </dgm:pt>
    <dgm:pt modelId="{31F067B0-EF4B-4FF3-AFB5-E34A572E44A1}" type="sibTrans" cxnId="{F4ADD23A-E046-44CC-9260-21044AAC068D}">
      <dgm:prSet/>
      <dgm:spPr/>
      <dgm:t>
        <a:bodyPr/>
        <a:lstStyle/>
        <a:p>
          <a:endParaRPr lang="ru-RU"/>
        </a:p>
      </dgm:t>
    </dgm:pt>
    <dgm:pt modelId="{EC00B1DA-2751-4452-8049-44A51E80A979}" type="pres">
      <dgm:prSet presAssocID="{FDBC8BB8-9B1C-46AC-89A9-7EEC814822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54329C-CA38-4873-BE2D-F08EA1B38D26}" type="pres">
      <dgm:prSet presAssocID="{5B186B4E-225D-44A5-A029-E2AFBF359C4C}" presName="node" presStyleLbl="node1" presStyleIdx="0" presStyleCnt="8" custScaleX="133210" custLinFactNeighborX="-6206" custLinFactNeighborY="2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9892E-B1CC-4432-B964-816029E394E2}" type="pres">
      <dgm:prSet presAssocID="{54500249-471F-4CF2-B960-B1D7768002DD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B81165E-CA15-48CA-8D5E-F958F3737388}" type="pres">
      <dgm:prSet presAssocID="{54500249-471F-4CF2-B960-B1D7768002DD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D7AF69EB-7215-4D24-AB45-4F59D56B26EE}" type="pres">
      <dgm:prSet presAssocID="{6F2657C1-B1E2-4E42-B803-1D08D7FB0BC1}" presName="node" presStyleLbl="node1" presStyleIdx="1" presStyleCnt="8" custScaleX="149873" custLinFactNeighborY="2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8835B-5C60-423D-87CB-29E0860ECF3F}" type="pres">
      <dgm:prSet presAssocID="{3F4816AF-A613-41A5-9F7F-C1E4F53CA3F2}" presName="sibTrans" presStyleLbl="sibTrans2D1" presStyleIdx="1" presStyleCnt="7"/>
      <dgm:spPr/>
      <dgm:t>
        <a:bodyPr/>
        <a:lstStyle/>
        <a:p>
          <a:endParaRPr lang="ru-RU"/>
        </a:p>
      </dgm:t>
    </dgm:pt>
    <dgm:pt modelId="{401D1156-DCCE-4CF1-A8BC-CDBAECBB07C1}" type="pres">
      <dgm:prSet presAssocID="{3F4816AF-A613-41A5-9F7F-C1E4F53CA3F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436B666F-4BBE-4143-BABD-1E266EDA1814}" type="pres">
      <dgm:prSet presAssocID="{588B1E19-E467-482D-9705-A5446B33AC0D}" presName="node" presStyleLbl="node1" presStyleIdx="2" presStyleCnt="8" custScaleX="143389" custLinFactNeighborX="-2296" custLinFactNeighborY="25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D1D82-702B-4144-B98B-6239AE176778}" type="pres">
      <dgm:prSet presAssocID="{B8D787F7-C315-4D15-BC30-5E00E60B4EF5}" presName="sibTrans" presStyleLbl="sibTrans2D1" presStyleIdx="2" presStyleCnt="7" custLinFactNeighborX="8058" custLinFactNeighborY="28806"/>
      <dgm:spPr/>
      <dgm:t>
        <a:bodyPr/>
        <a:lstStyle/>
        <a:p>
          <a:endParaRPr lang="ru-RU"/>
        </a:p>
      </dgm:t>
    </dgm:pt>
    <dgm:pt modelId="{570B4165-5BB7-4411-9454-E968012F1195}" type="pres">
      <dgm:prSet presAssocID="{B8D787F7-C315-4D15-BC30-5E00E60B4EF5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DEE41D8-E256-4D61-A9F5-CE7461160105}" type="pres">
      <dgm:prSet presAssocID="{E5F55869-E2EF-4746-94AD-4FA4BD0120FD}" presName="node" presStyleLbl="node1" presStyleIdx="3" presStyleCnt="8" custScaleX="144418" custLinFactNeighborX="2079" custLinFactNeighborY="7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64230-5EC4-45EA-9B96-413B14C7FDB9}" type="pres">
      <dgm:prSet presAssocID="{9EDBBEEC-B153-4898-B0D4-6967BCB2687D}" presName="sibTrans" presStyleLbl="sibTrans2D1" presStyleIdx="3" presStyleCnt="7" custLinFactNeighborX="-11544" custLinFactNeighborY="-9179"/>
      <dgm:spPr/>
      <dgm:t>
        <a:bodyPr/>
        <a:lstStyle/>
        <a:p>
          <a:endParaRPr lang="ru-RU"/>
        </a:p>
      </dgm:t>
    </dgm:pt>
    <dgm:pt modelId="{DCB9CA83-6B6E-490B-B37D-A4DB947B9B86}" type="pres">
      <dgm:prSet presAssocID="{9EDBBEEC-B153-4898-B0D4-6967BCB2687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7758B02-5386-470D-BFE9-7FC934E8D85F}" type="pres">
      <dgm:prSet presAssocID="{8CB07318-4136-4B96-9F6D-5A8CB5EFD536}" presName="node" presStyleLbl="node1" presStyleIdx="4" presStyleCnt="8" custScaleX="151664" custLinFactNeighborX="2020" custLinFactNeighborY="2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744F6-DFCB-4394-B5D6-5FBB6B0FB98B}" type="pres">
      <dgm:prSet presAssocID="{F591EDB3-9144-411D-912C-5567AF7E9ABB}" presName="sibTrans" presStyleLbl="sibTrans2D1" presStyleIdx="4" presStyleCnt="7"/>
      <dgm:spPr/>
      <dgm:t>
        <a:bodyPr/>
        <a:lstStyle/>
        <a:p>
          <a:endParaRPr lang="ru-RU"/>
        </a:p>
      </dgm:t>
    </dgm:pt>
    <dgm:pt modelId="{D43F486F-6CD0-468E-BFC6-D0BEC6A47339}" type="pres">
      <dgm:prSet presAssocID="{F591EDB3-9144-411D-912C-5567AF7E9AB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DE5CBF60-EFA2-4C59-A966-5BFCDC0A0AB2}" type="pres">
      <dgm:prSet presAssocID="{78421269-D384-4F0D-BBC1-473CDC6D0BA3}" presName="node" presStyleLbl="node1" presStyleIdx="5" presStyleCnt="8" custScaleX="132937" custLinFactNeighborX="-2721" custLinFactNeighborY="30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CF47B-51B6-4C20-A28E-9E3A8F9EAFDB}" type="pres">
      <dgm:prSet presAssocID="{4780AF57-B70C-456D-AD01-EAA5364D3F32}" presName="sibTrans" presStyleLbl="sibTrans2D1" presStyleIdx="5" presStyleCnt="7" custFlipHor="1" custScaleX="102814" custLinFactX="263400" custLinFactY="9867" custLinFactNeighborX="300000" custLinFactNeighborY="100000"/>
      <dgm:spPr/>
      <dgm:t>
        <a:bodyPr/>
        <a:lstStyle/>
        <a:p>
          <a:endParaRPr lang="ru-RU"/>
        </a:p>
      </dgm:t>
    </dgm:pt>
    <dgm:pt modelId="{C3B7CCD1-D91E-4388-BC93-B3E4E7888826}" type="pres">
      <dgm:prSet presAssocID="{4780AF57-B70C-456D-AD01-EAA5364D3F32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299C8049-B368-4ADA-A9DE-09CA91DFBF5E}" type="pres">
      <dgm:prSet presAssocID="{3C9E6551-F119-4281-9A11-041E6BD3DAA3}" presName="node" presStyleLbl="node1" presStyleIdx="6" presStyleCnt="8" custScaleX="147639" custLinFactX="76970" custLinFactNeighborX="100000" custLinFactNeighborY="-1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172A2-A149-44B0-89CA-51C70A8D3563}" type="pres">
      <dgm:prSet presAssocID="{B5A42285-69D6-47C0-918E-5273BDDFA183}" presName="sibTrans" presStyleLbl="sibTrans2D1" presStyleIdx="6" presStyleCnt="7"/>
      <dgm:spPr/>
      <dgm:t>
        <a:bodyPr/>
        <a:lstStyle/>
        <a:p>
          <a:endParaRPr lang="ru-RU"/>
        </a:p>
      </dgm:t>
    </dgm:pt>
    <dgm:pt modelId="{FEEB8F93-0F93-491A-8882-7BE7A5C47FCB}" type="pres">
      <dgm:prSet presAssocID="{B5A42285-69D6-47C0-918E-5273BDDFA18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BECE4B4B-0364-48C9-957A-27A5A458FFB6}" type="pres">
      <dgm:prSet presAssocID="{2C7CA98A-674C-4348-A092-F979D9645957}" presName="node" presStyleLbl="node1" presStyleIdx="7" presStyleCnt="8" custScaleX="134721" custLinFactX="-91252" custLinFactNeighborX="-100000" custLinFactNeighborY="-1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6C60D-67CD-4C77-8A50-5DE9C9BE671D}" type="presOf" srcId="{E5F55869-E2EF-4746-94AD-4FA4BD0120FD}" destId="{EDEE41D8-E256-4D61-A9F5-CE7461160105}" srcOrd="0" destOrd="0" presId="urn:microsoft.com/office/officeart/2005/8/layout/process5"/>
    <dgm:cxn modelId="{C80223EF-F573-436F-991C-133892EBC345}" type="presOf" srcId="{54500249-471F-4CF2-B960-B1D7768002DD}" destId="{0B81165E-CA15-48CA-8D5E-F958F3737388}" srcOrd="1" destOrd="0" presId="urn:microsoft.com/office/officeart/2005/8/layout/process5"/>
    <dgm:cxn modelId="{F63A8A92-7276-487D-AF2E-61A5DE0E9786}" type="presOf" srcId="{3F4816AF-A613-41A5-9F7F-C1E4F53CA3F2}" destId="{4D68835B-5C60-423D-87CB-29E0860ECF3F}" srcOrd="0" destOrd="0" presId="urn:microsoft.com/office/officeart/2005/8/layout/process5"/>
    <dgm:cxn modelId="{7AB2758E-DB13-413D-953E-84676B0B286C}" type="presOf" srcId="{4780AF57-B70C-456D-AD01-EAA5364D3F32}" destId="{941CF47B-51B6-4C20-A28E-9E3A8F9EAFDB}" srcOrd="0" destOrd="0" presId="urn:microsoft.com/office/officeart/2005/8/layout/process5"/>
    <dgm:cxn modelId="{C2400B59-2199-4FD9-B198-30B6C7466C0A}" type="presOf" srcId="{B5A42285-69D6-47C0-918E-5273BDDFA183}" destId="{8AA172A2-A149-44B0-89CA-51C70A8D3563}" srcOrd="0" destOrd="0" presId="urn:microsoft.com/office/officeart/2005/8/layout/process5"/>
    <dgm:cxn modelId="{A2079203-521D-4E39-9A8D-9D724FD908D1}" type="presOf" srcId="{F591EDB3-9144-411D-912C-5567AF7E9ABB}" destId="{D43F486F-6CD0-468E-BFC6-D0BEC6A47339}" srcOrd="1" destOrd="0" presId="urn:microsoft.com/office/officeart/2005/8/layout/process5"/>
    <dgm:cxn modelId="{CF0AC9CB-DE44-4D5F-BC4B-57F5C694CBF8}" type="presOf" srcId="{78421269-D384-4F0D-BBC1-473CDC6D0BA3}" destId="{DE5CBF60-EFA2-4C59-A966-5BFCDC0A0AB2}" srcOrd="0" destOrd="0" presId="urn:microsoft.com/office/officeart/2005/8/layout/process5"/>
    <dgm:cxn modelId="{17780865-7985-403E-B5EA-97242BA30D0C}" type="presOf" srcId="{5B186B4E-225D-44A5-A029-E2AFBF359C4C}" destId="{A254329C-CA38-4873-BE2D-F08EA1B38D26}" srcOrd="0" destOrd="0" presId="urn:microsoft.com/office/officeart/2005/8/layout/process5"/>
    <dgm:cxn modelId="{60964F6C-4CA3-45D5-A0BB-5B4519B2BC22}" type="presOf" srcId="{588B1E19-E467-482D-9705-A5446B33AC0D}" destId="{436B666F-4BBE-4143-BABD-1E266EDA1814}" srcOrd="0" destOrd="0" presId="urn:microsoft.com/office/officeart/2005/8/layout/process5"/>
    <dgm:cxn modelId="{B304088A-3100-4A0F-8008-2EDC3E95A1EF}" type="presOf" srcId="{B5A42285-69D6-47C0-918E-5273BDDFA183}" destId="{FEEB8F93-0F93-491A-8882-7BE7A5C47FCB}" srcOrd="1" destOrd="0" presId="urn:microsoft.com/office/officeart/2005/8/layout/process5"/>
    <dgm:cxn modelId="{5C1C027A-06BE-4D55-A8F7-E1FC90C6AE2B}" srcId="{FDBC8BB8-9B1C-46AC-89A9-7EEC81482256}" destId="{78421269-D384-4F0D-BBC1-473CDC6D0BA3}" srcOrd="5" destOrd="0" parTransId="{3C76A173-FF9F-4B52-A4BD-A6724DBE48D6}" sibTransId="{4780AF57-B70C-456D-AD01-EAA5364D3F32}"/>
    <dgm:cxn modelId="{E8754B1E-E9D3-48E7-AB56-151157D3E578}" type="presOf" srcId="{54500249-471F-4CF2-B960-B1D7768002DD}" destId="{9789892E-B1CC-4432-B964-816029E394E2}" srcOrd="0" destOrd="0" presId="urn:microsoft.com/office/officeart/2005/8/layout/process5"/>
    <dgm:cxn modelId="{A25CEA25-DD4F-4526-BE57-89A38FAB459B}" type="presOf" srcId="{3F4816AF-A613-41A5-9F7F-C1E4F53CA3F2}" destId="{401D1156-DCCE-4CF1-A8BC-CDBAECBB07C1}" srcOrd="1" destOrd="0" presId="urn:microsoft.com/office/officeart/2005/8/layout/process5"/>
    <dgm:cxn modelId="{47866F2B-7974-408F-BBE5-A761E8DB605F}" type="presOf" srcId="{2C7CA98A-674C-4348-A092-F979D9645957}" destId="{BECE4B4B-0364-48C9-957A-27A5A458FFB6}" srcOrd="0" destOrd="0" presId="urn:microsoft.com/office/officeart/2005/8/layout/process5"/>
    <dgm:cxn modelId="{A070F2B1-F8D2-48C8-B822-B7296DAF7206}" type="presOf" srcId="{9EDBBEEC-B153-4898-B0D4-6967BCB2687D}" destId="{89664230-5EC4-45EA-9B96-413B14C7FDB9}" srcOrd="0" destOrd="0" presId="urn:microsoft.com/office/officeart/2005/8/layout/process5"/>
    <dgm:cxn modelId="{AD511D56-60DB-4A99-976B-BCD89637963B}" type="presOf" srcId="{FDBC8BB8-9B1C-46AC-89A9-7EEC81482256}" destId="{EC00B1DA-2751-4452-8049-44A51E80A979}" srcOrd="0" destOrd="0" presId="urn:microsoft.com/office/officeart/2005/8/layout/process5"/>
    <dgm:cxn modelId="{EF901523-E300-4CFC-ABEE-57FDDE4B9F74}" srcId="{FDBC8BB8-9B1C-46AC-89A9-7EEC81482256}" destId="{8CB07318-4136-4B96-9F6D-5A8CB5EFD536}" srcOrd="4" destOrd="0" parTransId="{F3E5674C-9CF7-46EB-9964-428DD299AE30}" sibTransId="{F591EDB3-9144-411D-912C-5567AF7E9ABB}"/>
    <dgm:cxn modelId="{341FE009-C90B-4BA2-84D3-8C3F7BAE3FE5}" srcId="{FDBC8BB8-9B1C-46AC-89A9-7EEC81482256}" destId="{6F2657C1-B1E2-4E42-B803-1D08D7FB0BC1}" srcOrd="1" destOrd="0" parTransId="{3EB920A5-3C5E-4A22-A1C9-2E4EFAB0CDC1}" sibTransId="{3F4816AF-A613-41A5-9F7F-C1E4F53CA3F2}"/>
    <dgm:cxn modelId="{F4ADD23A-E046-44CC-9260-21044AAC068D}" srcId="{FDBC8BB8-9B1C-46AC-89A9-7EEC81482256}" destId="{2C7CA98A-674C-4348-A092-F979D9645957}" srcOrd="7" destOrd="0" parTransId="{0E814EFF-E65A-43F0-B1C9-F24ACB8796F5}" sibTransId="{31F067B0-EF4B-4FF3-AFB5-E34A572E44A1}"/>
    <dgm:cxn modelId="{DCE2DFA4-C58A-4F06-B60C-59395D02282B}" srcId="{FDBC8BB8-9B1C-46AC-89A9-7EEC81482256}" destId="{5B186B4E-225D-44A5-A029-E2AFBF359C4C}" srcOrd="0" destOrd="0" parTransId="{1F3C5D58-5E5F-48FC-AF98-80FE61CD9AA8}" sibTransId="{54500249-471F-4CF2-B960-B1D7768002DD}"/>
    <dgm:cxn modelId="{A0483B0C-D563-48E9-9C0D-E30459904D94}" type="presOf" srcId="{B8D787F7-C315-4D15-BC30-5E00E60B4EF5}" destId="{570B4165-5BB7-4411-9454-E968012F1195}" srcOrd="1" destOrd="0" presId="urn:microsoft.com/office/officeart/2005/8/layout/process5"/>
    <dgm:cxn modelId="{8997CD9F-ED63-406F-AAE0-B32C65CB68BF}" srcId="{FDBC8BB8-9B1C-46AC-89A9-7EEC81482256}" destId="{3C9E6551-F119-4281-9A11-041E6BD3DAA3}" srcOrd="6" destOrd="0" parTransId="{9472304A-7C63-46AF-9D14-A8EC94438FD6}" sibTransId="{B5A42285-69D6-47C0-918E-5273BDDFA183}"/>
    <dgm:cxn modelId="{84B87012-7444-4C28-BEA7-5DB398AB4929}" type="presOf" srcId="{9EDBBEEC-B153-4898-B0D4-6967BCB2687D}" destId="{DCB9CA83-6B6E-490B-B37D-A4DB947B9B86}" srcOrd="1" destOrd="0" presId="urn:microsoft.com/office/officeart/2005/8/layout/process5"/>
    <dgm:cxn modelId="{B671024A-A0FA-4054-AACC-782486176894}" type="presOf" srcId="{4780AF57-B70C-456D-AD01-EAA5364D3F32}" destId="{C3B7CCD1-D91E-4388-BC93-B3E4E7888826}" srcOrd="1" destOrd="0" presId="urn:microsoft.com/office/officeart/2005/8/layout/process5"/>
    <dgm:cxn modelId="{A3B40BEB-308A-4EB4-AD6D-677DA0766C87}" srcId="{FDBC8BB8-9B1C-46AC-89A9-7EEC81482256}" destId="{E5F55869-E2EF-4746-94AD-4FA4BD0120FD}" srcOrd="3" destOrd="0" parTransId="{C9A05B5D-61B5-4182-B963-C4B3595F9C78}" sibTransId="{9EDBBEEC-B153-4898-B0D4-6967BCB2687D}"/>
    <dgm:cxn modelId="{33475B8C-3F93-4BFA-BFC4-3AB8957DE5D5}" srcId="{FDBC8BB8-9B1C-46AC-89A9-7EEC81482256}" destId="{588B1E19-E467-482D-9705-A5446B33AC0D}" srcOrd="2" destOrd="0" parTransId="{67A30B88-B582-4B79-973F-B63EB687CB9B}" sibTransId="{B8D787F7-C315-4D15-BC30-5E00E60B4EF5}"/>
    <dgm:cxn modelId="{C92B9FF8-DC4F-4B98-ACCB-681FAFC3387D}" type="presOf" srcId="{3C9E6551-F119-4281-9A11-041E6BD3DAA3}" destId="{299C8049-B368-4ADA-A9DE-09CA91DFBF5E}" srcOrd="0" destOrd="0" presId="urn:microsoft.com/office/officeart/2005/8/layout/process5"/>
    <dgm:cxn modelId="{CEFC31A1-54BC-45BB-A052-D334BEB7C151}" type="presOf" srcId="{6F2657C1-B1E2-4E42-B803-1D08D7FB0BC1}" destId="{D7AF69EB-7215-4D24-AB45-4F59D56B26EE}" srcOrd="0" destOrd="0" presId="urn:microsoft.com/office/officeart/2005/8/layout/process5"/>
    <dgm:cxn modelId="{1CB4AB3B-A16E-446D-8835-6B0FFF18EFA5}" type="presOf" srcId="{F591EDB3-9144-411D-912C-5567AF7E9ABB}" destId="{690744F6-DFCB-4394-B5D6-5FBB6B0FB98B}" srcOrd="0" destOrd="0" presId="urn:microsoft.com/office/officeart/2005/8/layout/process5"/>
    <dgm:cxn modelId="{AD26CABC-E3D5-4F3A-8635-B08C11F16206}" type="presOf" srcId="{B8D787F7-C315-4D15-BC30-5E00E60B4EF5}" destId="{3DDD1D82-702B-4144-B98B-6239AE176778}" srcOrd="0" destOrd="0" presId="urn:microsoft.com/office/officeart/2005/8/layout/process5"/>
    <dgm:cxn modelId="{3B6DAAE2-A801-41A0-B0ED-D68FBC5D3575}" type="presOf" srcId="{8CB07318-4136-4B96-9F6D-5A8CB5EFD536}" destId="{17758B02-5386-470D-BFE9-7FC934E8D85F}" srcOrd="0" destOrd="0" presId="urn:microsoft.com/office/officeart/2005/8/layout/process5"/>
    <dgm:cxn modelId="{A2FD58DC-26B2-4339-93B7-7E51298E4152}" type="presParOf" srcId="{EC00B1DA-2751-4452-8049-44A51E80A979}" destId="{A254329C-CA38-4873-BE2D-F08EA1B38D26}" srcOrd="0" destOrd="0" presId="urn:microsoft.com/office/officeart/2005/8/layout/process5"/>
    <dgm:cxn modelId="{EBE36979-2940-4DE9-84D9-0AF3A5034B6C}" type="presParOf" srcId="{EC00B1DA-2751-4452-8049-44A51E80A979}" destId="{9789892E-B1CC-4432-B964-816029E394E2}" srcOrd="1" destOrd="0" presId="urn:microsoft.com/office/officeart/2005/8/layout/process5"/>
    <dgm:cxn modelId="{1E2ABF5E-19BA-433F-9756-25333255D8CC}" type="presParOf" srcId="{9789892E-B1CC-4432-B964-816029E394E2}" destId="{0B81165E-CA15-48CA-8D5E-F958F3737388}" srcOrd="0" destOrd="0" presId="urn:microsoft.com/office/officeart/2005/8/layout/process5"/>
    <dgm:cxn modelId="{0532BEDE-F84B-4E58-A4D7-C160F46DB87C}" type="presParOf" srcId="{EC00B1DA-2751-4452-8049-44A51E80A979}" destId="{D7AF69EB-7215-4D24-AB45-4F59D56B26EE}" srcOrd="2" destOrd="0" presId="urn:microsoft.com/office/officeart/2005/8/layout/process5"/>
    <dgm:cxn modelId="{D7F545B5-FA2C-4318-A8C0-4A766A3682C5}" type="presParOf" srcId="{EC00B1DA-2751-4452-8049-44A51E80A979}" destId="{4D68835B-5C60-423D-87CB-29E0860ECF3F}" srcOrd="3" destOrd="0" presId="urn:microsoft.com/office/officeart/2005/8/layout/process5"/>
    <dgm:cxn modelId="{8BBBB5C7-0972-4668-AE68-7BBEBE8924A1}" type="presParOf" srcId="{4D68835B-5C60-423D-87CB-29E0860ECF3F}" destId="{401D1156-DCCE-4CF1-A8BC-CDBAECBB07C1}" srcOrd="0" destOrd="0" presId="urn:microsoft.com/office/officeart/2005/8/layout/process5"/>
    <dgm:cxn modelId="{F1F7B1C3-10D6-4548-8EB1-FF1971BC918C}" type="presParOf" srcId="{EC00B1DA-2751-4452-8049-44A51E80A979}" destId="{436B666F-4BBE-4143-BABD-1E266EDA1814}" srcOrd="4" destOrd="0" presId="urn:microsoft.com/office/officeart/2005/8/layout/process5"/>
    <dgm:cxn modelId="{26D36051-5A82-4507-B2CD-5419866A30B0}" type="presParOf" srcId="{EC00B1DA-2751-4452-8049-44A51E80A979}" destId="{3DDD1D82-702B-4144-B98B-6239AE176778}" srcOrd="5" destOrd="0" presId="urn:microsoft.com/office/officeart/2005/8/layout/process5"/>
    <dgm:cxn modelId="{B4787BC6-F8F2-4185-B7E6-1227A4F29E94}" type="presParOf" srcId="{3DDD1D82-702B-4144-B98B-6239AE176778}" destId="{570B4165-5BB7-4411-9454-E968012F1195}" srcOrd="0" destOrd="0" presId="urn:microsoft.com/office/officeart/2005/8/layout/process5"/>
    <dgm:cxn modelId="{0EA2B33A-EC2A-4BB5-AF42-C2A0D5139E90}" type="presParOf" srcId="{EC00B1DA-2751-4452-8049-44A51E80A979}" destId="{EDEE41D8-E256-4D61-A9F5-CE7461160105}" srcOrd="6" destOrd="0" presId="urn:microsoft.com/office/officeart/2005/8/layout/process5"/>
    <dgm:cxn modelId="{36A75F2E-8EC4-4835-BA2C-33A543F22780}" type="presParOf" srcId="{EC00B1DA-2751-4452-8049-44A51E80A979}" destId="{89664230-5EC4-45EA-9B96-413B14C7FDB9}" srcOrd="7" destOrd="0" presId="urn:microsoft.com/office/officeart/2005/8/layout/process5"/>
    <dgm:cxn modelId="{C1651645-73FD-4856-AF01-98D1371FEF75}" type="presParOf" srcId="{89664230-5EC4-45EA-9B96-413B14C7FDB9}" destId="{DCB9CA83-6B6E-490B-B37D-A4DB947B9B86}" srcOrd="0" destOrd="0" presId="urn:microsoft.com/office/officeart/2005/8/layout/process5"/>
    <dgm:cxn modelId="{EAA57B61-304D-48C9-808E-D64DF5425FD2}" type="presParOf" srcId="{EC00B1DA-2751-4452-8049-44A51E80A979}" destId="{17758B02-5386-470D-BFE9-7FC934E8D85F}" srcOrd="8" destOrd="0" presId="urn:microsoft.com/office/officeart/2005/8/layout/process5"/>
    <dgm:cxn modelId="{151984A9-7498-4F6F-B23D-D4F7EE42E1DA}" type="presParOf" srcId="{EC00B1DA-2751-4452-8049-44A51E80A979}" destId="{690744F6-DFCB-4394-B5D6-5FBB6B0FB98B}" srcOrd="9" destOrd="0" presId="urn:microsoft.com/office/officeart/2005/8/layout/process5"/>
    <dgm:cxn modelId="{BA99106A-541A-4B6C-853B-A0754DA6318E}" type="presParOf" srcId="{690744F6-DFCB-4394-B5D6-5FBB6B0FB98B}" destId="{D43F486F-6CD0-468E-BFC6-D0BEC6A47339}" srcOrd="0" destOrd="0" presId="urn:microsoft.com/office/officeart/2005/8/layout/process5"/>
    <dgm:cxn modelId="{EBE13A2E-3010-4AC8-AA01-71E9273DA02D}" type="presParOf" srcId="{EC00B1DA-2751-4452-8049-44A51E80A979}" destId="{DE5CBF60-EFA2-4C59-A966-5BFCDC0A0AB2}" srcOrd="10" destOrd="0" presId="urn:microsoft.com/office/officeart/2005/8/layout/process5"/>
    <dgm:cxn modelId="{6B42984E-0C9B-4B65-AC7A-97A123556680}" type="presParOf" srcId="{EC00B1DA-2751-4452-8049-44A51E80A979}" destId="{941CF47B-51B6-4C20-A28E-9E3A8F9EAFDB}" srcOrd="11" destOrd="0" presId="urn:microsoft.com/office/officeart/2005/8/layout/process5"/>
    <dgm:cxn modelId="{E85CE1F7-0E96-4558-BF30-A43C2C0AD33C}" type="presParOf" srcId="{941CF47B-51B6-4C20-A28E-9E3A8F9EAFDB}" destId="{C3B7CCD1-D91E-4388-BC93-B3E4E7888826}" srcOrd="0" destOrd="0" presId="urn:microsoft.com/office/officeart/2005/8/layout/process5"/>
    <dgm:cxn modelId="{6485F7D5-E083-480C-A2A4-4701FF26878F}" type="presParOf" srcId="{EC00B1DA-2751-4452-8049-44A51E80A979}" destId="{299C8049-B368-4ADA-A9DE-09CA91DFBF5E}" srcOrd="12" destOrd="0" presId="urn:microsoft.com/office/officeart/2005/8/layout/process5"/>
    <dgm:cxn modelId="{EAB88E9A-897A-45BD-BA93-AA2F6B69D874}" type="presParOf" srcId="{EC00B1DA-2751-4452-8049-44A51E80A979}" destId="{8AA172A2-A149-44B0-89CA-51C70A8D3563}" srcOrd="13" destOrd="0" presId="urn:microsoft.com/office/officeart/2005/8/layout/process5"/>
    <dgm:cxn modelId="{1F0331FA-0BB0-4DE9-B220-58669C96D17D}" type="presParOf" srcId="{8AA172A2-A149-44B0-89CA-51C70A8D3563}" destId="{FEEB8F93-0F93-491A-8882-7BE7A5C47FCB}" srcOrd="0" destOrd="0" presId="urn:microsoft.com/office/officeart/2005/8/layout/process5"/>
    <dgm:cxn modelId="{8386DF71-00DC-4823-9026-9680A8791BCB}" type="presParOf" srcId="{EC00B1DA-2751-4452-8049-44A51E80A979}" destId="{BECE4B4B-0364-48C9-957A-27A5A458FFB6}" srcOrd="1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F476F-4E40-4A16-B3C8-18BD0DFDD8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0FAB2-8AD5-45E0-825A-AF2E6FE70AB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</a:rPr>
            <a:t>б)</a:t>
          </a:r>
          <a:r>
            <a:rPr lang="ru-RU" sz="2000" dirty="0" smtClean="0">
              <a:latin typeface="Arial" panose="020B0604020202020204" pitchFamily="34" charset="0"/>
            </a:rPr>
            <a:t> </a:t>
          </a:r>
          <a:r>
            <a:rPr lang="ru-RU" sz="2000" dirty="0" smtClean="0">
              <a:solidFill>
                <a:schemeClr val="tx1"/>
              </a:solidFill>
            </a:rPr>
            <a:t>сведения о выявленных при проведении аккредитационной экспертизы и не устраненных в ходе проведения аккредитационной экспертизы несоответствий содержания и (или) качества подготовки обучающихся по заявленным для государственной аккредитации образовательным программам требованиям федеральных государственных образовательных стандартов в части:</a:t>
          </a:r>
        </a:p>
      </dgm:t>
    </dgm:pt>
    <dgm:pt modelId="{7807F6C4-2745-4F0B-87D3-8CFF556AEEA0}" type="parTrans" cxnId="{8233D337-68CF-433E-BD94-A800C1E7EDB4}">
      <dgm:prSet/>
      <dgm:spPr/>
      <dgm:t>
        <a:bodyPr/>
        <a:lstStyle/>
        <a:p>
          <a:endParaRPr lang="ru-RU"/>
        </a:p>
      </dgm:t>
    </dgm:pt>
    <dgm:pt modelId="{F5ECA554-A3DE-4E95-8BD2-3A1E3505862D}" type="sibTrans" cxnId="{8233D337-68CF-433E-BD94-A800C1E7EDB4}">
      <dgm:prSet/>
      <dgm:spPr/>
      <dgm:t>
        <a:bodyPr/>
        <a:lstStyle/>
        <a:p>
          <a:endParaRPr lang="ru-RU"/>
        </a:p>
      </dgm:t>
    </dgm:pt>
    <dgm:pt modelId="{324AF59E-0A18-47C2-A189-827644E2507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</a:rPr>
            <a:t>структуры основных образовательных программ и их объема;</a:t>
          </a:r>
          <a:endParaRPr lang="ru-RU" sz="1800" dirty="0">
            <a:solidFill>
              <a:srgbClr val="002060"/>
            </a:solidFill>
          </a:endParaRPr>
        </a:p>
      </dgm:t>
    </dgm:pt>
    <dgm:pt modelId="{4D24B87C-A3AE-4761-943D-639E48303B18}" type="parTrans" cxnId="{42FC8699-EEF6-4A40-8CC6-9273F98F3463}">
      <dgm:prSet/>
      <dgm:spPr/>
      <dgm:t>
        <a:bodyPr/>
        <a:lstStyle/>
        <a:p>
          <a:endParaRPr lang="ru-RU"/>
        </a:p>
      </dgm:t>
    </dgm:pt>
    <dgm:pt modelId="{6840B0CC-6C06-404B-8DA9-08F911C508AA}" type="sibTrans" cxnId="{42FC8699-EEF6-4A40-8CC6-9273F98F3463}">
      <dgm:prSet/>
      <dgm:spPr/>
      <dgm:t>
        <a:bodyPr/>
        <a:lstStyle/>
        <a:p>
          <a:endParaRPr lang="ru-RU"/>
        </a:p>
      </dgm:t>
    </dgm:pt>
    <dgm:pt modelId="{0943A0D6-BBCF-4B72-88BB-918B913F9A46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</a:rPr>
            <a:t>кадровых и материально-технических условий реализации образовательных программ;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</a:endParaRPr>
        </a:p>
      </dgm:t>
    </dgm:pt>
    <dgm:pt modelId="{C7F1A63F-E1AC-4592-96C8-506A1EDF508F}" type="parTrans" cxnId="{F5DD6724-FB5D-4E9E-916C-B10A81EC3D07}">
      <dgm:prSet/>
      <dgm:spPr/>
      <dgm:t>
        <a:bodyPr/>
        <a:lstStyle/>
        <a:p>
          <a:endParaRPr lang="ru-RU"/>
        </a:p>
      </dgm:t>
    </dgm:pt>
    <dgm:pt modelId="{83E09BFF-A86D-4C20-87EF-208F5E31F82D}" type="sibTrans" cxnId="{F5DD6724-FB5D-4E9E-916C-B10A81EC3D07}">
      <dgm:prSet/>
      <dgm:spPr/>
      <dgm:t>
        <a:bodyPr/>
        <a:lstStyle/>
        <a:p>
          <a:endParaRPr lang="ru-RU"/>
        </a:p>
      </dgm:t>
    </dgm:pt>
    <dgm:pt modelId="{D8EAE781-9F8F-4B04-A124-8C108663DECB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</a:rPr>
            <a:t>результатов освоения образовательных программ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ru-RU" sz="1800" dirty="0">
            <a:solidFill>
              <a:srgbClr val="002060"/>
            </a:solidFill>
          </a:endParaRPr>
        </a:p>
      </dgm:t>
    </dgm:pt>
    <dgm:pt modelId="{4D01A949-77C3-4014-A63A-C7FAA5376886}" type="parTrans" cxnId="{0753AF50-4D7F-4C39-A60F-0137953F63ED}">
      <dgm:prSet/>
      <dgm:spPr/>
      <dgm:t>
        <a:bodyPr/>
        <a:lstStyle/>
        <a:p>
          <a:endParaRPr lang="ru-RU"/>
        </a:p>
      </dgm:t>
    </dgm:pt>
    <dgm:pt modelId="{DB7C1E2D-8C63-4C6F-9E9D-B9790AE67798}" type="sibTrans" cxnId="{0753AF50-4D7F-4C39-A60F-0137953F63ED}">
      <dgm:prSet/>
      <dgm:spPr/>
      <dgm:t>
        <a:bodyPr/>
        <a:lstStyle/>
        <a:p>
          <a:endParaRPr lang="ru-RU"/>
        </a:p>
      </dgm:t>
    </dgm:pt>
    <dgm:pt modelId="{441D9383-92B0-47FC-B58B-16D78E40C8C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</a:rPr>
            <a:t>а)</a:t>
          </a:r>
          <a:r>
            <a:rPr lang="ru-RU" sz="1600" dirty="0" smtClean="0">
              <a:latin typeface="Arial" panose="020B0604020202020204" pitchFamily="34" charset="0"/>
            </a:rPr>
            <a:t> </a:t>
          </a:r>
          <a:r>
            <a:rPr lang="ru-RU" sz="2100" dirty="0" smtClean="0">
              <a:solidFill>
                <a:schemeClr val="tx1"/>
              </a:solidFill>
            </a:rPr>
            <a:t>сведения о непредставлении организацией, осуществляющей образовательную деятельность, или ее филиалом члену экспертной группы или ее руководителю документов и (или) материалов в соответствии с подпунктом "б" пункта 36 настоящего Положения;</a:t>
          </a:r>
        </a:p>
      </dgm:t>
    </dgm:pt>
    <dgm:pt modelId="{FAB650F8-8491-4B46-A843-4985F1761E78}" type="sibTrans" cxnId="{5E877A8E-5FD7-452D-B774-91D46C51A3DD}">
      <dgm:prSet/>
      <dgm:spPr/>
      <dgm:t>
        <a:bodyPr/>
        <a:lstStyle/>
        <a:p>
          <a:endParaRPr lang="ru-RU"/>
        </a:p>
      </dgm:t>
    </dgm:pt>
    <dgm:pt modelId="{200056E9-A26F-48A9-9D0B-4E511248F99E}" type="parTrans" cxnId="{5E877A8E-5FD7-452D-B774-91D46C51A3DD}">
      <dgm:prSet/>
      <dgm:spPr/>
      <dgm:t>
        <a:bodyPr/>
        <a:lstStyle/>
        <a:p>
          <a:endParaRPr lang="ru-RU"/>
        </a:p>
      </dgm:t>
    </dgm:pt>
    <dgm:pt modelId="{EA2CAA43-9B7E-47D4-976A-B8C641F5ECD2}" type="pres">
      <dgm:prSet presAssocID="{713F476F-4E40-4A16-B3C8-18BD0DFDD8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BCAA99-E967-441B-B300-5BDD8FC92632}" type="pres">
      <dgm:prSet presAssocID="{441D9383-92B0-47FC-B58B-16D78E40C8CF}" presName="parentText" presStyleLbl="node1" presStyleIdx="0" presStyleCnt="2" custScaleY="100450" custLinFactNeighborX="-151" custLinFactNeighborY="-52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4E4D5-E925-4B80-9B51-46110681752E}" type="pres">
      <dgm:prSet presAssocID="{FAB650F8-8491-4B46-A843-4985F1761E78}" presName="spacer" presStyleCnt="0"/>
      <dgm:spPr/>
    </dgm:pt>
    <dgm:pt modelId="{1201E39D-C4EF-44B9-8675-A9ABB800E222}" type="pres">
      <dgm:prSet presAssocID="{3A40FAB2-8AD5-45E0-825A-AF2E6FE70ABB}" presName="parentText" presStyleLbl="node1" presStyleIdx="1" presStyleCnt="2" custLinFactNeighborX="458" custLinFactNeighborY="-3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FDBDE-9130-4F40-BDE9-CF560A90B04B}" type="pres">
      <dgm:prSet presAssocID="{3A40FAB2-8AD5-45E0-825A-AF2E6FE70ABB}" presName="childText" presStyleLbl="revTx" presStyleIdx="0" presStyleCnt="1" custScaleY="138093" custLinFactNeighborX="-76" custLinFactNeighborY="8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0103A-0C77-4A2A-AB4D-8D231368B9D0}" type="presOf" srcId="{441D9383-92B0-47FC-B58B-16D78E40C8CF}" destId="{B5BCAA99-E967-441B-B300-5BDD8FC92632}" srcOrd="0" destOrd="0" presId="urn:microsoft.com/office/officeart/2005/8/layout/vList2"/>
    <dgm:cxn modelId="{5E877A8E-5FD7-452D-B774-91D46C51A3DD}" srcId="{713F476F-4E40-4A16-B3C8-18BD0DFDD805}" destId="{441D9383-92B0-47FC-B58B-16D78E40C8CF}" srcOrd="0" destOrd="0" parTransId="{200056E9-A26F-48A9-9D0B-4E511248F99E}" sibTransId="{FAB650F8-8491-4B46-A843-4985F1761E78}"/>
    <dgm:cxn modelId="{8233D337-68CF-433E-BD94-A800C1E7EDB4}" srcId="{713F476F-4E40-4A16-B3C8-18BD0DFDD805}" destId="{3A40FAB2-8AD5-45E0-825A-AF2E6FE70ABB}" srcOrd="1" destOrd="0" parTransId="{7807F6C4-2745-4F0B-87D3-8CFF556AEEA0}" sibTransId="{F5ECA554-A3DE-4E95-8BD2-3A1E3505862D}"/>
    <dgm:cxn modelId="{DB9EB1F8-3BC2-4C8D-80A6-E50531E0D759}" type="presOf" srcId="{713F476F-4E40-4A16-B3C8-18BD0DFDD805}" destId="{EA2CAA43-9B7E-47D4-976A-B8C641F5ECD2}" srcOrd="0" destOrd="0" presId="urn:microsoft.com/office/officeart/2005/8/layout/vList2"/>
    <dgm:cxn modelId="{31D7E6CE-2A44-448A-903E-B28F8DF2B469}" type="presOf" srcId="{0943A0D6-BBCF-4B72-88BB-918B913F9A46}" destId="{0F1FDBDE-9130-4F40-BDE9-CF560A90B04B}" srcOrd="0" destOrd="1" presId="urn:microsoft.com/office/officeart/2005/8/layout/vList2"/>
    <dgm:cxn modelId="{BD292647-7FEB-40FD-B2F1-817FBBAD3559}" type="presOf" srcId="{3A40FAB2-8AD5-45E0-825A-AF2E6FE70ABB}" destId="{1201E39D-C4EF-44B9-8675-A9ABB800E222}" srcOrd="0" destOrd="0" presId="urn:microsoft.com/office/officeart/2005/8/layout/vList2"/>
    <dgm:cxn modelId="{41171793-5A8B-4291-B3F0-979F5DEDDB51}" type="presOf" srcId="{D8EAE781-9F8F-4B04-A124-8C108663DECB}" destId="{0F1FDBDE-9130-4F40-BDE9-CF560A90B04B}" srcOrd="0" destOrd="2" presId="urn:microsoft.com/office/officeart/2005/8/layout/vList2"/>
    <dgm:cxn modelId="{42FC8699-EEF6-4A40-8CC6-9273F98F3463}" srcId="{3A40FAB2-8AD5-45E0-825A-AF2E6FE70ABB}" destId="{324AF59E-0A18-47C2-A189-827644E25071}" srcOrd="0" destOrd="0" parTransId="{4D24B87C-A3AE-4761-943D-639E48303B18}" sibTransId="{6840B0CC-6C06-404B-8DA9-08F911C508AA}"/>
    <dgm:cxn modelId="{F5DD6724-FB5D-4E9E-916C-B10A81EC3D07}" srcId="{3A40FAB2-8AD5-45E0-825A-AF2E6FE70ABB}" destId="{0943A0D6-BBCF-4B72-88BB-918B913F9A46}" srcOrd="1" destOrd="0" parTransId="{C7F1A63F-E1AC-4592-96C8-506A1EDF508F}" sibTransId="{83E09BFF-A86D-4C20-87EF-208F5E31F82D}"/>
    <dgm:cxn modelId="{A7DDF200-78F6-4A66-A6EE-DCC880C8709B}" type="presOf" srcId="{324AF59E-0A18-47C2-A189-827644E25071}" destId="{0F1FDBDE-9130-4F40-BDE9-CF560A90B04B}" srcOrd="0" destOrd="0" presId="urn:microsoft.com/office/officeart/2005/8/layout/vList2"/>
    <dgm:cxn modelId="{0753AF50-4D7F-4C39-A60F-0137953F63ED}" srcId="{3A40FAB2-8AD5-45E0-825A-AF2E6FE70ABB}" destId="{D8EAE781-9F8F-4B04-A124-8C108663DECB}" srcOrd="2" destOrd="0" parTransId="{4D01A949-77C3-4014-A63A-C7FAA5376886}" sibTransId="{DB7C1E2D-8C63-4C6F-9E9D-B9790AE67798}"/>
    <dgm:cxn modelId="{D07F9D96-3779-4BAE-AD5A-69C206B89EFB}" type="presParOf" srcId="{EA2CAA43-9B7E-47D4-976A-B8C641F5ECD2}" destId="{B5BCAA99-E967-441B-B300-5BDD8FC92632}" srcOrd="0" destOrd="0" presId="urn:microsoft.com/office/officeart/2005/8/layout/vList2"/>
    <dgm:cxn modelId="{C934AE98-C3E3-4777-839D-8830056EE24E}" type="presParOf" srcId="{EA2CAA43-9B7E-47D4-976A-B8C641F5ECD2}" destId="{B8B4E4D5-E925-4B80-9B51-46110681752E}" srcOrd="1" destOrd="0" presId="urn:microsoft.com/office/officeart/2005/8/layout/vList2"/>
    <dgm:cxn modelId="{88C7CA50-2B67-4B72-8C7C-2030FDBCD8F5}" type="presParOf" srcId="{EA2CAA43-9B7E-47D4-976A-B8C641F5ECD2}" destId="{1201E39D-C4EF-44B9-8675-A9ABB800E222}" srcOrd="2" destOrd="0" presId="urn:microsoft.com/office/officeart/2005/8/layout/vList2"/>
    <dgm:cxn modelId="{2624B703-58FA-4409-8367-A53E2D057BD7}" type="presParOf" srcId="{EA2CAA43-9B7E-47D4-976A-B8C641F5ECD2}" destId="{0F1FDBDE-9130-4F40-BDE9-CF560A90B0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20704-25E1-4210-B87A-B5BC06101752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A8FE3-825C-4D31-AA83-CD6A544CC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2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FD0002-E17B-4DD2-87D7-5AE8E212D53A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36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63DD74-5BF5-4540-B6B8-0A4C70F4422B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44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63DD74-5BF5-4540-B6B8-0A4C70F4422B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6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63DD74-5BF5-4540-B6B8-0A4C70F4422B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49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E7BC4-2460-4ABD-812F-E49EC9EAE8CA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89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1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6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0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E7BC4-2460-4ABD-812F-E49EC9EAE8C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9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E7BC4-2460-4ABD-812F-E49EC9EAE8C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63DD74-5BF5-4540-B6B8-0A4C70F4422B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4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63DD74-5BF5-4540-B6B8-0A4C70F4422B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7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63DD74-5BF5-4540-B6B8-0A4C70F4422B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4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7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1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7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4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6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2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84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48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8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59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2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5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5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7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1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5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4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6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FC50-90D4-4D18-9799-9D774FDB32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0811-EB20-4BDF-A86F-DCEE939530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3030-983C-4157-A1D4-255FA932B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F376-87FE-4F23-A00F-D11823F6D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9.png"/><Relationship Id="rId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5.png"/><Relationship Id="rId18" Type="http://schemas.openxmlformats.org/officeDocument/2006/relationships/image" Target="../media/image49.png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3.png"/><Relationship Id="rId5" Type="http://schemas.openxmlformats.org/officeDocument/2006/relationships/diagramData" Target="../diagrams/data1.xml"/><Relationship Id="rId15" Type="http://schemas.openxmlformats.org/officeDocument/2006/relationships/image" Target="../media/image46.png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image" Target="../media/image19.jpeg"/><Relationship Id="rId9" Type="http://schemas.microsoft.com/office/2007/relationships/diagramDrawing" Target="../diagrams/drawing1.xml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0.jpeg"/><Relationship Id="rId7" Type="http://schemas.openxmlformats.org/officeDocument/2006/relationships/diagramData" Target="../diagrams/data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diagramDrawing" Target="../diagrams/drawing2.xml"/><Relationship Id="rId5" Type="http://schemas.openxmlformats.org/officeDocument/2006/relationships/image" Target="../media/image19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5.jpeg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2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emf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mp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openxmlformats.org/officeDocument/2006/relationships/image" Target="../media/image24.png"/><Relationship Id="rId7" Type="http://schemas.openxmlformats.org/officeDocument/2006/relationships/image" Target="../media/image2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jpeg"/><Relationship Id="rId4" Type="http://schemas.openxmlformats.org/officeDocument/2006/relationships/image" Target="../media/image25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s://photoshop-kopona.com/uploads/posts/2018-02/1518892913_abstract-lines-background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2" y="2247463"/>
            <a:ext cx="12192000" cy="65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20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54298"/>
            <a:ext cx="12192000" cy="20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8" y="292187"/>
            <a:ext cx="1879997" cy="1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1733" y="6338557"/>
            <a:ext cx="11739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130" dirty="0">
                <a:solidFill>
                  <a:schemeClr val="accent5">
                    <a:lumMod val="75000"/>
                  </a:schemeClr>
                </a:solidFill>
              </a:rPr>
              <a:t>Федеральное государственное бюджетное учреждение «Национальное аккредитационное агентство в сфере образования»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4499" y="318679"/>
            <a:ext cx="5330979" cy="39422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spc="13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Федеральная служба по надзору в сфере образования и науки</a:t>
            </a:r>
            <a:endParaRPr lang="ru-RU" sz="1200" b="1" spc="13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2703" y="4977209"/>
            <a:ext cx="5176813" cy="110799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200" b="1" i="1" dirty="0" smtClean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Измайлова </a:t>
            </a:r>
            <a:r>
              <a:rPr lang="ru-RU" sz="2200" b="1" i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Лемка Султановна,</a:t>
            </a:r>
          </a:p>
          <a:p>
            <a:pPr algn="r">
              <a:defRPr/>
            </a:pPr>
            <a:r>
              <a:rPr lang="ru-RU" sz="2200" b="1" i="1" dirty="0" err="1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к</a:t>
            </a:r>
            <a:r>
              <a:rPr lang="ru-RU" sz="2200" b="1" i="1" dirty="0" err="1" smtClean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.п.н</a:t>
            </a:r>
            <a:r>
              <a:rPr lang="ru-RU" sz="2200" b="1" i="1" dirty="0" smtClean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., директор </a:t>
            </a:r>
          </a:p>
          <a:p>
            <a:pPr algn="r">
              <a:defRPr/>
            </a:pPr>
            <a:r>
              <a:rPr lang="ru-RU" sz="2200" b="1" i="1" dirty="0" smtClean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ФГБУ </a:t>
            </a:r>
            <a:r>
              <a:rPr lang="ru-RU" sz="2200" b="1" i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«Росаккредагентство</a:t>
            </a:r>
            <a:r>
              <a:rPr lang="ru-RU" sz="2200" b="1" i="1" dirty="0" smtClean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»</a:t>
            </a:r>
            <a:endParaRPr lang="ru-RU" sz="2200" b="1" i="1" dirty="0">
              <a:solidFill>
                <a:srgbClr val="4472C4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585" y="2013671"/>
            <a:ext cx="11050806" cy="1708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dirty="0">
                <a:solidFill>
                  <a:srgbClr val="002060"/>
                </a:solidFill>
              </a:rPr>
              <a:t>Изменения в нормативно-правовом сопровождении процедуры государственной аккредитации образовательной деятельности</a:t>
            </a: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12192000" cy="130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6706935"/>
            <a:ext cx="12192000" cy="15106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" y="263569"/>
            <a:ext cx="1763688" cy="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970" y="399664"/>
            <a:ext cx="11475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Аккредитационная экспертиза </a:t>
            </a:r>
          </a:p>
          <a:p>
            <a:pPr algn="ctr"/>
            <a:r>
              <a:rPr lang="ru-RU" sz="3500" dirty="0">
                <a:solidFill>
                  <a:srgbClr val="002060"/>
                </a:solidFill>
              </a:rPr>
              <a:t>б</a:t>
            </a:r>
            <a:r>
              <a:rPr lang="ru-RU" sz="3500" dirty="0" smtClean="0">
                <a:solidFill>
                  <a:srgbClr val="002060"/>
                </a:solidFill>
              </a:rPr>
              <a:t>ез выезда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6" name="AutoShape 2" descr="Teamwor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6" y="2629669"/>
            <a:ext cx="508007" cy="5080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1532" y="1427005"/>
            <a:ext cx="99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решению аккредитационного </a:t>
            </a:r>
            <a:r>
              <a:rPr lang="ru-RU" dirty="0" smtClean="0"/>
              <a:t>органа, </a:t>
            </a:r>
            <a:r>
              <a:rPr lang="ru-RU" dirty="0"/>
              <a:t>если образовательная деятельность по реализации образовательных программ, заявленных для государственной аккредитации, осуществляется: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10620" y="2503813"/>
            <a:ext cx="437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</a:rPr>
              <a:t>российской образовательной организацией, расположенной за пределами территории Российской Федерации;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2" y="3432840"/>
            <a:ext cx="508007" cy="5080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2" y="4371324"/>
            <a:ext cx="508007" cy="50800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10620" y="3337363"/>
            <a:ext cx="437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</a:rPr>
              <a:t>образовательной организацией, созданной в соответствии с международным договором Российской Федерации и осуществляющей образовательную деятельность за пределами территории Российской Федерации;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52401" y="4328167"/>
            <a:ext cx="437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</a:rPr>
              <a:t>иностранной </a:t>
            </a:r>
            <a:r>
              <a:rPr lang="ru-RU" sz="1200" dirty="0">
                <a:latin typeface="Arial" panose="020B0604020202020204" pitchFamily="34" charset="0"/>
              </a:rPr>
              <a:t>образовательной организацией, осуществляющей образовательную деятельность за пределами территории Российской Федерации;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6" y="5383683"/>
            <a:ext cx="508007" cy="50800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10620" y="5118058"/>
            <a:ext cx="4376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</a:rPr>
              <a:t>организацией, осуществляющей образовательную деятельность и переоформляющей свидетельство о государственной аккредитации в отношении ранее не аккредитованных образовательных программ, за исключением образовательных программ, содержащих сведения, составляющие государственную тайну.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28" y="2888947"/>
            <a:ext cx="896831" cy="8968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27" y="4606651"/>
            <a:ext cx="896831" cy="89683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508859" y="2477996"/>
            <a:ext cx="5419529" cy="215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" panose="020B0604020202020204" pitchFamily="34" charset="0"/>
              </a:rPr>
              <a:t>организацией, осуществляющей образовательную деятельность, указанной в пункте 7 части 1 статьи 6 Федерального закона </a:t>
            </a:r>
            <a:br>
              <a:rPr lang="ru-RU" sz="1400" dirty="0">
                <a:latin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</a:rPr>
              <a:t>"Об образовании в Российской Федерации",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за исключением организаций, осуществляющих образовательную деятельность по не имеющим государственной аккредитации образовательным программам </a:t>
            </a:r>
            <a:b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и получающих свидетельство о государственной аккредитации образовательной деятельности впервые,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24" y="863927"/>
            <a:ext cx="1067715" cy="10677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19" y="518601"/>
            <a:ext cx="1852524" cy="18525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08859" y="4735071"/>
            <a:ext cx="541952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а также организаций, осуществляющих образовательную деятельность по образовательным программам, содержащим сведения, составляющие государственную тайну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14" y="5432474"/>
            <a:ext cx="1345470" cy="134547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011145" y="5951102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35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58703" y="1026735"/>
            <a:ext cx="9955818" cy="257864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0" dirty="0">
              <a:solidFill>
                <a:srgbClr val="002060"/>
              </a:solidFill>
            </a:endParaRPr>
          </a:p>
        </p:txBody>
      </p:sp>
      <p:pic>
        <p:nvPicPr>
          <p:cNvPr id="10649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9888"/>
            <a:ext cx="12192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257338" y="5959475"/>
            <a:ext cx="1749425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70" y="399664"/>
            <a:ext cx="114750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Экспертная группа использует в работе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8703" y="1040721"/>
            <a:ext cx="10067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Документы и материалы за период, соответствующий сроку получения образования по образовательной программе.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Указанные документы и материалы могут представляться в форме электронного документа, подписанного электронной подписью, в том числе на электронном носителе.</a:t>
            </a:r>
          </a:p>
          <a:p>
            <a:r>
              <a:rPr lang="ru-RU" altLang="ru-RU" sz="2000" dirty="0"/>
              <a:t>При проведении аккредитационной экспертизы с выездом в организацию, </a:t>
            </a:r>
            <a:r>
              <a:rPr lang="ru-RU" altLang="ru-RU" sz="2000" dirty="0" smtClean="0"/>
              <a:t>экспертная </a:t>
            </a:r>
            <a:r>
              <a:rPr lang="ru-RU" altLang="ru-RU" sz="2000" dirty="0"/>
              <a:t>группа вправе ознакомиться с оригиналами документов и материалов, размещенных на официальном сайте организации, осуществляющей образовательную деятельность, в сети "Интернет", для подтверждения их достоверности</a:t>
            </a: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58703" y="3717794"/>
            <a:ext cx="9955818" cy="2335683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C00000"/>
                </a:solidFill>
              </a:rPr>
              <a:t>НЕ ДОПУКСКАЕТСЯ: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запрос </a:t>
            </a:r>
            <a:r>
              <a:rPr lang="ru-RU" sz="2000" dirty="0">
                <a:solidFill>
                  <a:srgbClr val="C00000"/>
                </a:solidFill>
              </a:rPr>
              <a:t>от организации документов и материалов, не включенных в перечень документов и материалов, установленный Рособрнадзором.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запрос </a:t>
            </a:r>
            <a:r>
              <a:rPr lang="ru-RU" sz="2000" dirty="0">
                <a:solidFill>
                  <a:srgbClr val="C00000"/>
                </a:solidFill>
              </a:rPr>
              <a:t>материалов на бумажных носителях в случае их хранения в электронных системах организации в форме электронного документа, подписанного электронной подписью руководителя.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" y="3988480"/>
            <a:ext cx="1063203" cy="106320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" y="263569"/>
            <a:ext cx="1763688" cy="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" y="1572393"/>
            <a:ext cx="1712816" cy="17128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30" y="5651865"/>
            <a:ext cx="1345470" cy="13454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56597" y="6053477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Ð´Ð¾ÐºÑÐ¼ÐµÐ½ÑÑ Ð½Ð° Ð±ÐµÐ»Ð¾Ð¼ ÑÐ¾Ð½Ðµ Ð±ÐµÑÐ¿Ð»Ð°ÑÐ½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6981" y="3494261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Ð´Ð¾ÐºÑÐ¼ÐµÐ½ÑÑ Ð½Ð° Ð±ÐµÐ»Ð¾Ð¼ ÑÐ¾Ð½Ðµ Ð±ÐµÑÐ¿Ð»Ð°ÑÐ½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48" y="-174481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9888"/>
            <a:ext cx="12192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257338" y="5959475"/>
            <a:ext cx="1749425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8602" y="3263442"/>
            <a:ext cx="812893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</a:pPr>
            <a:endParaRPr lang="ru-RU" dirty="0" smtClean="0">
              <a:latin typeface="Times New Roman" panose="02020603050405020304" pitchFamily="18" charset="0"/>
            </a:endParaRPr>
          </a:p>
          <a:p>
            <a:pPr indent="450215" algn="ctr">
              <a:lnSpc>
                <a:spcPts val="1800"/>
              </a:lnSpc>
            </a:pP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indent="450215" algn="ctr">
              <a:lnSpc>
                <a:spcPts val="1800"/>
              </a:lnSpc>
            </a:pPr>
            <a:r>
              <a:rPr lang="ru-RU" sz="2500" dirty="0" smtClean="0">
                <a:solidFill>
                  <a:srgbClr val="002060"/>
                </a:solidFill>
              </a:rPr>
              <a:t>Акт </a:t>
            </a:r>
            <a:r>
              <a:rPr lang="ru-RU" sz="2500" dirty="0">
                <a:solidFill>
                  <a:srgbClr val="002060"/>
                </a:solidFill>
              </a:rPr>
              <a:t>должен </a:t>
            </a:r>
            <a:r>
              <a:rPr lang="ru-RU" sz="2500" dirty="0" smtClean="0">
                <a:solidFill>
                  <a:srgbClr val="002060"/>
                </a:solidFill>
              </a:rPr>
              <a:t>содержать:</a:t>
            </a:r>
          </a:p>
          <a:p>
            <a:pPr indent="450215" algn="ctr">
              <a:lnSpc>
                <a:spcPts val="1800"/>
              </a:lnSpc>
            </a:pPr>
            <a:endParaRPr lang="ru-RU" sz="25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фамилию, имя, отчество руководителя организации/уполномоченного представителя;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фамилию, имя, отчество лица, являющегося членом экспертной группы, запросившего документы и материалы;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дату направления запроса о представлении документов;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перечень документов, не представленных по письменному запросу </a:t>
            </a:r>
            <a:br>
              <a:rPr lang="ru-RU" sz="2000" dirty="0"/>
            </a:br>
            <a:r>
              <a:rPr lang="ru-RU" sz="2000" dirty="0"/>
              <a:t>о представлении документов;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дату составления.</a:t>
            </a:r>
          </a:p>
          <a:p>
            <a:pPr indent="450215" algn="ctr">
              <a:lnSpc>
                <a:spcPts val="1800"/>
              </a:lnSpc>
            </a:pPr>
            <a:endParaRPr lang="ru-RU" sz="25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70" y="289553"/>
            <a:ext cx="114750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АКТ о непредставлении документов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970" y="1008666"/>
            <a:ext cx="8507136" cy="255664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подписывается экспертом и руководителем экспертной группы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прилагается к отчету эксперта об аккредитационной экспертизе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ставится собственноручная отметка об ознакомлении руководителя организации/уполномоченного представителя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</a:rPr>
              <a:t>    ( экспертиза с выездом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9860" y="3334492"/>
            <a:ext cx="8386416" cy="3341861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0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" y="263569"/>
            <a:ext cx="1763688" cy="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30" y="5651865"/>
            <a:ext cx="1345470" cy="13454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156597" y="6053477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ru-RU" sz="3200" baseline="30000" dirty="0">
                <a:solidFill>
                  <a:srgbClr val="002060"/>
                </a:solidFill>
              </a:rPr>
              <a:t>2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9888"/>
            <a:ext cx="12192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257338" y="5959475"/>
            <a:ext cx="1749425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969" y="640045"/>
            <a:ext cx="114750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При выявленных нарушениях</a:t>
            </a:r>
            <a:endParaRPr lang="ru-RU" sz="3500" dirty="0">
              <a:solidFill>
                <a:srgbClr val="00206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34525825"/>
              </p:ext>
            </p:extLst>
          </p:nvPr>
        </p:nvGraphicFramePr>
        <p:xfrm>
          <a:off x="402772" y="1166701"/>
          <a:ext cx="11323212" cy="53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" y="263569"/>
            <a:ext cx="1763688" cy="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89" y="2448735"/>
            <a:ext cx="856230" cy="8562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18" y="2417249"/>
            <a:ext cx="804929" cy="8049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46" y="2165182"/>
            <a:ext cx="1056996" cy="10569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10" y="4449746"/>
            <a:ext cx="412587" cy="4125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56" y="4378642"/>
            <a:ext cx="483691" cy="4836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77" y="5140571"/>
            <a:ext cx="661661" cy="661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9808948">
            <a:off x="7748868" y="5025087"/>
            <a:ext cx="438950" cy="506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57" y="6025493"/>
            <a:ext cx="598214" cy="598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99" y="6163790"/>
            <a:ext cx="508007" cy="5080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986" y="5501872"/>
            <a:ext cx="1345470" cy="13454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27883" y="6043834"/>
            <a:ext cx="6992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39</a:t>
            </a:r>
            <a:r>
              <a:rPr lang="ru-RU" sz="3000" baseline="30000" dirty="0" smtClean="0">
                <a:solidFill>
                  <a:srgbClr val="002060"/>
                </a:solidFill>
              </a:rPr>
              <a:t>1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ÑÑÐ¸ÑÐ°ÑÐµÐ»ÑÐ½Ð¾Ðµ Ð·Ð°ÐºÐ»ÑÑÐµÐ½Ð¸Ðµ ÑÐºÑÐ¿ÐµÑÑÐ½Ð¾Ð¹ Ð³ÑÑÐ¿Ð¿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2" y="254232"/>
            <a:ext cx="5433574" cy="20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9888"/>
            <a:ext cx="12192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257338" y="5959475"/>
            <a:ext cx="1749425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" y="263569"/>
            <a:ext cx="1763688" cy="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35766" y="795152"/>
            <a:ext cx="651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</a:rPr>
              <a:t>Отрицательное заключение </a:t>
            </a:r>
            <a:endParaRPr lang="ru-RU" sz="3000" dirty="0" smtClean="0">
              <a:solidFill>
                <a:srgbClr val="002060"/>
              </a:solidFill>
            </a:endParaRPr>
          </a:p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экспертной </a:t>
            </a:r>
            <a:r>
              <a:rPr lang="ru-RU" sz="3000" dirty="0">
                <a:solidFill>
                  <a:srgbClr val="002060"/>
                </a:solidFill>
              </a:rPr>
              <a:t>группы содержит: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21949820"/>
              </p:ext>
            </p:extLst>
          </p:nvPr>
        </p:nvGraphicFramePr>
        <p:xfrm>
          <a:off x="556003" y="2189025"/>
          <a:ext cx="11079993" cy="514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986" y="5501872"/>
            <a:ext cx="1345470" cy="13454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27883" y="6043834"/>
            <a:ext cx="6992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49</a:t>
            </a:r>
            <a:r>
              <a:rPr lang="ru-RU" sz="3000" baseline="30000" dirty="0" smtClean="0">
                <a:solidFill>
                  <a:srgbClr val="002060"/>
                </a:solidFill>
              </a:rPr>
              <a:t>1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8306012" y="928224"/>
            <a:ext cx="3387795" cy="102630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2712" y="928224"/>
            <a:ext cx="3346238" cy="102630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209" y="928224"/>
            <a:ext cx="4222891" cy="102630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ÐÐ°ÑÑÐ¸Ð½ÐºÐ¸ Ð¿Ð¾ Ð·Ð°Ð¿ÑÐ¾ÑÑ ÑÐºÑÐ¿ÐµÑÑÐ¸Ð·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69" y="5182869"/>
            <a:ext cx="2549032" cy="142335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9888"/>
            <a:ext cx="12192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257338" y="5959475"/>
            <a:ext cx="1749425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162" y="863868"/>
            <a:ext cx="33462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Акт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о</a:t>
            </a:r>
            <a:r>
              <a:rPr lang="ru-RU" sz="2200" b="1" dirty="0" smtClean="0">
                <a:solidFill>
                  <a:srgbClr val="002060"/>
                </a:solidFill>
              </a:rPr>
              <a:t> результатах проведенной экспертизы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2713" y="2081529"/>
            <a:ext cx="3390688" cy="452469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составляет работник аккредитационного органа (Рособрнадзора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содержит </a:t>
            </a:r>
            <a:r>
              <a:rPr lang="ru-RU" sz="2000" dirty="0">
                <a:solidFill>
                  <a:schemeClr val="tx1"/>
                </a:solidFill>
              </a:rPr>
              <a:t>выводы о соответствии и несоответствии содержания и качества подготовки обучающихся в </a:t>
            </a:r>
            <a:r>
              <a:rPr lang="ru-RU" sz="2000" dirty="0" smtClean="0">
                <a:solidFill>
                  <a:schemeClr val="tx1"/>
                </a:solidFill>
              </a:rPr>
              <a:t>организации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" y="263569"/>
            <a:ext cx="1763688" cy="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2758" y="928224"/>
            <a:ext cx="4311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Заключение экспертной группы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659" y="2071847"/>
            <a:ext cx="4178442" cy="4534377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составляет </a:t>
            </a:r>
            <a:r>
              <a:rPr lang="ru-RU" sz="2000" dirty="0" smtClean="0">
                <a:solidFill>
                  <a:schemeClr val="tx1"/>
                </a:solidFill>
              </a:rPr>
              <a:t>руководитель  экспертной группы на основании отчетов экспертов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содержит выявленные несоответствия (подробное описание)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u="sng" dirty="0" smtClean="0">
                <a:solidFill>
                  <a:schemeClr val="tx1"/>
                </a:solidFill>
              </a:rPr>
              <a:t>Информация о внесении изменений </a:t>
            </a:r>
            <a:r>
              <a:rPr lang="ru-RU" sz="2000" dirty="0" smtClean="0">
                <a:solidFill>
                  <a:schemeClr val="tx1"/>
                </a:solidFill>
              </a:rPr>
              <a:t>, устраняющие выявленные несоответствия и копии документов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246">
            <a:off x="4258172" y="142257"/>
            <a:ext cx="1097979" cy="10979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246">
            <a:off x="7978167" y="153084"/>
            <a:ext cx="1097979" cy="10979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47568" y="863868"/>
            <a:ext cx="334623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Решение аккредитационного органа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47568" y="2081529"/>
            <a:ext cx="3346239" cy="300076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о государственной аккредитации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или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об отказе в государственной аккредитации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14" y="5447443"/>
            <a:ext cx="1345470" cy="134547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1204083" y="6000243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59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47432" y="1338074"/>
            <a:ext cx="7348755" cy="788900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ts val="18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Требования к юридическим лицам, </a:t>
            </a:r>
          </a:p>
          <a:p>
            <a:pPr indent="450215" algn="ctr">
              <a:lnSpc>
                <a:spcPts val="18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выполняющим независимую оценку качества: </a:t>
            </a:r>
          </a:p>
        </p:txBody>
      </p:sp>
      <p:pic>
        <p:nvPicPr>
          <p:cNvPr id="10649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902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9888"/>
            <a:ext cx="12192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257338" y="5959475"/>
            <a:ext cx="1749425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7278" y="513941"/>
            <a:ext cx="9844561" cy="1092603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Независимая оценка качества подготовки обучающихся</a:t>
            </a:r>
            <a:endParaRPr lang="en-US" sz="3000" dirty="0">
              <a:solidFill>
                <a:srgbClr val="00206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5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6" y="233534"/>
            <a:ext cx="2302405" cy="2501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8418" y="2080292"/>
            <a:ext cx="1166342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</a:pPr>
            <a:endParaRPr lang="ru-RU" sz="2200" dirty="0" smtClean="0">
              <a:latin typeface="Arial" panose="020B0604020202020204" pitchFamily="34" charset="0"/>
            </a:endParaRP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</a:rPr>
              <a:t>а) </a:t>
            </a:r>
            <a:r>
              <a:rPr lang="ru-RU" sz="2000" dirty="0"/>
              <a:t>используют при проведении независимой оценки качества подготовки обучающихся </a:t>
            </a:r>
            <a:r>
              <a:rPr lang="ru-RU" sz="2000" dirty="0" smtClean="0"/>
              <a:t>оценочные средства, получившие </a:t>
            </a:r>
            <a:r>
              <a:rPr lang="ru-RU" sz="2000" dirty="0"/>
              <a:t>рекомендации федерального учебно-методического объединения в соответствии с типовыми положениями об учебно-методических объединениях в системе образования и (или) согласованных советом по профессиональным квалификациям (при наличии);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endParaRPr lang="ru-RU" sz="2000" dirty="0"/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/>
              <a:t>б) относятся организаций к общероссийским или иным объединениям работодателей, ассоциациям (союзам) или иным организациям, представляющим и (или) объединяющим профессиональное сообщество в профессиональной области;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endParaRPr lang="ru-RU" sz="2000" dirty="0"/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sz="2000" dirty="0"/>
              <a:t>в) привлекают для проведения независимой оценки качества подготовки обучающихся экспертов, квалификация которых соответствует уровням образования и профессиям, специальностям и направлениям подготовки, в отношении которых проводится указанная оценка.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784" y="605233"/>
            <a:ext cx="1934364" cy="1670768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Должна быть проведена в течение </a:t>
            </a:r>
            <a:r>
              <a:rPr lang="ru-RU" sz="2000" b="1" dirty="0">
                <a:solidFill>
                  <a:schemeClr val="tx1"/>
                </a:solidFill>
              </a:rPr>
              <a:t>3 лет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до </a:t>
            </a:r>
            <a:r>
              <a:rPr lang="ru-RU" sz="2000" dirty="0">
                <a:solidFill>
                  <a:schemeClr val="tx1"/>
                </a:solidFill>
              </a:rPr>
              <a:t>дня подачи заявления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482" y="5283851"/>
            <a:ext cx="10527023" cy="1199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/>
              <a:t>Возможно проведение </a:t>
            </a:r>
            <a:r>
              <a:rPr lang="ru-RU" sz="1700" dirty="0" smtClean="0">
                <a:solidFill>
                  <a:srgbClr val="C00000"/>
                </a:solidFill>
              </a:rPr>
              <a:t>аккредитационной экспертизы без выезда </a:t>
            </a:r>
            <a:r>
              <a:rPr lang="ru-RU" sz="1700" dirty="0" smtClean="0"/>
              <a:t>по решению аккредитационного органа организацией</a:t>
            </a:r>
            <a:r>
              <a:rPr lang="ru-RU" sz="1700" dirty="0"/>
              <a:t>, </a:t>
            </a:r>
            <a:r>
              <a:rPr lang="ru-RU" sz="1700" dirty="0" smtClean="0"/>
              <a:t>в </a:t>
            </a:r>
            <a:r>
              <a:rPr lang="ru-RU" sz="1700" dirty="0"/>
              <a:t>отношении которой имеются сведения о проведенной независимой оценке качества подготовки обучающихся по заявленным для государственной аккредитации образовательным программам, учитываемые при государственной аккредитации в порядке, установленном разделом V1 Положения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986" y="5501872"/>
            <a:ext cx="1345470" cy="13454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127883" y="6043834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9" y="1693015"/>
            <a:ext cx="8115746" cy="46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12192000" cy="130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6706935"/>
            <a:ext cx="12192000" cy="15106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" y="263569"/>
            <a:ext cx="1763688" cy="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676733" y="1865644"/>
            <a:ext cx="36020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Всего экспертов Рособрнадзора </a:t>
            </a:r>
            <a:r>
              <a:rPr lang="ru-RU" sz="2000" b="1" dirty="0"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1784, </a:t>
            </a:r>
          </a:p>
          <a:p>
            <a:r>
              <a:rPr lang="ru-RU" dirty="0">
                <a:latin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</a:rPr>
              <a:t>т.ч</a:t>
            </a:r>
            <a:r>
              <a:rPr lang="ru-RU" dirty="0">
                <a:latin typeface="Arial" panose="020B0604020202020204" pitchFamily="34" charset="0"/>
              </a:rPr>
              <a:t>. за пределами </a:t>
            </a:r>
            <a:r>
              <a:rPr lang="ru-RU" dirty="0" smtClean="0">
                <a:latin typeface="Arial" panose="020B0604020202020204" pitchFamily="34" charset="0"/>
              </a:rPr>
              <a:t>РФ </a:t>
            </a:r>
            <a:r>
              <a:rPr lang="ru-RU" sz="2000" b="1" dirty="0" smtClean="0"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12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27512" y="781394"/>
            <a:ext cx="11617866" cy="502672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Количество аккредитованных экспертов </a:t>
            </a:r>
            <a:r>
              <a:rPr lang="ru-RU" sz="35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5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35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3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федеральным округам</a:t>
            </a:r>
          </a:p>
        </p:txBody>
      </p:sp>
      <p:sp>
        <p:nvSpPr>
          <p:cNvPr id="4" name="Овал 3"/>
          <p:cNvSpPr/>
          <p:nvPr/>
        </p:nvSpPr>
        <p:spPr>
          <a:xfrm>
            <a:off x="5969613" y="3676871"/>
            <a:ext cx="892741" cy="5825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127</a:t>
            </a:r>
          </a:p>
        </p:txBody>
      </p:sp>
      <p:sp>
        <p:nvSpPr>
          <p:cNvPr id="17" name="Овал 16"/>
          <p:cNvSpPr/>
          <p:nvPr/>
        </p:nvSpPr>
        <p:spPr>
          <a:xfrm>
            <a:off x="4500526" y="4325907"/>
            <a:ext cx="804324" cy="5040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229</a:t>
            </a:r>
          </a:p>
        </p:txBody>
      </p:sp>
      <p:sp>
        <p:nvSpPr>
          <p:cNvPr id="18" name="Овал 17"/>
          <p:cNvSpPr/>
          <p:nvPr/>
        </p:nvSpPr>
        <p:spPr>
          <a:xfrm>
            <a:off x="3105187" y="4380412"/>
            <a:ext cx="784745" cy="5044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109</a:t>
            </a:r>
          </a:p>
        </p:txBody>
      </p:sp>
      <p:sp>
        <p:nvSpPr>
          <p:cNvPr id="19" name="Овал 18"/>
          <p:cNvSpPr/>
          <p:nvPr/>
        </p:nvSpPr>
        <p:spPr>
          <a:xfrm>
            <a:off x="1868168" y="3605265"/>
            <a:ext cx="735695" cy="47197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169</a:t>
            </a:r>
          </a:p>
        </p:txBody>
      </p:sp>
      <p:sp>
        <p:nvSpPr>
          <p:cNvPr id="20" name="Овал 19"/>
          <p:cNvSpPr/>
          <p:nvPr/>
        </p:nvSpPr>
        <p:spPr>
          <a:xfrm>
            <a:off x="1754368" y="4532109"/>
            <a:ext cx="730640" cy="4893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312</a:t>
            </a:r>
          </a:p>
        </p:txBody>
      </p:sp>
      <p:sp>
        <p:nvSpPr>
          <p:cNvPr id="21" name="Овал 20"/>
          <p:cNvSpPr/>
          <p:nvPr/>
        </p:nvSpPr>
        <p:spPr>
          <a:xfrm>
            <a:off x="165742" y="3854693"/>
            <a:ext cx="715128" cy="445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524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65602" y="4123288"/>
            <a:ext cx="265339" cy="34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762335" y="5742135"/>
            <a:ext cx="722673" cy="379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184</a:t>
            </a:r>
          </a:p>
        </p:txBody>
      </p:sp>
      <p:cxnSp>
        <p:nvCxnSpPr>
          <p:cNvPr id="25" name="Прямая соединительная линия 24"/>
          <p:cNvCxnSpPr>
            <a:stCxn id="23" idx="1"/>
          </p:cNvCxnSpPr>
          <p:nvPr/>
        </p:nvCxnSpPr>
        <p:spPr>
          <a:xfrm flipH="1" flipV="1">
            <a:off x="1359784" y="5431576"/>
            <a:ext cx="508384" cy="366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94439" y="5857421"/>
            <a:ext cx="723853" cy="415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118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726624" y="5796049"/>
            <a:ext cx="164900" cy="962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724040" y="3320697"/>
            <a:ext cx="36587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из них: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докторов наук – 383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кандидатов наук – 1250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без ученой степени – 151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профессоров – 215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доцентов – 1061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старших научных сотрудников – 2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без ученого звания – 506</a:t>
            </a:r>
          </a:p>
          <a:p>
            <a:endParaRPr lang="ru-RU" sz="1400" b="1" dirty="0"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8600503" y="3230487"/>
            <a:ext cx="249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/>
          <p:nvPr/>
        </p:nvPicPr>
        <p:blipFill rotWithShape="1">
          <a:blip r:embed="rId9"/>
          <a:srcRect l="10540" t="59676" r="74190" b="31043"/>
          <a:stretch/>
        </p:blipFill>
        <p:spPr bwMode="auto">
          <a:xfrm>
            <a:off x="7388565" y="5523376"/>
            <a:ext cx="2285856" cy="91650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9"/>
          <a:srcRect l="10540" t="68957" r="74778" b="21594"/>
          <a:stretch/>
        </p:blipFill>
        <p:spPr bwMode="auto">
          <a:xfrm>
            <a:off x="9674421" y="5523376"/>
            <a:ext cx="2294475" cy="91650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79608" y="1431021"/>
            <a:ext cx="3062305" cy="1409743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Срок действия аккредитации эксперта и экспертной организации – </a:t>
            </a:r>
            <a:r>
              <a:rPr lang="ru-RU" sz="3000" b="1" dirty="0" smtClean="0">
                <a:solidFill>
                  <a:schemeClr val="tx1"/>
                </a:solidFill>
              </a:rPr>
              <a:t>5 лет </a:t>
            </a:r>
            <a:r>
              <a:rPr lang="ru-RU" sz="2000" dirty="0" smtClean="0">
                <a:solidFill>
                  <a:schemeClr val="tx1"/>
                </a:solidFill>
              </a:rPr>
              <a:t>(п.28)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12192000" cy="22126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63374" y="6639475"/>
            <a:ext cx="12128626" cy="21852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62641" y="1210403"/>
            <a:ext cx="5048799" cy="7255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Общероссийская общественная организация</a:t>
            </a:r>
          </a:p>
          <a:p>
            <a:pPr algn="ctr"/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</a:rPr>
              <a:t> «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Медицинская Лига России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» (МЛР)</a:t>
            </a:r>
          </a:p>
        </p:txBody>
      </p:sp>
      <p:pic>
        <p:nvPicPr>
          <p:cNvPr id="41" name="Рисунок 40"/>
          <p:cNvPicPr/>
          <p:nvPr/>
        </p:nvPicPr>
        <p:blipFill rotWithShape="1">
          <a:blip r:embed="rId4"/>
          <a:srcRect l="58360" t="18005" r="30518" b="75869"/>
          <a:stretch/>
        </p:blipFill>
        <p:spPr bwMode="auto">
          <a:xfrm>
            <a:off x="217432" y="1299785"/>
            <a:ext cx="1550635" cy="54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62641" y="2183140"/>
            <a:ext cx="5048798" cy="9400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Национальный аккредитационный совет делового и управленческого образования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» (Ассоциация объединений и организаций «НАСДОБР»)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75" y="2066428"/>
            <a:ext cx="1167350" cy="114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00710" y="3431653"/>
            <a:ext cx="5048799" cy="6948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Общероссийская общественная организация </a:t>
            </a:r>
          </a:p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Российский Союз Молодежи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4368" y="387701"/>
            <a:ext cx="86138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rgbClr val="002060"/>
                </a:solidFill>
              </a:rPr>
              <a:t>Экспертные организации</a:t>
            </a:r>
          </a:p>
        </p:txBody>
      </p:sp>
      <p:pic>
        <p:nvPicPr>
          <p:cNvPr id="42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1" y="3396863"/>
            <a:ext cx="1465842" cy="69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236047" y="1235730"/>
            <a:ext cx="5096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13 октября 2017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года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повторно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присвоен статус экспертной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организации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b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224</a:t>
            </a:r>
            <a:r>
              <a:rPr 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эксперта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8443" y="2382379"/>
            <a:ext cx="4766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10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января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2019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года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повторно присвоен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статус экспертной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организации.</a:t>
            </a:r>
            <a:b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74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 эксперта</a:t>
            </a:r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4537" y="3455801"/>
            <a:ext cx="4625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13 июня 2019 года </a:t>
            </a:r>
          </a:p>
          <a:p>
            <a:pPr algn="ctr"/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повторно присвоен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статус экспертной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организации.</a:t>
            </a:r>
            <a:b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27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 экспертов </a:t>
            </a:r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" y="235131"/>
            <a:ext cx="1641915" cy="16380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948530" y="4506606"/>
            <a:ext cx="5022675" cy="872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Общество с ограниченной ответственностью </a:t>
            </a:r>
          </a:p>
          <a:p>
            <a:pPr algn="ctr"/>
            <a:r>
              <a:rPr lang="ru-RU" sz="1500" b="1" dirty="0">
                <a:solidFill>
                  <a:srgbClr val="5B9BD5">
                    <a:lumMod val="50000"/>
                  </a:srgbClr>
                </a:solidFill>
              </a:rPr>
              <a:t>«Институт контроля качества и аккредитации образовательных программ в сфере культуры и искусства»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1" y="4744944"/>
            <a:ext cx="1802254" cy="51111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177715" y="4603000"/>
            <a:ext cx="4625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11 июля 2018 года </a:t>
            </a:r>
          </a:p>
          <a:p>
            <a:pPr algn="ctr"/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присвоен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статус экспертной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организации.</a:t>
            </a:r>
            <a:b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80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 экспертов </a:t>
            </a:r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26834" y="5638085"/>
            <a:ext cx="5022675" cy="872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Автономная некоммерческая организация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«Экспертный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центр Ассоциации юристов России по оценке качества и квалификации в области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юриспруденции»</a:t>
            </a:r>
            <a:endParaRPr lang="ru-RU" sz="15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66453" y="5740779"/>
            <a:ext cx="46255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18 июля 2019 года </a:t>
            </a:r>
          </a:p>
          <a:p>
            <a:pPr algn="ctr"/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присвоен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статус экспертной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организации.</a:t>
            </a:r>
            <a:b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37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 экспертов </a:t>
            </a:r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026" name="Picture 2" descr="http://expertcenteraur.ru/wp-content/uploads/2018/01/a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3" y="5720721"/>
            <a:ext cx="1710548" cy="6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01" y="1266993"/>
            <a:ext cx="551283" cy="5512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00" y="2310155"/>
            <a:ext cx="551283" cy="5512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00" y="3376813"/>
            <a:ext cx="551283" cy="5512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58" y="4610144"/>
            <a:ext cx="551283" cy="5512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58" y="5718471"/>
            <a:ext cx="551283" cy="5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"/>
            <a:ext cx="12192000" cy="20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00690"/>
            <a:ext cx="12192000" cy="1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5454" y="84561"/>
            <a:ext cx="9905117" cy="4770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>
              <a:defRPr/>
            </a:pPr>
            <a:r>
              <a:rPr lang="ru-RU" sz="2500" dirty="0">
                <a:solidFill>
                  <a:srgbClr val="002060"/>
                </a:solidFill>
              </a:rPr>
              <a:t>Международное сотрудничество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852" y="632829"/>
            <a:ext cx="11358296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tabLst>
                <a:tab pos="1198003" algn="l"/>
              </a:tabLst>
              <a:defRPr/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Подписаны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соглашения о сотрудничестве и взаимодействию в целях обеспечения (гарантии) качества высшего образования в Европейском пространстве с:</a:t>
            </a:r>
            <a:endParaRPr lang="en-US" sz="16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93176" y="1861171"/>
            <a:ext cx="5729981" cy="216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normAutofit fontScale="25000" lnSpcReduction="2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</a:rPr>
              <a:t> </a:t>
            </a:r>
            <a:endParaRPr lang="ru-RU" sz="1867" dirty="0">
              <a:solidFill>
                <a:prstClr val="black"/>
              </a:solidFill>
            </a:endParaRP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r>
              <a:rPr lang="ru-RU" sz="6400" b="1" dirty="0">
                <a:solidFill>
                  <a:srgbClr val="5B9BD5">
                    <a:lumMod val="50000"/>
                  </a:srgbClr>
                </a:solidFill>
              </a:rPr>
              <a:t>Агентством по аккредитации программ в области инженерии, информатики, естественных наук и математики </a:t>
            </a:r>
            <a:r>
              <a:rPr lang="ru-RU" sz="6400" dirty="0">
                <a:solidFill>
                  <a:srgbClr val="5B9BD5">
                    <a:lumMod val="50000"/>
                  </a:srgbClr>
                </a:solidFill>
              </a:rPr>
              <a:t>(</a:t>
            </a:r>
            <a:r>
              <a:rPr lang="ru-RU" sz="6400" b="1" dirty="0">
                <a:solidFill>
                  <a:srgbClr val="5B9BD5">
                    <a:lumMod val="50000"/>
                  </a:srgbClr>
                </a:solidFill>
              </a:rPr>
              <a:t>ASIIN, Германия</a:t>
            </a:r>
            <a:r>
              <a:rPr lang="ru-RU" sz="6400" dirty="0">
                <a:solidFill>
                  <a:srgbClr val="5B9BD5">
                    <a:lumMod val="50000"/>
                  </a:srgbClr>
                </a:solidFill>
              </a:rPr>
              <a:t>)</a:t>
            </a: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endParaRPr lang="ru-RU" sz="3200" dirty="0">
              <a:solidFill>
                <a:srgbClr val="5B9BD5">
                  <a:lumMod val="50000"/>
                </a:srgbClr>
              </a:solidFill>
            </a:endParaRP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r>
              <a:rPr lang="ru-RU" sz="6400" b="1" dirty="0">
                <a:solidFill>
                  <a:srgbClr val="5B9BD5">
                    <a:lumMod val="50000"/>
                  </a:srgbClr>
                </a:solidFill>
              </a:rPr>
              <a:t>Фондом международной аккредитации программ в области бизнес- администрирования (FIBAA, Германия</a:t>
            </a:r>
            <a:r>
              <a:rPr lang="ru-RU" sz="6400" dirty="0">
                <a:solidFill>
                  <a:srgbClr val="5B9BD5">
                    <a:lumMod val="50000"/>
                  </a:srgbClr>
                </a:solidFill>
              </a:rPr>
              <a:t>)</a:t>
            </a: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endParaRPr lang="ru-RU" sz="3200" dirty="0">
              <a:solidFill>
                <a:srgbClr val="5B9BD5">
                  <a:lumMod val="50000"/>
                </a:srgbClr>
              </a:solidFill>
            </a:endParaRP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r>
              <a:rPr lang="ru-RU" sz="6400" b="1" dirty="0">
                <a:solidFill>
                  <a:srgbClr val="5B9BD5">
                    <a:lumMod val="50000"/>
                  </a:srgbClr>
                </a:solidFill>
              </a:rPr>
              <a:t>Центром оценки качества высшего образования (SKVC, Литва)</a:t>
            </a: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endParaRPr lang="ru-RU" sz="3200" b="1" dirty="0">
              <a:solidFill>
                <a:srgbClr val="5B9BD5">
                  <a:lumMod val="50000"/>
                </a:srgbClr>
              </a:solidFill>
            </a:endParaRP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r>
              <a:rPr lang="ru-RU" sz="6400" b="1" dirty="0">
                <a:solidFill>
                  <a:srgbClr val="5B9BD5">
                    <a:lumMod val="50000"/>
                  </a:srgbClr>
                </a:solidFill>
              </a:rPr>
              <a:t>Независимым казахстанским агентством по обеспечению качества в образовании (IQAA, Казахстан</a:t>
            </a:r>
            <a:r>
              <a:rPr lang="ru-RU" sz="6400" dirty="0">
                <a:solidFill>
                  <a:srgbClr val="5B9BD5">
                    <a:lumMod val="50000"/>
                  </a:srgbClr>
                </a:solidFill>
              </a:rPr>
              <a:t>)</a:t>
            </a: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endParaRPr lang="ru-RU" sz="3200" dirty="0">
              <a:solidFill>
                <a:srgbClr val="5B9BD5">
                  <a:lumMod val="50000"/>
                </a:srgbClr>
              </a:solidFill>
            </a:endParaRP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r>
              <a:rPr lang="ru-RU" sz="6400" b="1" dirty="0">
                <a:solidFill>
                  <a:srgbClr val="5B9BD5">
                    <a:lumMod val="50000"/>
                  </a:srgbClr>
                </a:solidFill>
              </a:rPr>
              <a:t>Независимым агентством аккредитации и рейтинга Республики Казахстан (HAAP, Казахстан</a:t>
            </a:r>
            <a:r>
              <a:rPr lang="ru-RU" sz="6400" dirty="0">
                <a:solidFill>
                  <a:srgbClr val="5B9BD5">
                    <a:lumMod val="50000"/>
                  </a:srgbClr>
                </a:solidFill>
              </a:rPr>
              <a:t>).</a:t>
            </a: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endParaRPr lang="ru-RU" sz="3200" dirty="0">
              <a:solidFill>
                <a:srgbClr val="5B9BD5">
                  <a:lumMod val="50000"/>
                </a:srgbClr>
              </a:solidFill>
            </a:endParaRP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r>
              <a:rPr lang="ru-RU" sz="6400" b="1" dirty="0">
                <a:solidFill>
                  <a:srgbClr val="5B9BD5">
                    <a:lumMod val="50000"/>
                  </a:srgbClr>
                </a:solidFill>
              </a:rPr>
              <a:t>Национальным центром гарантии качества профессионального образования </a:t>
            </a:r>
            <a:r>
              <a:rPr lang="ru-RU" sz="6400" dirty="0">
                <a:solidFill>
                  <a:srgbClr val="5B9BD5">
                    <a:lumMod val="50000"/>
                  </a:srgbClr>
                </a:solidFill>
              </a:rPr>
              <a:t>(</a:t>
            </a:r>
            <a:r>
              <a:rPr lang="ru-RU" sz="6400" b="1" dirty="0">
                <a:solidFill>
                  <a:srgbClr val="5B9BD5">
                    <a:lumMod val="50000"/>
                  </a:srgbClr>
                </a:solidFill>
              </a:rPr>
              <a:t>ANQA,  Армения</a:t>
            </a:r>
            <a:r>
              <a:rPr lang="ru-RU" sz="6400" dirty="0">
                <a:solidFill>
                  <a:srgbClr val="5B9BD5">
                    <a:lumMod val="50000"/>
                  </a:srgbClr>
                </a:solidFill>
              </a:rPr>
              <a:t>);</a:t>
            </a:r>
          </a:p>
          <a:p>
            <a:pPr marL="7133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endParaRPr lang="ru-RU" sz="3200" dirty="0">
              <a:solidFill>
                <a:srgbClr val="5B9BD5">
                  <a:lumMod val="50000"/>
                </a:srgbClr>
              </a:solidFill>
            </a:endParaRPr>
          </a:p>
          <a:p>
            <a:pPr marL="71278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77357" algn="l"/>
              </a:tabLst>
              <a:defRPr/>
            </a:pPr>
            <a:r>
              <a:rPr lang="ru-RU" sz="6400" b="1" dirty="0" smtClean="0">
                <a:solidFill>
                  <a:srgbClr val="5B9BD5">
                    <a:lumMod val="50000"/>
                  </a:srgbClr>
                </a:solidFill>
              </a:rPr>
              <a:t>         </a:t>
            </a:r>
            <a:endParaRPr lang="ru-RU" sz="6400" b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83" y="2027941"/>
            <a:ext cx="819673" cy="64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02" y="3731917"/>
            <a:ext cx="667953" cy="40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76" y="2907604"/>
            <a:ext cx="535288" cy="64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719" y="4360539"/>
            <a:ext cx="510959" cy="61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r="3588" b="22886"/>
          <a:stretch/>
        </p:blipFill>
        <p:spPr>
          <a:xfrm>
            <a:off x="530703" y="5180492"/>
            <a:ext cx="593167" cy="39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rcRect r="70663" b="3480"/>
          <a:stretch/>
        </p:blipFill>
        <p:spPr>
          <a:xfrm>
            <a:off x="393787" y="5830355"/>
            <a:ext cx="688980" cy="60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6725" y="1736645"/>
            <a:ext cx="582140" cy="507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32433" y="1595076"/>
            <a:ext cx="442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077357" algn="l"/>
              </a:tabLst>
              <a:defRPr/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Национального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агентства гарантии качества профессионального образования (ANACIP, Молдова</a:t>
            </a:r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</a:rPr>
              <a:t>).</a:t>
            </a:r>
            <a:endParaRPr lang="ru-RU" sz="16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r="6961" b="25866"/>
          <a:stretch/>
        </p:blipFill>
        <p:spPr>
          <a:xfrm>
            <a:off x="6611449" y="3953807"/>
            <a:ext cx="5092967" cy="263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" y="207296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3596" y="3046015"/>
            <a:ext cx="50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Проект  соглашения о государственной аккредитации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между Министерством образования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Республики Беларусь и </a:t>
            </a:r>
            <a:r>
              <a:rPr lang="ru-RU" sz="1600" b="1" dirty="0" err="1" smtClean="0">
                <a:solidFill>
                  <a:srgbClr val="5B9BD5">
                    <a:lumMod val="50000"/>
                  </a:srgbClr>
                </a:solidFill>
              </a:rPr>
              <a:t>Рособрнадзором</a:t>
            </a:r>
            <a:endParaRPr lang="ru-RU" sz="1600" b="1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14"/>
          <a:srcRect l="26589" t="15755" r="66016" b="70569"/>
          <a:stretch/>
        </p:blipFill>
        <p:spPr bwMode="auto">
          <a:xfrm>
            <a:off x="6336725" y="3166881"/>
            <a:ext cx="676871" cy="65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6161" r="62603" b="87245"/>
          <a:stretch/>
        </p:blipFill>
        <p:spPr bwMode="auto">
          <a:xfrm>
            <a:off x="6120532" y="2519662"/>
            <a:ext cx="912836" cy="3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13622" y="1421690"/>
            <a:ext cx="4198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Центром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оценки высшего образования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КНР</a:t>
            </a:r>
            <a:endParaRPr lang="ru-RU" dirty="0"/>
          </a:p>
        </p:txBody>
      </p:sp>
      <p:pic>
        <p:nvPicPr>
          <p:cNvPr id="25" name="Рисунок 24"/>
          <p:cNvPicPr/>
          <p:nvPr/>
        </p:nvPicPr>
        <p:blipFill rotWithShape="1">
          <a:blip r:embed="rId16"/>
          <a:srcRect l="50705" t="19629" r="31015" b="64372"/>
          <a:stretch/>
        </p:blipFill>
        <p:spPr bwMode="auto">
          <a:xfrm>
            <a:off x="104884" y="1298535"/>
            <a:ext cx="1190461" cy="5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968540" y="1034579"/>
            <a:ext cx="4975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Независимым аккредитационным агентством (</a:t>
            </a:r>
            <a:r>
              <a:rPr lang="ru-RU" sz="1600" b="1" dirty="0" err="1">
                <a:solidFill>
                  <a:srgbClr val="5B9BD5">
                    <a:lumMod val="50000"/>
                  </a:srgbClr>
                </a:solidFill>
              </a:rPr>
              <a:t>EdNet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, Кыргызстан);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0749" y="1047610"/>
            <a:ext cx="598116" cy="58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097261" y="2384446"/>
            <a:ext cx="4885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Аккредитационное агентство высшего образования Республики Сербия</a:t>
            </a:r>
          </a:p>
        </p:txBody>
      </p:sp>
    </p:spTree>
    <p:extLst>
      <p:ext uri="{BB962C8B-B14F-4D97-AF65-F5344CB8AC3E}">
        <p14:creationId xmlns:p14="http://schemas.microsoft.com/office/powerpoint/2010/main" val="12947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0200"/>
            <a:ext cx="24907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1296548" y="6371736"/>
            <a:ext cx="7469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Ð¾ÑÑÐ°Ð½Ð¾Ð²Ð»ÐµÐ½Ð¸ÐµÐ¼ ÐÑÐ°Ð²Ð¸ÑÐµÐ»ÑÑÑÐ²Ð° Ð¾Ñ 15.08.2019 â 10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772" y="1082325"/>
            <a:ext cx="3219914" cy="4553161"/>
          </a:xfrm>
          <a:prstGeom prst="rect">
            <a:avLst/>
          </a:prstGeom>
          <a:noFill/>
          <a:effectLst>
            <a:outerShdw blurRad="508000" dist="50800" dir="5400000" algn="ctr" rotWithShape="0">
              <a:schemeClr val="tx2"/>
            </a:outerShdw>
            <a:reflection stA="45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ÐÐ°ÑÑÐ¸Ð½ÐºÐ¸ Ð¿Ð¾ Ð·Ð°Ð¿ÑÐ¾ÑÑ ÐÐ¾ÑÑÐ°Ð½Ð¾Ð²Ð»ÐµÐ½Ð¸Ðµ ÐÑÐ°Ð²Ð¸ÑÐµÐ»ÑÑÑÐ²Ð° Ð Ð¤ Ð¾Ñ 18.11.2013 N 10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83151"/>
            <a:ext cx="3305855" cy="4674686"/>
          </a:xfrm>
          <a:prstGeom prst="rect">
            <a:avLst/>
          </a:prstGeom>
          <a:noFill/>
          <a:effectLst>
            <a:outerShdw blurRad="457200" dist="50800" dir="5400000" sx="98000" sy="98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48085" y="3606680"/>
            <a:ext cx="4299568" cy="1958304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b="1" dirty="0">
                <a:solidFill>
                  <a:srgbClr val="002060"/>
                </a:solidFill>
              </a:rPr>
              <a:t>Постановление  Правительства от 15.08.2019 № 1052 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lvl="0"/>
            <a:endParaRPr lang="ru-RU" altLang="ru-RU" b="1" dirty="0">
              <a:solidFill>
                <a:srgbClr val="002060"/>
              </a:solidFill>
            </a:endParaRPr>
          </a:p>
          <a:p>
            <a:pPr lvl="0"/>
            <a:r>
              <a:rPr lang="ru-RU" altLang="ru-RU" dirty="0">
                <a:solidFill>
                  <a:srgbClr val="002060"/>
                </a:solidFill>
              </a:rPr>
              <a:t>О внесении изменений в Положение и государственной аккредитации образовательной деятельностью</a:t>
            </a:r>
            <a:br>
              <a:rPr lang="ru-RU" alt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5161" y="1070144"/>
            <a:ext cx="4409681" cy="1812466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b="1" dirty="0">
                <a:solidFill>
                  <a:srgbClr val="002060"/>
                </a:solidFill>
              </a:rPr>
              <a:t>О государственной аккредитации 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образовательной деятельности</a:t>
            </a:r>
          </a:p>
          <a:p>
            <a:pPr lvl="0"/>
            <a:r>
              <a:rPr lang="ru-RU" altLang="ru-RU" dirty="0">
                <a:solidFill>
                  <a:srgbClr val="002060"/>
                </a:solidFill>
              </a:rPr>
              <a:t>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Постановление Правительства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от 18.10.2013 № 1039</a:t>
            </a:r>
            <a:endParaRPr lang="ru-RU" dirty="0"/>
          </a:p>
        </p:txBody>
      </p:sp>
      <p:sp>
        <p:nvSpPr>
          <p:cNvPr id="17" name="Стрелка вниз 4"/>
          <p:cNvSpPr/>
          <p:nvPr/>
        </p:nvSpPr>
        <p:spPr>
          <a:xfrm>
            <a:off x="7640912" y="2890182"/>
            <a:ext cx="879554" cy="9089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002060"/>
                </a:solidFill>
              </a:rPr>
              <a:t>Вступили в силу 29.08.2019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0" y="2313499"/>
            <a:ext cx="1334425" cy="13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70"/>
            <a:ext cx="12209368" cy="6867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7991" y="292228"/>
            <a:ext cx="85611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>
                <a:solidFill>
                  <a:srgbClr val="002060"/>
                </a:solidFill>
              </a:rPr>
              <a:t>Развитие личного кабинета заявителя ИС ГА</a:t>
            </a:r>
          </a:p>
        </p:txBody>
      </p:sp>
      <p:grpSp>
        <p:nvGrpSpPr>
          <p:cNvPr id="115" name="Группа 114"/>
          <p:cNvGrpSpPr/>
          <p:nvPr/>
        </p:nvGrpSpPr>
        <p:grpSpPr>
          <a:xfrm>
            <a:off x="698750" y="1020121"/>
            <a:ext cx="7566278" cy="1477328"/>
            <a:chOff x="698750" y="1020121"/>
            <a:chExt cx="7566278" cy="147732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98750" y="1020121"/>
              <a:ext cx="26309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/>
                <a:t>Новая форма заявления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82301" y="1389453"/>
              <a:ext cx="65889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Изменение табличной формы </a:t>
              </a:r>
              <a:r>
                <a:rPr lang="ru-RU" dirty="0" smtClean="0"/>
                <a:t>ввода образовательных программ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82301" y="1758785"/>
              <a:ext cx="73827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Заполнение </a:t>
              </a:r>
              <a:r>
                <a:rPr lang="ru-RU" dirty="0" smtClean="0"/>
                <a:t>образовательных программ </a:t>
              </a:r>
              <a:r>
                <a:rPr lang="ru-RU" smtClean="0"/>
                <a:t>в табличной форме </a:t>
              </a:r>
              <a:r>
                <a:rPr lang="ru-RU" dirty="0" smtClean="0"/>
                <a:t>из </a:t>
              </a:r>
              <a:r>
                <a:rPr lang="ru-RU" dirty="0"/>
                <a:t>лицензии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82301" y="2128117"/>
              <a:ext cx="5276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Формирование (печать) заявления по новой форме</a:t>
              </a:r>
            </a:p>
          </p:txBody>
        </p:sp>
      </p:grpSp>
      <p:cxnSp>
        <p:nvCxnSpPr>
          <p:cNvPr id="24" name="Соединительная линия уступом 23"/>
          <p:cNvCxnSpPr>
            <a:stCxn id="12" idx="1"/>
            <a:endCxn id="13" idx="1"/>
          </p:cNvCxnSpPr>
          <p:nvPr/>
        </p:nvCxnSpPr>
        <p:spPr>
          <a:xfrm rot="10800000" flipH="1" flipV="1">
            <a:off x="698749" y="1204787"/>
            <a:ext cx="183551" cy="369332"/>
          </a:xfrm>
          <a:prstGeom prst="bentConnector3">
            <a:avLst>
              <a:gd name="adj1" fmla="val -12005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19" idx="1"/>
          </p:cNvCxnSpPr>
          <p:nvPr/>
        </p:nvCxnSpPr>
        <p:spPr>
          <a:xfrm>
            <a:off x="469557" y="1574117"/>
            <a:ext cx="412744" cy="369334"/>
          </a:xfrm>
          <a:prstGeom prst="bentConnector3">
            <a:avLst>
              <a:gd name="adj1" fmla="val 209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20" idx="1"/>
          </p:cNvCxnSpPr>
          <p:nvPr/>
        </p:nvCxnSpPr>
        <p:spPr>
          <a:xfrm rot="10800000">
            <a:off x="469557" y="1942965"/>
            <a:ext cx="412744" cy="369819"/>
          </a:xfrm>
          <a:prstGeom prst="bentConnector3">
            <a:avLst>
              <a:gd name="adj1" fmla="val 9790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91976" y="2543615"/>
            <a:ext cx="780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Предоставление ссылок на документы, расположенных на площадке заявителя (официальный сайт, ЭИОС)</a:t>
            </a:r>
          </a:p>
        </p:txBody>
      </p:sp>
      <p:cxnSp>
        <p:nvCxnSpPr>
          <p:cNvPr id="46" name="Соединительная линия уступом 45"/>
          <p:cNvCxnSpPr>
            <a:stCxn id="44" idx="1"/>
            <a:endCxn id="44" idx="3"/>
          </p:cNvCxnSpPr>
          <p:nvPr/>
        </p:nvCxnSpPr>
        <p:spPr>
          <a:xfrm rot="10800000" flipH="1">
            <a:off x="691976" y="2866781"/>
            <a:ext cx="7802700" cy="12700"/>
          </a:xfrm>
          <a:prstGeom prst="bentConnector5">
            <a:avLst>
              <a:gd name="adj1" fmla="val -2930"/>
              <a:gd name="adj2" fmla="val -2531071"/>
              <a:gd name="adj3" fmla="val 1029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72313" y="3258126"/>
            <a:ext cx="7802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Формирование платёжного </a:t>
            </a:r>
            <a:r>
              <a:rPr lang="ru-RU" b="1" dirty="0" smtClean="0"/>
              <a:t>поручения </a:t>
            </a:r>
            <a:r>
              <a:rPr lang="ru-RU" b="1" dirty="0"/>
              <a:t>при печати </a:t>
            </a:r>
            <a:r>
              <a:rPr lang="ru-RU" b="1" dirty="0" smtClean="0"/>
              <a:t>заявления</a:t>
            </a:r>
            <a:br>
              <a:rPr lang="ru-RU" b="1" dirty="0" smtClean="0"/>
            </a:br>
            <a:r>
              <a:rPr lang="ru-RU" b="1" dirty="0" smtClean="0"/>
              <a:t>(включая генерацию УИН)</a:t>
            </a:r>
            <a:endParaRPr lang="ru-RU" b="1" dirty="0"/>
          </a:p>
        </p:txBody>
      </p:sp>
      <p:cxnSp>
        <p:nvCxnSpPr>
          <p:cNvPr id="55" name="Соединительная линия уступом 54"/>
          <p:cNvCxnSpPr>
            <a:stCxn id="48" idx="1"/>
            <a:endCxn id="48" idx="3"/>
          </p:cNvCxnSpPr>
          <p:nvPr/>
        </p:nvCxnSpPr>
        <p:spPr>
          <a:xfrm rot="10800000" flipH="1">
            <a:off x="672312" y="3581292"/>
            <a:ext cx="7802701" cy="12700"/>
          </a:xfrm>
          <a:prstGeom prst="bentConnector5">
            <a:avLst>
              <a:gd name="adj1" fmla="val -2930"/>
              <a:gd name="adj2" fmla="val -2595937"/>
              <a:gd name="adj3" fmla="val 1029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91971" y="4167506"/>
            <a:ext cx="7802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Подписание документов электронной подписью </a:t>
            </a:r>
            <a:r>
              <a:rPr lang="ru-RU" b="1" dirty="0" smtClean="0"/>
              <a:t>непосредственно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личном кабинете</a:t>
            </a:r>
          </a:p>
        </p:txBody>
      </p:sp>
      <p:cxnSp>
        <p:nvCxnSpPr>
          <p:cNvPr id="6" name="Соединительная линия уступом 5"/>
          <p:cNvCxnSpPr>
            <a:stCxn id="3" idx="1"/>
            <a:endCxn id="3" idx="3"/>
          </p:cNvCxnSpPr>
          <p:nvPr/>
        </p:nvCxnSpPr>
        <p:spPr>
          <a:xfrm rot="10800000" flipH="1">
            <a:off x="691970" y="4490672"/>
            <a:ext cx="7802703" cy="12700"/>
          </a:xfrm>
          <a:prstGeom prst="bentConnector5">
            <a:avLst>
              <a:gd name="adj1" fmla="val -2930"/>
              <a:gd name="adj2" fmla="val -2401339"/>
              <a:gd name="adj3" fmla="val 1029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91970" y="5041593"/>
            <a:ext cx="780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Выдача свидетельств и приложений в электронной форме</a:t>
            </a:r>
          </a:p>
        </p:txBody>
      </p:sp>
      <p:cxnSp>
        <p:nvCxnSpPr>
          <p:cNvPr id="16" name="Соединительная линия уступом 15"/>
          <p:cNvCxnSpPr>
            <a:stCxn id="14" idx="1"/>
            <a:endCxn id="14" idx="3"/>
          </p:cNvCxnSpPr>
          <p:nvPr/>
        </p:nvCxnSpPr>
        <p:spPr>
          <a:xfrm rot="10800000" flipH="1">
            <a:off x="691970" y="5226259"/>
            <a:ext cx="7802704" cy="12700"/>
          </a:xfrm>
          <a:prstGeom prst="bentConnector5">
            <a:avLst>
              <a:gd name="adj1" fmla="val -2930"/>
              <a:gd name="adj2" fmla="val -2454047"/>
              <a:gd name="adj3" fmla="val 1029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91969" y="5638681"/>
            <a:ext cx="7802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Формирование электронного аккредитационного дела</a:t>
            </a:r>
          </a:p>
        </p:txBody>
      </p:sp>
      <p:cxnSp>
        <p:nvCxnSpPr>
          <p:cNvPr id="23" name="Соединительная линия уступом 22"/>
          <p:cNvCxnSpPr>
            <a:stCxn id="21" idx="1"/>
            <a:endCxn id="21" idx="3"/>
          </p:cNvCxnSpPr>
          <p:nvPr/>
        </p:nvCxnSpPr>
        <p:spPr>
          <a:xfrm rot="10800000" flipH="1">
            <a:off x="691968" y="5823347"/>
            <a:ext cx="7802705" cy="12700"/>
          </a:xfrm>
          <a:prstGeom prst="bentConnector5">
            <a:avLst>
              <a:gd name="adj1" fmla="val -2930"/>
              <a:gd name="adj2" fmla="val -2454055"/>
              <a:gd name="adj3" fmla="val 1029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53" y="2852595"/>
            <a:ext cx="2739411" cy="171367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03" y="4503373"/>
            <a:ext cx="1860722" cy="18607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464" y="1530276"/>
            <a:ext cx="1219200" cy="1219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" y="165959"/>
            <a:ext cx="1780606" cy="1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9205286" y="963577"/>
            <a:ext cx="2607773" cy="898956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723503" y="972469"/>
            <a:ext cx="5198075" cy="893349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53080" y="972470"/>
            <a:ext cx="2986715" cy="898956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14"/>
            <a:ext cx="12192000" cy="218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653698"/>
            <a:ext cx="12192000" cy="212971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1907985" y="413553"/>
            <a:ext cx="9014482" cy="4672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sz="3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Проведение обучающих мероприятий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" y="185836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3080" y="965509"/>
            <a:ext cx="27349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002060"/>
                </a:solidFill>
              </a:rPr>
              <a:t>ДПО </a:t>
            </a:r>
          </a:p>
          <a:p>
            <a:pPr algn="ctr"/>
            <a:r>
              <a:rPr lang="ru-RU" cap="none" spc="0" dirty="0" smtClean="0">
                <a:ln w="0"/>
                <a:solidFill>
                  <a:srgbClr val="002060"/>
                </a:solidFill>
              </a:rPr>
              <a:t>(повышение квалификации)</a:t>
            </a:r>
            <a:endParaRPr lang="ru-RU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1561" y="1087451"/>
            <a:ext cx="30315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2060"/>
                </a:solidFill>
              </a:rPr>
              <a:t>Семинары </a:t>
            </a:r>
          </a:p>
          <a:p>
            <a:pPr algn="ctr"/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г. Москве</a:t>
            </a:r>
            <a:endParaRPr lang="ru-RU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36908" y="1087451"/>
            <a:ext cx="30315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>
                <a:ln w="0"/>
                <a:solidFill>
                  <a:srgbClr val="002060"/>
                </a:solidFill>
              </a:rPr>
              <a:t>Вебинары</a:t>
            </a:r>
            <a:endParaRPr lang="ru-RU" sz="2000" b="1" dirty="0">
              <a:ln w="0"/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3080" y="1975501"/>
            <a:ext cx="2962307" cy="1028887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C00000"/>
                </a:solidFill>
              </a:rPr>
              <a:t>г. Самара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16-19.09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дист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.) 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20-21.09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(очный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3080" y="3108463"/>
            <a:ext cx="2962307" cy="104619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C00000"/>
                </a:solidFill>
              </a:rPr>
              <a:t>г. Барнаул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11.10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дист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14-15.10 (очный)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59969" y="4253593"/>
            <a:ext cx="2955418" cy="976285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C00000"/>
                </a:solidFill>
              </a:rPr>
              <a:t>г. Тюмень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11-14.11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дист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15-16.11 (очный)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3079" y="5338365"/>
            <a:ext cx="2962308" cy="1112642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г</a:t>
            </a:r>
            <a:r>
              <a:rPr lang="ru-RU" b="1" u="sng" dirty="0">
                <a:solidFill>
                  <a:srgbClr val="C00000"/>
                </a:solidFill>
              </a:rPr>
              <a:t>. Москва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02-03.12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дист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.) 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05-06.12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(очный)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23503" y="5803628"/>
            <a:ext cx="5198075" cy="628744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20.12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Практический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семинар.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Итоги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2019 года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23503" y="5212094"/>
            <a:ext cx="5198075" cy="546156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21-22.11   Практический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семинар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23503" y="4583051"/>
            <a:ext cx="5198075" cy="583666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07.11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Практико-ориентированный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семинар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23503" y="3954008"/>
            <a:ext cx="5198075" cy="567739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07.11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Практико-ориентированный семинар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23503" y="3271425"/>
            <a:ext cx="5198075" cy="621280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08.10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Семинар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(бесплатный)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723503" y="2619717"/>
            <a:ext cx="5198075" cy="568470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05.10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Семинар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(бесплатный)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3503" y="1982126"/>
            <a:ext cx="5198075" cy="566275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29-30.08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Практико-ориентированный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семинар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29694" y="1995920"/>
            <a:ext cx="2583365" cy="2081810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31.10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«О новых требованиях к структуре и формату размещения информации на официальном сайте»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229694" y="4211117"/>
            <a:ext cx="2583365" cy="2221254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12.12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«О требованиях к структуре и формату размещения информации на официальном сайте»  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17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91" y="3663930"/>
            <a:ext cx="79464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16-21 сентября 2019 года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900" b="1" dirty="0" smtClean="0">
                <a:solidFill>
                  <a:srgbClr val="002060"/>
                </a:solidFill>
              </a:rPr>
              <a:t>Программа ДПО </a:t>
            </a:r>
            <a:br>
              <a:rPr lang="ru-RU" sz="3900" b="1" dirty="0" smtClean="0">
                <a:solidFill>
                  <a:srgbClr val="002060"/>
                </a:solidFill>
              </a:rPr>
            </a:br>
            <a:r>
              <a:rPr lang="ru-RU" sz="3900" b="1" dirty="0" smtClean="0">
                <a:solidFill>
                  <a:srgbClr val="002060"/>
                </a:solidFill>
              </a:rPr>
              <a:t>(повышение </a:t>
            </a:r>
            <a:r>
              <a:rPr lang="ru-RU" sz="3900" b="1" dirty="0">
                <a:solidFill>
                  <a:srgbClr val="002060"/>
                </a:solidFill>
              </a:rPr>
              <a:t>квалификации</a:t>
            </a:r>
            <a:r>
              <a:rPr lang="ru-RU" sz="3900" b="1" dirty="0" smtClean="0">
                <a:solidFill>
                  <a:srgbClr val="002060"/>
                </a:solidFill>
              </a:rPr>
              <a:t>)</a:t>
            </a:r>
            <a:endParaRPr lang="ru-RU" sz="39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6.photo.2gis.com/images/geo/18/2533274831637536_1d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71" y="3731078"/>
            <a:ext cx="4169229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24"/>
            <a:ext cx="4257676" cy="31561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061346"/>
            <a:ext cx="8022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/>
              <a:t>«Разработка и реализация основной образовательной программы в соответствии с требованиями </a:t>
            </a:r>
            <a:r>
              <a:rPr lang="ru-RU" sz="3000" b="1" dirty="0" smtClean="0"/>
              <a:t>ФГОС»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14"/>
            <a:ext cx="12192000" cy="218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653698"/>
            <a:ext cx="12192000" cy="2129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50253" y="720236"/>
            <a:ext cx="7286625" cy="2246765"/>
          </a:xfrm>
          <a:prstGeom prst="rect">
            <a:avLst/>
          </a:prstGeom>
        </p:spPr>
        <p:txBody>
          <a:bodyPr lIns="91424" tIns="45718" rIns="91424" bIns="4571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500" dirty="0" smtClean="0">
                <a:solidFill>
                  <a:srgbClr val="002060"/>
                </a:solidFill>
              </a:rPr>
              <a:t>Благодарю </a:t>
            </a:r>
            <a:r>
              <a:rPr lang="ru-RU" sz="3500" dirty="0">
                <a:solidFill>
                  <a:srgbClr val="002060"/>
                </a:solidFill>
              </a:rPr>
              <a:t>за внимание</a:t>
            </a:r>
            <a:endParaRPr lang="en-US" sz="35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5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002060"/>
                </a:solidFill>
              </a:rPr>
              <a:t>info@msk.nica.ru</a:t>
            </a:r>
            <a:endParaRPr lang="ru-RU" sz="35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002060"/>
                </a:solidFill>
              </a:rPr>
              <a:t>www.nica.ru</a:t>
            </a:r>
            <a:endParaRPr lang="ru-RU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254092"/>
            <a:ext cx="12192000" cy="5451230"/>
          </a:xfrm>
          <a:prstGeom prst="rect">
            <a:avLst/>
          </a:prstGeom>
        </p:spPr>
      </p:pic>
      <p:pic>
        <p:nvPicPr>
          <p:cNvPr id="307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-51654"/>
            <a:ext cx="12192000" cy="1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05322"/>
            <a:ext cx="12192000" cy="1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339725"/>
            <a:ext cx="11579225" cy="987414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pPr algn="ctr" eaLnBrk="1" hangingPunct="1"/>
            <a:r>
              <a:rPr lang="ru-RU" altLang="ru-RU" sz="3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Размещение подписанных электронной подписью документов и материалов на официальном сайте образовательной организации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" y="223569"/>
            <a:ext cx="2144091" cy="2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https://kontur2706.ru/uploads/916154218097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10" y="2666446"/>
            <a:ext cx="1657903" cy="165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45835" y="4462670"/>
            <a:ext cx="7378320" cy="2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9282113" y="3646186"/>
            <a:ext cx="2832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материалы, подписанные электронной подписью руководителя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743" y="5143416"/>
            <a:ext cx="1345470" cy="13454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071521" y="5635453"/>
            <a:ext cx="5052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3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8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40286"/>
            <a:ext cx="12192000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896" y="487791"/>
            <a:ext cx="115796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Требования к структуре официального сайта  образовательной организации в информационно-телекоммуникационной сети «Интернет» и формату представленной на нем информации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(приказ Рособрнадзора от 2</a:t>
            </a:r>
            <a:r>
              <a:rPr lang="en-US" sz="2500" dirty="0">
                <a:solidFill>
                  <a:srgbClr val="002060"/>
                </a:solidFill>
              </a:rPr>
              <a:t>9</a:t>
            </a:r>
            <a:r>
              <a:rPr lang="ru-RU" sz="2500" dirty="0">
                <a:solidFill>
                  <a:srgbClr val="002060"/>
                </a:solidFill>
              </a:rPr>
              <a:t>.05.2014 № 785 )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89000" y="3305175"/>
            <a:ext cx="10414000" cy="631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5220" tIns="0" rIns="0" bIns="0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defRPr/>
            </a:pPr>
            <a:endParaRPr lang="ru-RU" altLang="ru-RU" sz="2200" b="1" dirty="0">
              <a:latin typeface="+mn-lt"/>
              <a:cs typeface="+mn-cs"/>
            </a:endParaRPr>
          </a:p>
          <a:p>
            <a:pPr marL="171450" indent="-171450" algn="just">
              <a:defRPr/>
            </a:pP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5" y="189819"/>
            <a:ext cx="24907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12"/>
          <p:cNvSpPr>
            <a:spLocks noChangeArrowheads="1"/>
          </p:cNvSpPr>
          <p:nvPr/>
        </p:nvSpPr>
        <p:spPr bwMode="auto">
          <a:xfrm>
            <a:off x="225425" y="2119007"/>
            <a:ext cx="117411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23850" defTabSz="431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latin typeface="Arial" panose="020B0604020202020204" pitchFamily="34" charset="0"/>
              </a:rPr>
              <a:t>Специальный раздел «Сведения об образовательной организации» </a:t>
            </a:r>
            <a:r>
              <a:rPr lang="ru-RU" altLang="ru-RU" sz="2000" dirty="0">
                <a:latin typeface="Arial" panose="020B0604020202020204" pitchFamily="34" charset="0"/>
              </a:rPr>
              <a:t>должен содержать следующие подразделы: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Основные сведения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Структура и органы управления образовательной организацией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Документы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Образование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Образовательные стандарты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Руководство. Педагогический (научно-педагогический) состав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Материально-техническое </a:t>
            </a:r>
            <a:r>
              <a:rPr lang="ru-RU" altLang="ru-RU" sz="2000">
                <a:latin typeface="Arial" panose="020B0604020202020204" pitchFamily="34" charset="0"/>
              </a:rPr>
              <a:t>обеспечение </a:t>
            </a:r>
            <a:r>
              <a:rPr lang="ru-RU" altLang="ru-RU" sz="2000" smtClean="0">
                <a:latin typeface="Arial" panose="020B0604020202020204" pitchFamily="34" charset="0"/>
              </a:rPr>
              <a:t>и оснащенность </a:t>
            </a:r>
            <a:r>
              <a:rPr lang="ru-RU" altLang="ru-RU" sz="2000" dirty="0">
                <a:latin typeface="Arial" panose="020B0604020202020204" pitchFamily="34" charset="0"/>
              </a:rPr>
              <a:t>образовательного процесса</a:t>
            </a:r>
          </a:p>
          <a:p>
            <a:pPr indent="0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8. Стипендии и иные виды материальной поддержки</a:t>
            </a:r>
          </a:p>
          <a:p>
            <a:pPr indent="0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9. Платные образовательные услуги</a:t>
            </a:r>
          </a:p>
          <a:p>
            <a:pPr indent="0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10. Финансово-хозяйственная деятельность</a:t>
            </a:r>
          </a:p>
          <a:p>
            <a:pPr indent="0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11. Вакантные места для приема (перевода)</a:t>
            </a:r>
          </a:p>
        </p:txBody>
      </p:sp>
      <p:pic>
        <p:nvPicPr>
          <p:cNvPr id="6153" name="Рисунок 4" descr="Безымянный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1"/>
          <a:stretch>
            <a:fillRect/>
          </a:stretch>
        </p:blipFill>
        <p:spPr bwMode="auto">
          <a:xfrm>
            <a:off x="9100457" y="2776560"/>
            <a:ext cx="2542268" cy="361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00456" y="2738437"/>
            <a:ext cx="2551793" cy="36528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5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"/>
            <a:ext cx="1219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43688"/>
            <a:ext cx="12192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08039" y="600075"/>
            <a:ext cx="11010900" cy="934811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pPr algn="ctr" eaLnBrk="1" hangingPunct="1"/>
            <a:r>
              <a:rPr lang="ru-RU" altLang="ru-RU" sz="3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Требования к размещению информации  </a:t>
            </a:r>
            <a:r>
              <a:rPr lang="ru-RU" altLang="ru-RU" sz="25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25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n-US" altLang="ru-RU" sz="25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altLang="ru-RU" sz="2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приказ Рособрнадзора от 29.05.2014 № 785</a:t>
            </a:r>
            <a:r>
              <a:rPr lang="en-US" altLang="ru-RU" sz="2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)</a:t>
            </a:r>
            <a:endParaRPr lang="ru-RU" altLang="ru-RU" sz="25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0200"/>
            <a:ext cx="24907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19"/>
          <p:cNvSpPr>
            <a:spLocks noChangeArrowheads="1"/>
          </p:cNvSpPr>
          <p:nvPr/>
        </p:nvSpPr>
        <p:spPr bwMode="auto">
          <a:xfrm>
            <a:off x="452095" y="1650932"/>
            <a:ext cx="8160431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1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200" dirty="0">
                <a:latin typeface="Arial" panose="020B0604020202020204" pitchFamily="34" charset="0"/>
              </a:rPr>
              <a:t>Информация, указанная в пунктах 1 - 11, представляется на Сайте в текстовом и (или) табличном формате, обеспечивающем ее автоматическую обработку (машиночитаемый формат) в целях повторного использования без предварительного изменения человеком.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	Все страницы официального Сайта, содержащие сведения, указанные в пунктах 1 - 11 настоящих Требований, должны содержать специальную </a:t>
            </a:r>
            <a:r>
              <a:rPr lang="ru-RU" altLang="ru-RU" sz="2200" dirty="0" err="1">
                <a:latin typeface="Arial" panose="020B0604020202020204" pitchFamily="34" charset="0"/>
              </a:rPr>
              <a:t>html</a:t>
            </a:r>
            <a:r>
              <a:rPr lang="ru-RU" altLang="ru-RU" sz="2200" dirty="0">
                <a:latin typeface="Arial" panose="020B0604020202020204" pitchFamily="34" charset="0"/>
              </a:rPr>
              <a:t>-разметку, позволяющую однозначно идентифицировать информацию, подлежащую обязательному размещению на Сайте. Данные, размеченные указанной </a:t>
            </a:r>
            <a:r>
              <a:rPr lang="ru-RU" altLang="ru-RU" sz="2200" dirty="0" err="1">
                <a:latin typeface="Arial" panose="020B0604020202020204" pitchFamily="34" charset="0"/>
              </a:rPr>
              <a:t>html</a:t>
            </a:r>
            <a:r>
              <a:rPr lang="ru-RU" altLang="ru-RU" sz="2200" dirty="0">
                <a:latin typeface="Arial" panose="020B0604020202020204" pitchFamily="34" charset="0"/>
              </a:rPr>
              <a:t>-разметкой, должны быть доступны для просмотра посетителями Сайта на соответствующих страницах специального раздела.</a:t>
            </a:r>
          </a:p>
        </p:txBody>
      </p:sp>
      <p:pic>
        <p:nvPicPr>
          <p:cNvPr id="15368" name="Рисунок 4" descr="Безымянный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1"/>
          <a:stretch>
            <a:fillRect/>
          </a:stretch>
        </p:blipFill>
        <p:spPr bwMode="auto">
          <a:xfrm>
            <a:off x="8874125" y="2257425"/>
            <a:ext cx="29448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874125" y="2257425"/>
            <a:ext cx="2944813" cy="41783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14761"/>
            <a:ext cx="12192000" cy="92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39739" y="1394566"/>
            <a:ext cx="6005126" cy="4661909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6" y="233534"/>
            <a:ext cx="2302405" cy="250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2472" b="51502"/>
          <a:stretch/>
        </p:blipFill>
        <p:spPr>
          <a:xfrm>
            <a:off x="-8878" y="0"/>
            <a:ext cx="12200878" cy="2024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3756" y="1561927"/>
            <a:ext cx="5994003" cy="4921381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9597" y="2947139"/>
            <a:ext cx="5604405" cy="35361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размещение документов, указанных в подпунктах «а», «г» и «д» пункта 8 и 10 Положения, на официальном сайте организации, с предоставлением ссылок на размещение документов в описи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5086" y="3064705"/>
            <a:ext cx="5334000" cy="26710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договор о сетевой форме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договор о создании лабораторий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договор о создании кафедр и иных структурных подразделений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ведения о квалификации педагогических работников, которые имеют богословские степени и богословские звания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796" y="594750"/>
            <a:ext cx="11453444" cy="6740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rgbClr val="002060"/>
                </a:solidFill>
              </a:rPr>
              <a:t>Изменения требований к комплектности </a:t>
            </a:r>
            <a:r>
              <a:rPr lang="ru-RU" sz="3500" dirty="0" smtClean="0">
                <a:solidFill>
                  <a:srgbClr val="002060"/>
                </a:solidFill>
              </a:rPr>
              <a:t>документов</a:t>
            </a:r>
            <a:endParaRPr lang="ru-RU" sz="3500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2472" b="51502"/>
          <a:stretch/>
        </p:blipFill>
        <p:spPr>
          <a:xfrm>
            <a:off x="0" y="6658232"/>
            <a:ext cx="12200878" cy="2024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277" y="5493049"/>
            <a:ext cx="1345470" cy="13454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046495" y="5954400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8, 10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48" y="1676307"/>
            <a:ext cx="836328" cy="8363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4" y="1875384"/>
            <a:ext cx="896831" cy="89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35" y="1686685"/>
            <a:ext cx="4636760" cy="11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14761"/>
            <a:ext cx="12192000" cy="92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6" y="233534"/>
            <a:ext cx="2302405" cy="250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2472" r="8113" b="49941"/>
          <a:stretch/>
        </p:blipFill>
        <p:spPr>
          <a:xfrm rot="10800000">
            <a:off x="-1" y="-17758"/>
            <a:ext cx="12191996" cy="2190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2472" b="51502"/>
          <a:stretch/>
        </p:blipFill>
        <p:spPr>
          <a:xfrm>
            <a:off x="0" y="6658232"/>
            <a:ext cx="12200878" cy="20248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478620" y="2955693"/>
            <a:ext cx="5713375" cy="835491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2796" y="344367"/>
            <a:ext cx="11453444" cy="14151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rgbClr val="002060"/>
                </a:solidFill>
              </a:rPr>
              <a:t>Изменения требований к форме сведений о реализации образовательных программ</a:t>
            </a:r>
          </a:p>
        </p:txBody>
      </p:sp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20" y="2904995"/>
            <a:ext cx="5913068" cy="3382398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reflection stA="0" endPos="65000" dist="50800" dir="5400000" sy="-100000" algn="bl" rotWithShape="0"/>
            <a:softEdge rad="24130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179320" y="1686685"/>
            <a:ext cx="7375915" cy="110522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единая форма сведений для всех уровней образования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сокращение объема представляемой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информации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20" y="2791906"/>
            <a:ext cx="62993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Основные разделы</a:t>
            </a:r>
            <a:r>
              <a:rPr lang="ru-RU" sz="2500" dirty="0" smtClean="0">
                <a:solidFill>
                  <a:srgbClr val="002060"/>
                </a:solidFill>
              </a:rPr>
              <a:t>:</a:t>
            </a:r>
          </a:p>
          <a:p>
            <a:endParaRPr lang="ru-RU" sz="1000" dirty="0" smtClean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Раздел 1. </a:t>
            </a:r>
            <a:r>
              <a:rPr lang="ru-RU" dirty="0">
                <a:latin typeface="Arial" panose="020B0604020202020204" pitchFamily="34" charset="0"/>
              </a:rPr>
              <a:t>Общие </a:t>
            </a:r>
            <a:r>
              <a:rPr lang="ru-RU" dirty="0" smtClean="0">
                <a:latin typeface="Arial" panose="020B0604020202020204" pitchFamily="34" charset="0"/>
              </a:rPr>
              <a:t>сведения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Раздел 2. </a:t>
            </a:r>
            <a:r>
              <a:rPr lang="ru-RU" dirty="0">
                <a:latin typeface="Arial" panose="020B0604020202020204" pitchFamily="34" charset="0"/>
              </a:rPr>
              <a:t>Кадровые условия реализации основной образовательной </a:t>
            </a:r>
            <a:r>
              <a:rPr lang="ru-RU" dirty="0" smtClean="0">
                <a:latin typeface="Arial" panose="020B0604020202020204" pitchFamily="34" charset="0"/>
              </a:rPr>
              <a:t>программы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Раздел 3</a:t>
            </a:r>
            <a:r>
              <a:rPr lang="ru-RU" dirty="0">
                <a:latin typeface="Arial" panose="020B0604020202020204" pitchFamily="34" charset="0"/>
              </a:rPr>
              <a:t>. Материально-технические условия реализации образовательной </a:t>
            </a:r>
            <a:r>
              <a:rPr lang="ru-RU" dirty="0" smtClean="0">
                <a:latin typeface="Arial" panose="020B0604020202020204" pitchFamily="34" charset="0"/>
              </a:rPr>
              <a:t>программы</a:t>
            </a:r>
          </a:p>
          <a:p>
            <a:endParaRPr lang="ru-RU" sz="10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Раздел 4.</a:t>
            </a:r>
            <a:r>
              <a:rPr lang="ru-RU" dirty="0">
                <a:latin typeface="Arial" panose="020B0604020202020204" pitchFamily="34" charset="0"/>
              </a:rPr>
              <a:t> Сведения о проведенных в отношении основной образовательной программы процедур независимой оценки качества подготовки обучающихся и (или) профессионально-общественной аккредитации</a:t>
            </a:r>
          </a:p>
          <a:p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368">
            <a:off x="4160389" y="2669328"/>
            <a:ext cx="4428980" cy="3290546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3"/>
            <a:ext cx="12192000" cy="240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644640"/>
            <a:ext cx="12192000" cy="213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70062"/>
            <a:ext cx="2302405" cy="250176"/>
          </a:xfrm>
          <a:prstGeom prst="rect">
            <a:avLst/>
          </a:prstGeom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71" y="1559170"/>
            <a:ext cx="3970650" cy="350914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7" y="5469215"/>
            <a:ext cx="9869277" cy="99073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55575" y="5434260"/>
            <a:ext cx="9955818" cy="1096761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920004" y="1741450"/>
            <a:ext cx="791365" cy="1251284"/>
          </a:xfrm>
          <a:prstGeom prst="ellipse">
            <a:avLst/>
          </a:prstGeom>
          <a:solidFill>
            <a:srgbClr val="66FF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013004" y="1732871"/>
            <a:ext cx="791365" cy="1251284"/>
          </a:xfrm>
          <a:prstGeom prst="ellipse">
            <a:avLst/>
          </a:prstGeom>
          <a:solidFill>
            <a:srgbClr val="66FF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106004" y="1732871"/>
            <a:ext cx="791365" cy="1251284"/>
          </a:xfrm>
          <a:prstGeom prst="ellipse">
            <a:avLst/>
          </a:prstGeom>
          <a:solidFill>
            <a:srgbClr val="66FF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84951" y="1713563"/>
            <a:ext cx="791365" cy="1251284"/>
          </a:xfrm>
          <a:prstGeom prst="ellipse">
            <a:avLst/>
          </a:prstGeom>
          <a:solidFill>
            <a:srgbClr val="66FF99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5575" y="531070"/>
            <a:ext cx="11492728" cy="92026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dirty="0">
                <a:solidFill>
                  <a:srgbClr val="002060"/>
                </a:solidFill>
              </a:rPr>
              <a:t>Основные изменения в форме </a:t>
            </a:r>
            <a:r>
              <a:rPr lang="ru-RU" sz="3300" dirty="0" smtClean="0">
                <a:solidFill>
                  <a:srgbClr val="002060"/>
                </a:solidFill>
              </a:rPr>
              <a:t>заявления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575" y="1462162"/>
            <a:ext cx="7965392" cy="39112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графа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наличие независимой оценки качества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подготовки обучающихся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графа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реализация основной образовательной программы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основании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образовательных стандартов, разработанных  и утвержденных самостоятельно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графа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реализация основной образовательной программы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, содержащей сведения, составляющие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государственную тайну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графа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контингент обучающихся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по основной образовательной программе (по всем формам обучения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endParaRPr lang="en-US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подтверждение достоверности информации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в представленных документах и материалах.</a:t>
            </a:r>
          </a:p>
        </p:txBody>
      </p:sp>
      <p:sp>
        <p:nvSpPr>
          <p:cNvPr id="7" name="AutoShape 2" descr="Profiles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743" y="5143416"/>
            <a:ext cx="1345470" cy="13454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071521" y="5635453"/>
            <a:ext cx="5052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30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12192000" cy="130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6706935"/>
            <a:ext cx="12192000" cy="15106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" y="263569"/>
            <a:ext cx="1763688" cy="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970" y="399664"/>
            <a:ext cx="11475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Аккредитационная экспертиза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с выездом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282" y="2043132"/>
            <a:ext cx="11244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Аккредитационная экспертиза проводится с выездом экспертной группы в организацию, осуществляющую образовательную деятельность, или в ее филиал, если иное не предусмотрено </a:t>
            </a:r>
            <a:r>
              <a:rPr lang="ru-RU" dirty="0" smtClean="0"/>
              <a:t>Положением о государственной аккредитации образовательной деятельности.</a:t>
            </a:r>
            <a:endParaRPr lang="ru-RU" dirty="0"/>
          </a:p>
        </p:txBody>
      </p:sp>
      <p:sp>
        <p:nvSpPr>
          <p:cNvPr id="6" name="AutoShape 2" descr="Teamwor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95" y="4422846"/>
            <a:ext cx="1382078" cy="13820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01" y="3574323"/>
            <a:ext cx="1662071" cy="1662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88" y="3004710"/>
            <a:ext cx="1046299" cy="1046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34" y="3263476"/>
            <a:ext cx="1609411" cy="1609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53" y="3246304"/>
            <a:ext cx="1609411" cy="1609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77" y="2378906"/>
            <a:ext cx="3596433" cy="3596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4" y="3063233"/>
            <a:ext cx="2227777" cy="2227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19" y="5259603"/>
            <a:ext cx="1345470" cy="13454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930007" y="5812981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33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5739</TotalTime>
  <Words>1461</Words>
  <Application>Microsoft Office PowerPoint</Application>
  <PresentationFormat>Произвольный</PresentationFormat>
  <Paragraphs>267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2_Тема Office</vt:lpstr>
      <vt:lpstr>Тема Office</vt:lpstr>
      <vt:lpstr>Презентация PowerPoint</vt:lpstr>
      <vt:lpstr>Презентация PowerPoint</vt:lpstr>
      <vt:lpstr>Размещение подписанных электронной подписью документов и материалов на официальном сайте образовательной организации</vt:lpstr>
      <vt:lpstr>Презентация PowerPoint</vt:lpstr>
      <vt:lpstr>Требования к размещению информации   (приказ Рособрнадзора от 29.05.2014 № 785)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Количество аккредитованных экспертов  по федеральным округам</vt:lpstr>
      <vt:lpstr>Презентация PowerPoint</vt:lpstr>
      <vt:lpstr>Презентация PowerPoint</vt:lpstr>
      <vt:lpstr>Презентация PowerPoint</vt:lpstr>
      <vt:lpstr>Презентация PowerPoint</vt:lpstr>
      <vt:lpstr> 16-21 сентября 2019 года  Программа ДПО  (повышение квалификации)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Захватова Елена Валентиновна</dc:creator>
  <cp:lastModifiedBy>Ефимова Елена Михайловна</cp:lastModifiedBy>
  <cp:revision>185</cp:revision>
  <cp:lastPrinted>2019-06-03T13:51:09Z</cp:lastPrinted>
  <dcterms:created xsi:type="dcterms:W3CDTF">2018-04-17T13:31:58Z</dcterms:created>
  <dcterms:modified xsi:type="dcterms:W3CDTF">2019-09-04T15:13:37Z</dcterms:modified>
</cp:coreProperties>
</file>