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9" r:id="rId4"/>
    <p:sldId id="273" r:id="rId5"/>
    <p:sldId id="274" r:id="rId6"/>
    <p:sldId id="288" r:id="rId7"/>
    <p:sldId id="275" r:id="rId8"/>
    <p:sldId id="276" r:id="rId9"/>
    <p:sldId id="324" r:id="rId10"/>
    <p:sldId id="277" r:id="rId11"/>
    <p:sldId id="325" r:id="rId12"/>
    <p:sldId id="326" r:id="rId13"/>
    <p:sldId id="327" r:id="rId14"/>
    <p:sldId id="328" r:id="rId15"/>
    <p:sldId id="279" r:id="rId16"/>
    <p:sldId id="290" r:id="rId17"/>
    <p:sldId id="330" r:id="rId18"/>
    <p:sldId id="331" r:id="rId19"/>
    <p:sldId id="332" r:id="rId20"/>
    <p:sldId id="333" r:id="rId21"/>
    <p:sldId id="335" r:id="rId22"/>
    <p:sldId id="299" r:id="rId23"/>
    <p:sldId id="305" r:id="rId24"/>
    <p:sldId id="306" r:id="rId25"/>
    <p:sldId id="317" r:id="rId26"/>
    <p:sldId id="322" r:id="rId27"/>
    <p:sldId id="33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22C16"/>
    <a:srgbClr val="0C788E"/>
    <a:srgbClr val="006666"/>
    <a:srgbClr val="0099CC"/>
    <a:srgbClr val="FFFFA3"/>
    <a:srgbClr val="E6E6C4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DA17D-C257-4312-9351-C437FE839377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15151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0B69-5FC4-4370-8426-2736DF0ACC1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73352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78FD-D2C8-41D6-A26D-25E373390A6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37547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BE84-87F2-4371-8F31-A9F869D7407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49887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42EC-770C-4113-9E4A-2B7D5810CFE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34785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82BB2-BCE3-4B0F-8C78-B238FF73DBC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5853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6098-30D2-46A2-8EB5-F3F6A12998B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62246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FF9D-B137-4B1B-937C-4818F8EC3AD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641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7CD2-5B26-48C3-B895-53847F35688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117637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8DAAC-CBF8-415D-9CE2-214370AB061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4799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E0BFB-E991-4767-A44F-30B5B576CE5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="" xmlns:p14="http://schemas.microsoft.com/office/powerpoint/2010/main" val="26556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B44543-854A-4120-8403-E73AF17133C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27088" y="1052513"/>
            <a:ext cx="7561262" cy="2808287"/>
          </a:xfrm>
        </p:spPr>
        <p:txBody>
          <a:bodyPr/>
          <a:lstStyle/>
          <a:p>
            <a:pPr eaLnBrk="1" hangingPunct="1"/>
            <a:r>
              <a:rPr lang="en-US" alt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S" altLang="ru-RU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Documents and Settings\Admin\Рабочий стол\Новая папка\278386_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66938"/>
            <a:ext cx="3456383" cy="32062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745899" y="794321"/>
            <a:ext cx="786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сердца к сердцу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Бланделл 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dirty="0"/>
          </a:p>
          <a:p>
            <a:pPr marL="0" indent="0" eaLnBrk="1" hangingPunct="1">
              <a:buFontTx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британский акушер:</a:t>
            </a:r>
          </a:p>
          <a:p>
            <a:pPr eaLnBrk="1" hangingPunct="1">
              <a:buFontTx/>
              <a:buChar char="-"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изобрел инструменты</a:t>
            </a:r>
          </a:p>
          <a:p>
            <a:pPr marL="0" indent="0" eaLnBrk="1" hangingPunct="1"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для переливания;</a:t>
            </a:r>
          </a:p>
          <a:p>
            <a:pPr eaLnBrk="1" hangingPunct="1">
              <a:buFontTx/>
              <a:buChar char="-"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провел 10 трансфузий.</a:t>
            </a:r>
          </a:p>
        </p:txBody>
      </p:sp>
      <p:pic>
        <p:nvPicPr>
          <p:cNvPr id="4" name="Рисунок 3" descr="https://im2-tub-ru.yandex.net/i?id=637642f8fa041e8a7650024c2bee7507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84376" cy="48245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32240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Карл Ландштейнер (1868-1943)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104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3851920" cy="5373216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1902 году коллеги Ландштейнера Альфред де Кастелло и Адриано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Стурли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добавляют к списку групп крови четвертую — AB.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LT4zzQidL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700808"/>
            <a:ext cx="5580112" cy="5157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8680"/>
            <a:ext cx="799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Открытие новой группы крови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380312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«Время свертывания крови Ли-Вайта»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норме оно находится в пределах 4,5–6 мин.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619" y="3212976"/>
            <a:ext cx="3352381" cy="2184127"/>
          </a:xfrm>
          <a:prstGeom prst="rect">
            <a:avLst/>
          </a:prstGeom>
        </p:spPr>
      </p:pic>
      <p:pic>
        <p:nvPicPr>
          <p:cNvPr id="6" name="Рисунок 5" descr="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5796136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524328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донорства в России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2e9c9c8-1a0b-4f85-83de-34b44bc8d933-флаг.jpg.1024x0_q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5157192"/>
            <a:ext cx="2555777" cy="1700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1700808"/>
            <a:ext cx="2555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донорства в России берет начало 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первой трети XIX века</a:t>
            </a:r>
            <a:endParaRPr lang="ru-RU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84_080-848x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700808"/>
            <a:ext cx="6588224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М. Вольф </a:t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1832 г</a:t>
            </a:r>
            <a:endParaRPr lang="ru-RU" alt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ru-RU" altLang="ru-RU" dirty="0" smtClean="0"/>
          </a:p>
          <a:p>
            <a:pPr marL="0" indent="0" eaLnBrk="1" hangingPunct="1">
              <a:buFontTx/>
              <a:buNone/>
            </a:pP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в России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 крови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родильнице.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В дальнейшем ещё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6 успешных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ереливаний.</a:t>
            </a:r>
          </a:p>
        </p:txBody>
      </p:sp>
      <p:pic>
        <p:nvPicPr>
          <p:cNvPr id="4" name="Рисунок 3" descr="https://im0-tub-ru.yandex.net/i?id=aeffc03a9353743f3458646848a04fbe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4176464" cy="48965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Гемотрансфузия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1945 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990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776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rachi_polevye_ria_1000_t_650x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4653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Донорство крови в блокадном Ленинграде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861048"/>
            <a:ext cx="4644008" cy="2996952"/>
          </a:xfrm>
          <a:prstGeom prst="rect">
            <a:avLst/>
          </a:prstGeom>
        </p:spPr>
      </p:pic>
      <p:pic>
        <p:nvPicPr>
          <p:cNvPr id="6" name="Рисунок 5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3580"/>
            <a:ext cx="4572000" cy="299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904656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524328" cy="1844824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Знак «Почетный донор»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3467100" cy="5157192"/>
          </a:xfrm>
          <a:prstGeom prst="rect">
            <a:avLst/>
          </a:prstGeom>
        </p:spPr>
      </p:pic>
      <p:pic>
        <p:nvPicPr>
          <p:cNvPr id="7" name="Рисунок 6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032" y="1700808"/>
            <a:ext cx="3217968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668344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Донорство в настоящее время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372a3ad294aaaafc647352e3f943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3999" cy="51571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2cdffc2844fed9be81785d614c5d1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0" y="1700808"/>
            <a:ext cx="6667500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Плазма крови 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linika-Mayo-Roch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493204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Федеральное медико-биологическое агентство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97760"/>
            <a:ext cx="9144000" cy="2160240"/>
          </a:xfrm>
          <a:prstGeom prst="rect">
            <a:avLst/>
          </a:prstGeom>
        </p:spPr>
      </p:pic>
      <p:pic>
        <p:nvPicPr>
          <p:cNvPr id="5" name="Рисунок 4" descr="logo_FMBA_v14_krivye_vert_gori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8928992" cy="294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742950" indent="-742950" algn="just">
              <a:lnSpc>
                <a:spcPts val="4320"/>
              </a:lnSpc>
              <a:spcBef>
                <a:spcPts val="0"/>
              </a:spcBef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крови – безопасна!</a:t>
            </a:r>
          </a:p>
          <a:p>
            <a:pPr marL="0" indent="0" algn="just">
              <a:lnSpc>
                <a:spcPts val="4320"/>
              </a:lnSpc>
              <a:spcBef>
                <a:spcPts val="0"/>
              </a:spcBef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32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Донорские пункты используют одноразовый, стерильный, индивидуальный инструментарий!</a:t>
            </a:r>
          </a:p>
          <a:p>
            <a:pPr marL="0" indent="0">
              <a:lnSpc>
                <a:spcPts val="4320"/>
              </a:lnSpc>
              <a:spcBef>
                <a:spcPts val="0"/>
              </a:spcBef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320"/>
              </a:lnSpc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Донорство не наносит вред организму!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61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 имеет право на: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сдачу крови безвозмездно;</a:t>
            </a:r>
          </a:p>
          <a:p>
            <a:pPr>
              <a:buFontTx/>
              <a:buChar char="-"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государством прав и охрану здоровья;</a:t>
            </a: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результатами обследования;</a:t>
            </a:r>
          </a:p>
          <a:p>
            <a:pPr>
              <a:buFontTx/>
              <a:buChar char="-"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информирование о возможных последствиях сдачи крови;</a:t>
            </a:r>
          </a:p>
          <a:p>
            <a:pPr>
              <a:buFontTx/>
              <a:buChar char="-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бесплатной медицинской помощи, социальную поддержку.</a:t>
            </a:r>
          </a:p>
        </p:txBody>
      </p:sp>
    </p:spTree>
    <p:extLst>
      <p:ext uri="{BB962C8B-B14F-4D97-AF65-F5344CB8AC3E}">
        <p14:creationId xmlns="" xmlns:p14="http://schemas.microsoft.com/office/powerpoint/2010/main" val="1938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 обязан: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редъявить паспорт;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информацию о состояние здоровья;</a:t>
            </a:r>
          </a:p>
          <a:p>
            <a:pPr>
              <a:buFontTx/>
              <a:buChar char="-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медицинское обследование;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нести юридическую ответственность за искажение информации и действия повлекшие вред жизни и здоровью реципиента. </a:t>
            </a:r>
          </a:p>
        </p:txBody>
      </p:sp>
    </p:spTree>
    <p:extLst>
      <p:ext uri="{BB962C8B-B14F-4D97-AF65-F5344CB8AC3E}">
        <p14:creationId xmlns="" xmlns:p14="http://schemas.microsoft.com/office/powerpoint/2010/main" val="30113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512168"/>
          </a:xfrm>
        </p:spPr>
        <p:txBody>
          <a:bodyPr/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Меры социальной поддержки: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день сдачи  донор – обеспечивается бесплатным питанием;</a:t>
            </a:r>
          </a:p>
          <a:p>
            <a:pPr marL="0" indent="0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право на первоочередное приобретение по месту работы или учебы льготных путевок;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 день сдачи крови и её компонентов освобождается от работы;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дополнительный день отдыха;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сохраняется средний заработок  за дни сдачи.</a:t>
            </a:r>
          </a:p>
          <a:p>
            <a:pPr marL="0" indent="0">
              <a:buFontTx/>
              <a:buChar char="-"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8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316416" cy="1440160"/>
          </a:xfrm>
        </p:spPr>
        <p:txBody>
          <a:bodyPr/>
          <a:lstStyle/>
          <a:p>
            <a:pPr algn="l"/>
            <a:r>
              <a:rPr lang="ru-RU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Доноры сдавшие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безвозмездно:  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686800" cy="4425355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40 и более раз,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плазму крови 60 и более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Награждаются нагрудным знаком «Почетный донор России»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ochet_do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4387416" cy="29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4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er_event_1128923-800x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1. История переливания </a:t>
            </a:r>
            <a:b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крови</a:t>
            </a:r>
          </a:p>
        </p:txBody>
      </p:sp>
      <p:pic>
        <p:nvPicPr>
          <p:cNvPr id="5" name="Рисунок 4" descr="https://im0-tub-ru.yandex.net/i?id=54a82a0aca66da0777ff4b07b25a62c1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492375"/>
            <a:ext cx="3384550" cy="36734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48" name="Объект 5"/>
          <p:cNvSpPr>
            <a:spLocks noGrp="1"/>
          </p:cNvSpPr>
          <p:nvPr>
            <p:ph idx="1"/>
          </p:nvPr>
        </p:nvSpPr>
        <p:spPr>
          <a:xfrm>
            <a:off x="250825" y="1773238"/>
            <a:ext cx="8713788" cy="4751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   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3000 лет до н.э.                       Гомер   </a:t>
            </a:r>
            <a:r>
              <a:rPr lang="ru-RU" altLang="ru-RU" dirty="0" smtClean="0"/>
              <a:t>                                                                                            </a:t>
            </a:r>
          </a:p>
        </p:txBody>
      </p:sp>
      <p:pic>
        <p:nvPicPr>
          <p:cNvPr id="7" name="Рисунок 6" descr="https://im2-tub-ru.yandex.net/i?id=c8d09836d8cbe9a1dec0ccf792f3100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492375"/>
            <a:ext cx="3455988" cy="36004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algn="l" eaLnBrk="1" hangingPunct="1"/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Медея</a:t>
            </a:r>
            <a:r>
              <a:rPr lang="ru-RU" altLang="ru-RU" sz="4000" dirty="0" smtClean="0"/>
              <a:t> </a:t>
            </a:r>
            <a:r>
              <a:rPr lang="en-US" altLang="ru-RU" sz="4000" dirty="0" smtClean="0"/>
              <a:t>              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3600" dirty="0" smtClean="0"/>
              <a:t>      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3600" dirty="0" smtClean="0"/>
              <a:t>                      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оляна - Зам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72817"/>
            <a:ext cx="3671888" cy="44644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https://im1-tub-ru.yandex.net/i?id=4b34f43ad9c0eab572e9720ce352598a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72817"/>
            <a:ext cx="3743325" cy="4464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584176"/>
          </a:xfrm>
        </p:spPr>
        <p:txBody>
          <a:bodyPr/>
          <a:lstStyle/>
          <a:p>
            <a:pPr algn="l" eaLnBrk="1" hangingPunct="1"/>
            <a:r>
              <a:rPr lang="en-US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Цельс</a:t>
            </a:r>
            <a:r>
              <a:rPr lang="en-US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Иннокентий </a:t>
            </a:r>
            <a:r>
              <a:rPr lang="en-US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       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dirty="0" smtClean="0"/>
              <a:t>                                                          </a:t>
            </a:r>
          </a:p>
        </p:txBody>
      </p:sp>
      <p:pic>
        <p:nvPicPr>
          <p:cNvPr id="4" name="Рисунок 3" descr="Новая страница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2816"/>
            <a:ext cx="3599631" cy="4464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Иннокентий VIII QuickiWi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772816"/>
            <a:ext cx="3888110" cy="4464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Жертвенные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Documents and Settings\Admin\Рабочий стол\Новая папка\dk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888432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4819" name="Picture 3" descr="D:\Documents and Settings\Admin\Рабочий стол\Новая папка\229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4320480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14454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Гарвеем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1628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английский ученый: 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открыл закон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кровообращения,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вывел принципы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движения крови в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организме.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672408" cy="48245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/>
          <a:lstStyle/>
          <a:p>
            <a:pPr algn="l" eaLnBrk="1" hangingPunct="1"/>
            <a:r>
              <a:rPr lang="ru-RU" alt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1667 </a:t>
            </a: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                        </a:t>
            </a:r>
            <a:r>
              <a:rPr lang="ru-RU" alt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1795 </a:t>
            </a:r>
            <a:r>
              <a:rPr lang="ru-RU" alt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br>
              <a:rPr lang="ru-RU" alt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Ж. Б. Денни            </a:t>
            </a:r>
            <a:r>
              <a:rPr lang="ru-RU" alt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Физик </a:t>
            </a:r>
            <a:br>
              <a:rPr lang="ru-RU" alt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/>
              <a:t>     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0" indent="0" eaLnBrk="1" hangingPunct="1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4" name="Рисунок 3" descr="https://im2-tub-ru.yandex.net/i?id=64a5a25bcb8fbe5bb57a9a975463f425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961135" cy="4680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960440" cy="4680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1216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Филипп Синг Физик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(1768-1837)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DpVKoeq42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92761"/>
            <a:ext cx="3707904" cy="5165239"/>
          </a:xfrm>
          <a:prstGeom prst="rect">
            <a:avLst/>
          </a:prstGeom>
        </p:spPr>
      </p:pic>
      <p:pic>
        <p:nvPicPr>
          <p:cNvPr id="5" name="Рисунок 4" descr="9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00808"/>
            <a:ext cx="5436096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7053</TotalTime>
  <Words>346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  </vt:lpstr>
      <vt:lpstr>Слайд 2</vt:lpstr>
      <vt:lpstr>1. История переливания  крови</vt:lpstr>
      <vt:lpstr>      Медея                Гиппократ</vt:lpstr>
      <vt:lpstr>    Цельс             Иннокентий VIII </vt:lpstr>
      <vt:lpstr>  Константин       Жертвенные                                   животные</vt:lpstr>
      <vt:lpstr>У. Гарвеем 1628 г.</vt:lpstr>
      <vt:lpstr>       1667 г                          1795 г   Ж. Б. Денни            Ф. С. Физик  </vt:lpstr>
      <vt:lpstr>Филипп Синг Физик  (1768-1837) </vt:lpstr>
      <vt:lpstr>Джеймс Бланделл </vt:lpstr>
      <vt:lpstr>Карл Ландштейнер (1868-1943)</vt:lpstr>
      <vt:lpstr>В 1902 году коллеги Ландштейнера Альфред де Кастелло и Адриано Стурли добавляют к списку групп крови четвертую — AB.</vt:lpstr>
      <vt:lpstr>«Время свертывания крови Ли-Вайта»</vt:lpstr>
      <vt:lpstr>История донорства в России</vt:lpstr>
      <vt:lpstr>А. М. Вольф  1832 г</vt:lpstr>
      <vt:lpstr>Гемотрансфузия  1941 – 1945 г</vt:lpstr>
      <vt:lpstr>Донорство крови в блокадном Ленинграде</vt:lpstr>
      <vt:lpstr>Знак «Почетный донор» СССР</vt:lpstr>
      <vt:lpstr>Донорство в настоящее время</vt:lpstr>
      <vt:lpstr>Плазма крови и COVID-19</vt:lpstr>
      <vt:lpstr>Федеральное медико-биологическое агентство</vt:lpstr>
      <vt:lpstr>Помните:</vt:lpstr>
      <vt:lpstr>Донор имеет право на:</vt:lpstr>
      <vt:lpstr>Донор обязан:</vt:lpstr>
      <vt:lpstr>  Меры социальной поддержки:</vt:lpstr>
      <vt:lpstr>Доноры сдавшие безвозмездно:  </vt:lpstr>
      <vt:lpstr>Слайд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revision>878</cp:revision>
  <dcterms:created xsi:type="dcterms:W3CDTF">2010-05-23T14:28:12Z</dcterms:created>
  <dcterms:modified xsi:type="dcterms:W3CDTF">2021-04-17T16:49:43Z</dcterms:modified>
</cp:coreProperties>
</file>