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7559675" cy="1079976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2D21D"/>
    <a:srgbClr val="21A038"/>
    <a:srgbClr val="3690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524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67462"/>
            <a:ext cx="6425724" cy="375991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72376"/>
            <a:ext cx="5669756" cy="260744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7090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39663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74987"/>
            <a:ext cx="1630055" cy="91523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74987"/>
            <a:ext cx="4795669" cy="91523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20594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91943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92444"/>
            <a:ext cx="6520220" cy="449240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227345"/>
            <a:ext cx="6520220" cy="236244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66598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74937"/>
            <a:ext cx="3212862" cy="6852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74937"/>
            <a:ext cx="3212862" cy="68523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1116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74990"/>
            <a:ext cx="6520220" cy="208745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47443"/>
            <a:ext cx="3198096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44914"/>
            <a:ext cx="3198096" cy="58023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47443"/>
            <a:ext cx="3213847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44914"/>
            <a:ext cx="3213847" cy="58023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5558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04247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07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54968"/>
            <a:ext cx="3827085" cy="7674832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6511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54968"/>
            <a:ext cx="3827085" cy="7674832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92492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74990"/>
            <a:ext cx="652022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74937"/>
            <a:ext cx="652022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F79389-319C-40CA-8855-1A1CDBB3EFAC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0009783"/>
            <a:ext cx="255139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7D705-2DFD-4EF4-879A-B07270E1D29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5474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Рисунок 2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8324"/>
          <a:stretch/>
        </p:blipFill>
        <p:spPr>
          <a:xfrm>
            <a:off x="12358" y="4583850"/>
            <a:ext cx="7559675" cy="855536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7" y="0"/>
            <a:ext cx="7559675" cy="165557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r="37318"/>
          <a:stretch/>
        </p:blipFill>
        <p:spPr>
          <a:xfrm>
            <a:off x="193509" y="88614"/>
            <a:ext cx="2867743" cy="844426"/>
          </a:xfrm>
          <a:prstGeom prst="rect">
            <a:avLst/>
          </a:prstGeom>
        </p:spPr>
      </p:pic>
      <p:sp>
        <p:nvSpPr>
          <p:cNvPr id="6" name="Прямоугольник 5"/>
          <p:cNvSpPr/>
          <p:nvPr/>
        </p:nvSpPr>
        <p:spPr>
          <a:xfrm>
            <a:off x="359892" y="982688"/>
            <a:ext cx="6839897" cy="4002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1" dirty="0">
                <a:solidFill>
                  <a:srgbClr val="02D21D"/>
                </a:solidFill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Приглашаем </a:t>
            </a:r>
            <a:r>
              <a:rPr lang="ru-RU" sz="2001" dirty="0" smtClean="0">
                <a:solidFill>
                  <a:srgbClr val="02D21D"/>
                </a:solidFill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принять </a:t>
            </a:r>
            <a:r>
              <a:rPr lang="ru-RU" sz="2001" dirty="0">
                <a:solidFill>
                  <a:srgbClr val="02D21D"/>
                </a:solidFill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участие</a:t>
            </a: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861094"/>
            <a:ext cx="7559675" cy="1938669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829447" y="1341491"/>
            <a:ext cx="6200342" cy="4129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1">
              <a:lnSpc>
                <a:spcPts val="2500"/>
              </a:lnSpc>
              <a:spcBef>
                <a:spcPts val="100"/>
              </a:spcBef>
              <a:defRPr/>
            </a:pPr>
            <a:r>
              <a:rPr lang="ru-RU" sz="2400" spc="-159" dirty="0">
                <a:gradFill>
                  <a:gsLst>
                    <a:gs pos="17000">
                      <a:srgbClr val="00D900"/>
                    </a:gs>
                    <a:gs pos="82000">
                      <a:srgbClr val="0FA8E0"/>
                    </a:gs>
                  </a:gsLst>
                  <a:lin ang="19800000" scaled="0"/>
                </a:gradFill>
                <a:latin typeface="SB Sans Display Semibold" panose="020B0503040504020204" pitchFamily="34" charset="0"/>
                <a:cs typeface="SB Sans Display Semibold" panose="020B0503040504020204" pitchFamily="34" charset="0"/>
              </a:rPr>
              <a:t>в Зелёном марафоне </a:t>
            </a:r>
            <a:r>
              <a:rPr lang="en-US" sz="2400" spc="-159" dirty="0">
                <a:gradFill>
                  <a:gsLst>
                    <a:gs pos="17000">
                      <a:srgbClr val="00D900"/>
                    </a:gs>
                    <a:gs pos="82000">
                      <a:srgbClr val="0FA8E0"/>
                    </a:gs>
                  </a:gsLst>
                  <a:lin ang="19800000" scaled="0"/>
                </a:gradFill>
                <a:latin typeface="SB Sans Display Semibold" panose="020B0503040504020204" pitchFamily="34" charset="0"/>
                <a:cs typeface="SB Sans Display Semibold" panose="020B0503040504020204" pitchFamily="34" charset="0"/>
              </a:rPr>
              <a:t>2021</a:t>
            </a:r>
            <a:endParaRPr lang="ru-RU" sz="2400" spc="-159" dirty="0">
              <a:gradFill>
                <a:gsLst>
                  <a:gs pos="17000">
                    <a:srgbClr val="00D900"/>
                  </a:gs>
                  <a:gs pos="82000">
                    <a:srgbClr val="0FA8E0"/>
                  </a:gs>
                </a:gsLst>
                <a:lin ang="19800000" scaled="0"/>
              </a:gradFill>
              <a:latin typeface="SB Sans Display Semibold" panose="020B0503040504020204" pitchFamily="34" charset="0"/>
              <a:cs typeface="SB Sans Display Semibold" panose="020B0503040504020204" pitchFamily="34" charset="0"/>
            </a:endParaRPr>
          </a:p>
        </p:txBody>
      </p:sp>
      <p:sp>
        <p:nvSpPr>
          <p:cNvPr id="11" name="object 11">
            <a:extLst>
              <a:ext uri="{FF2B5EF4-FFF2-40B4-BE49-F238E27FC236}">
                <a16:creationId xmlns:a16="http://schemas.microsoft.com/office/drawing/2014/main" id="{8D725710-8847-4CF4-84D6-7B6E94069BC2}"/>
              </a:ext>
            </a:extLst>
          </p:cNvPr>
          <p:cNvSpPr txBox="1"/>
          <p:nvPr/>
        </p:nvSpPr>
        <p:spPr>
          <a:xfrm>
            <a:off x="462267" y="2662063"/>
            <a:ext cx="2514600" cy="333425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12701">
              <a:lnSpc>
                <a:spcPts val="2500"/>
              </a:lnSpc>
              <a:spcBef>
                <a:spcPts val="100"/>
              </a:spcBef>
              <a:defRPr/>
            </a:pPr>
            <a:r>
              <a:rPr lang="ru-RU" sz="7200" spc="-159" dirty="0">
                <a:gradFill>
                  <a:gsLst>
                    <a:gs pos="54000">
                      <a:srgbClr val="00D900"/>
                    </a:gs>
                    <a:gs pos="19000">
                      <a:srgbClr val="FAED00"/>
                    </a:gs>
                    <a:gs pos="82000">
                      <a:srgbClr val="0FA8E0"/>
                    </a:gs>
                  </a:gsLst>
                  <a:lin ang="19800000" scaled="0"/>
                </a:gradFill>
                <a:latin typeface="SB Sans Display Semibold" panose="020B0503040504020204" pitchFamily="34" charset="0"/>
                <a:cs typeface="SB Sans Display Semibold" panose="020B0503040504020204" pitchFamily="34" charset="0"/>
              </a:rPr>
              <a:t>5</a:t>
            </a:r>
            <a:r>
              <a:rPr lang="ru-RU" sz="2400" spc="-159" dirty="0">
                <a:gradFill>
                  <a:gsLst>
                    <a:gs pos="22000">
                      <a:srgbClr val="00D900"/>
                    </a:gs>
                    <a:gs pos="82000">
                      <a:srgbClr val="0FA8E0"/>
                    </a:gs>
                  </a:gsLst>
                  <a:lin ang="19800000" scaled="0"/>
                </a:gradFill>
                <a:latin typeface="SB Sans Display Semibold" panose="020B0503040504020204" pitchFamily="34" charset="0"/>
                <a:cs typeface="SB Sans Display Semibold" panose="020B0503040504020204" pitchFamily="34" charset="0"/>
              </a:rPr>
              <a:t>июня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10864" y="3031122"/>
            <a:ext cx="3454147" cy="5845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99" dirty="0">
                <a:solidFill>
                  <a:prstClr val="black"/>
                </a:solidFill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Самара, 2-я очередь</a:t>
            </a:r>
          </a:p>
          <a:p>
            <a:r>
              <a:rPr lang="ru-RU" sz="1599" dirty="0">
                <a:solidFill>
                  <a:prstClr val="black"/>
                </a:solidFill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Набережной р. Волги</a:t>
            </a: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5113"/>
          <a:stretch/>
        </p:blipFill>
        <p:spPr>
          <a:xfrm>
            <a:off x="3446427" y="1418071"/>
            <a:ext cx="4124065" cy="3180414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10864" y="3789927"/>
            <a:ext cx="3454147" cy="338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599" dirty="0">
                <a:solidFill>
                  <a:prstClr val="black"/>
                </a:solidFill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Регистрация:</a:t>
            </a:r>
          </a:p>
        </p:txBody>
      </p:sp>
      <p:sp>
        <p:nvSpPr>
          <p:cNvPr id="15" name="object 11">
            <a:extLst>
              <a:ext uri="{FF2B5EF4-FFF2-40B4-BE49-F238E27FC236}">
                <a16:creationId xmlns:a16="http://schemas.microsoft.com/office/drawing/2014/main" id="{53E34C43-3011-47BD-B5B8-7F106D7DE710}"/>
              </a:ext>
            </a:extLst>
          </p:cNvPr>
          <p:cNvSpPr txBox="1"/>
          <p:nvPr/>
        </p:nvSpPr>
        <p:spPr>
          <a:xfrm>
            <a:off x="477501" y="4096527"/>
            <a:ext cx="2849996" cy="333425"/>
          </a:xfrm>
          <a:prstGeom prst="rect">
            <a:avLst/>
          </a:prstGeom>
          <a:noFill/>
        </p:spPr>
        <p:txBody>
          <a:bodyPr vert="horz" wrap="square" lIns="0" tIns="12700" rIns="0" bIns="0" rtlCol="0">
            <a:spAutoFit/>
          </a:bodyPr>
          <a:lstStyle/>
          <a:p>
            <a:pPr marL="12701">
              <a:lnSpc>
                <a:spcPts val="2500"/>
              </a:lnSpc>
              <a:spcBef>
                <a:spcPts val="100"/>
              </a:spcBef>
              <a:defRPr/>
            </a:pPr>
            <a:r>
              <a:rPr lang="en-US" sz="2400" spc="-159" dirty="0">
                <a:gradFill>
                  <a:gsLst>
                    <a:gs pos="17000">
                      <a:srgbClr val="00D900"/>
                    </a:gs>
                    <a:gs pos="82000">
                      <a:srgbClr val="0FA8E0"/>
                    </a:gs>
                  </a:gsLst>
                  <a:lin ang="19800000" scaled="0"/>
                </a:gradFill>
                <a:latin typeface="SB Sans Display Semibold" panose="020B0503040504020204" pitchFamily="34" charset="0"/>
                <a:cs typeface="SB Sans Display Semibold" panose="020B0503040504020204" pitchFamily="34" charset="0"/>
              </a:rPr>
              <a:t>Greenmarafon.ru</a:t>
            </a:r>
            <a:endParaRPr lang="ru-RU" sz="2400" spc="-159" dirty="0">
              <a:gradFill>
                <a:gsLst>
                  <a:gs pos="17000">
                    <a:srgbClr val="00D900"/>
                  </a:gs>
                  <a:gs pos="82000">
                    <a:srgbClr val="0FA8E0"/>
                  </a:gs>
                </a:gsLst>
                <a:lin ang="19800000" scaled="0"/>
              </a:gradFill>
              <a:latin typeface="SB Sans Display Semibold" panose="020B0503040504020204" pitchFamily="34" charset="0"/>
              <a:cs typeface="SB Sans Display Semibold" panose="020B0503040504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3032" y="4790455"/>
            <a:ext cx="2854884" cy="425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701">
              <a:lnSpc>
                <a:spcPts val="2500"/>
              </a:lnSpc>
              <a:spcBef>
                <a:spcPts val="100"/>
              </a:spcBef>
              <a:defRPr/>
            </a:pPr>
            <a:r>
              <a:rPr lang="ru-RU" sz="2400" spc="-159" dirty="0">
                <a:gradFill>
                  <a:gsLst>
                    <a:gs pos="17000">
                      <a:srgbClr val="00D900"/>
                    </a:gs>
                    <a:gs pos="82000">
                      <a:srgbClr val="0FA8E0"/>
                    </a:gs>
                  </a:gsLst>
                  <a:lin ang="19800000" scaled="0"/>
                </a:gradFill>
                <a:latin typeface="SB Sans Display Semibold" panose="020B0503040504020204" pitchFamily="34" charset="0"/>
                <a:cs typeface="SB Sans Display Semibold" panose="020B0503040504020204" pitchFamily="34" charset="0"/>
              </a:rPr>
              <a:t>Ваши </a:t>
            </a:r>
            <a:r>
              <a:rPr lang="ru-RU" sz="2400" spc="-159" dirty="0" smtClean="0">
                <a:gradFill>
                  <a:gsLst>
                    <a:gs pos="17000">
                      <a:srgbClr val="00D900"/>
                    </a:gs>
                    <a:gs pos="82000">
                      <a:srgbClr val="0FA8E0"/>
                    </a:gs>
                  </a:gsLst>
                  <a:lin ang="19800000" scaled="0"/>
                </a:gradFill>
                <a:latin typeface="SB Sans Display Semibold" panose="020B0503040504020204" pitchFamily="34" charset="0"/>
                <a:cs typeface="SB Sans Display Semibold" panose="020B0503040504020204" pitchFamily="34" charset="0"/>
              </a:rPr>
              <a:t>возможности:</a:t>
            </a:r>
            <a:endParaRPr lang="ru-RU" sz="2400" spc="-159" dirty="0">
              <a:gradFill>
                <a:gsLst>
                  <a:gs pos="17000">
                    <a:srgbClr val="00D900"/>
                  </a:gs>
                  <a:gs pos="82000">
                    <a:srgbClr val="0FA8E0"/>
                  </a:gs>
                </a:gsLst>
                <a:lin ang="19800000" scaled="0"/>
              </a:gradFill>
              <a:latin typeface="SB Sans Display Semibold" panose="020B0503040504020204" pitchFamily="34" charset="0"/>
              <a:cs typeface="SB Sans Display Semibold" panose="020B0503040504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8558" y="5358672"/>
            <a:ext cx="364094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Информационная </a:t>
            </a: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п</a:t>
            </a:r>
            <a:r>
              <a:rPr lang="ru-RU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оддержка</a:t>
            </a: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: СМИ, ресурсы Сбербанка, интернет рассылка, соц. сети Зеленого </a:t>
            </a:r>
            <a:r>
              <a:rPr lang="ru-RU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марафона</a:t>
            </a:r>
          </a:p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r>
              <a:rPr lang="ru-RU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Размещение логотипа на элементах </a:t>
            </a:r>
            <a:r>
              <a:rPr lang="ru-RU" sz="1200" dirty="0" err="1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брендинга</a:t>
            </a:r>
            <a:r>
              <a:rPr lang="ru-RU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 </a:t>
            </a:r>
          </a:p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r>
              <a:rPr lang="ru-RU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Размещение</a:t>
            </a:r>
            <a:r>
              <a:rPr lang="en-US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 </a:t>
            </a:r>
            <a:r>
              <a:rPr lang="en-US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POS</a:t>
            </a: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 материалов в стартовом пакете участника</a:t>
            </a:r>
            <a:endParaRPr lang="en-US" sz="1200" dirty="0">
              <a:latin typeface="SB Sans Display Light" panose="020B0303040504020204" pitchFamily="34" charset="0"/>
              <a:cs typeface="SB Sans Display Light" panose="020B0303040504020204" pitchFamily="34" charset="0"/>
            </a:endParaRPr>
          </a:p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r>
              <a:rPr lang="ru-RU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Организация партнерской</a:t>
            </a:r>
            <a:r>
              <a:rPr lang="en-US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 </a:t>
            </a:r>
            <a:r>
              <a:rPr lang="ru-RU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зоны </a:t>
            </a: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на </a:t>
            </a:r>
            <a:r>
              <a:rPr lang="ru-RU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площадке</a:t>
            </a:r>
            <a:endParaRPr lang="en-US" sz="1200" dirty="0">
              <a:latin typeface="SB Sans Display Light" panose="020B0303040504020204" pitchFamily="34" charset="0"/>
              <a:cs typeface="SB Sans Display Light" panose="020B0303040504020204" pitchFamily="34" charset="0"/>
            </a:endParaRPr>
          </a:p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Предоставление призового фонда или учреждение спец. номинаций для призеров</a:t>
            </a:r>
            <a:endParaRPr lang="en-US" sz="1200" dirty="0">
              <a:latin typeface="SB Sans Display Light" panose="020B0303040504020204" pitchFamily="34" charset="0"/>
              <a:cs typeface="SB Sans Display Light" panose="020B0303040504020204" pitchFamily="34" charset="0"/>
            </a:endParaRPr>
          </a:p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Право на интеграцию спец. проектов</a:t>
            </a:r>
          </a:p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endParaRPr lang="ru-RU" sz="1200" dirty="0">
              <a:latin typeface="SB Sans Display Light" panose="020B0303040504020204" pitchFamily="34" charset="0"/>
              <a:cs typeface="SB Sans Display Light" panose="020B0303040504020204" pitchFamily="34" charset="0"/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4222023" y="5384493"/>
            <a:ext cx="3053420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Трассы для разного уровня подготовки, детский</a:t>
            </a:r>
            <a:r>
              <a:rPr lang="en-US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 </a:t>
            </a: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и инклюзивный забеги</a:t>
            </a:r>
            <a:endParaRPr lang="en-US" sz="1200" dirty="0">
              <a:latin typeface="SB Sans Display Light" panose="020B0303040504020204" pitchFamily="34" charset="0"/>
              <a:cs typeface="SB Sans Display Light" panose="020B0303040504020204" pitchFamily="34" charset="0"/>
            </a:endParaRPr>
          </a:p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Мобильное </a:t>
            </a: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п</a:t>
            </a:r>
            <a:r>
              <a:rPr lang="ru-RU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риложение </a:t>
            </a: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с </a:t>
            </a:r>
            <a:r>
              <a:rPr lang="ru-RU" sz="1200" dirty="0" err="1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треккером</a:t>
            </a: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 и личным планом </a:t>
            </a:r>
            <a:r>
              <a:rPr lang="ru-RU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тренирово</a:t>
            </a: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к</a:t>
            </a:r>
            <a:endParaRPr lang="en-US" sz="1200" dirty="0">
              <a:latin typeface="SB Sans Display Light" panose="020B0303040504020204" pitchFamily="34" charset="0"/>
              <a:cs typeface="SB Sans Display Light" panose="020B0303040504020204" pitchFamily="34" charset="0"/>
            </a:endParaRPr>
          </a:p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Медали для всех победителей</a:t>
            </a:r>
            <a:r>
              <a:rPr lang="en-US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 </a:t>
            </a:r>
          </a:p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Фан-зона для болельщиков</a:t>
            </a:r>
            <a:endParaRPr lang="en-US" sz="1200" dirty="0">
              <a:latin typeface="SB Sans Display Light" panose="020B0303040504020204" pitchFamily="34" charset="0"/>
              <a:cs typeface="SB Sans Display Light" panose="020B0303040504020204" pitchFamily="34" charset="0"/>
            </a:endParaRPr>
          </a:p>
          <a:p>
            <a:pPr marL="171457" indent="-171457">
              <a:spcBef>
                <a:spcPts val="600"/>
              </a:spcBef>
              <a:buFont typeface="SB Sans Display Light" panose="020B0303040504020204" pitchFamily="34" charset="0"/>
              <a:buChar char="—"/>
            </a:pP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Р</a:t>
            </a:r>
            <a:r>
              <a:rPr lang="ru-RU" sz="1200" dirty="0" smtClean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азвлечения </a:t>
            </a:r>
            <a:r>
              <a:rPr lang="ru-RU" sz="1200" dirty="0"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для детей и всей семьи</a:t>
            </a:r>
          </a:p>
          <a:p>
            <a:endParaRPr lang="ru-RU" sz="1000" dirty="0"/>
          </a:p>
          <a:p>
            <a:endParaRPr lang="ru-RU" sz="1000" dirty="0"/>
          </a:p>
          <a:p>
            <a:endParaRPr lang="ru-RU" sz="1000" dirty="0"/>
          </a:p>
        </p:txBody>
      </p:sp>
      <p:sp>
        <p:nvSpPr>
          <p:cNvPr id="38" name="TextBox 37"/>
          <p:cNvSpPr txBox="1"/>
          <p:nvPr/>
        </p:nvSpPr>
        <p:spPr>
          <a:xfrm>
            <a:off x="4249845" y="4799060"/>
            <a:ext cx="1342419" cy="4251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12701">
              <a:lnSpc>
                <a:spcPts val="2500"/>
              </a:lnSpc>
              <a:spcBef>
                <a:spcPts val="100"/>
              </a:spcBef>
              <a:defRPr/>
            </a:pPr>
            <a:r>
              <a:rPr lang="ru-RU" sz="2400" spc="-159" dirty="0">
                <a:gradFill>
                  <a:gsLst>
                    <a:gs pos="17000">
                      <a:srgbClr val="00D900"/>
                    </a:gs>
                    <a:gs pos="82000">
                      <a:srgbClr val="0FA8E0"/>
                    </a:gs>
                  </a:gsLst>
                  <a:lin ang="19800000" scaled="0"/>
                </a:gradFill>
                <a:latin typeface="SB Sans Display Semibold" panose="020B0503040504020204" pitchFamily="34" charset="0"/>
                <a:cs typeface="SB Sans Display Semibold" panose="020B0503040504020204" pitchFamily="34" charset="0"/>
              </a:rPr>
              <a:t>Для </a:t>
            </a:r>
            <a:r>
              <a:rPr lang="ru-RU" sz="2400" spc="-159" dirty="0" smtClean="0">
                <a:gradFill>
                  <a:gsLst>
                    <a:gs pos="17000">
                      <a:srgbClr val="00D900"/>
                    </a:gs>
                    <a:gs pos="82000">
                      <a:srgbClr val="0FA8E0"/>
                    </a:gs>
                  </a:gsLst>
                  <a:lin ang="19800000" scaled="0"/>
                </a:gradFill>
                <a:latin typeface="SB Sans Display Semibold" panose="020B0503040504020204" pitchFamily="34" charset="0"/>
                <a:cs typeface="SB Sans Display Semibold" panose="020B0503040504020204" pitchFamily="34" charset="0"/>
              </a:rPr>
              <a:t>Вас:</a:t>
            </a:r>
            <a:endParaRPr lang="ru-RU" sz="2400" spc="-159" dirty="0">
              <a:gradFill>
                <a:gsLst>
                  <a:gs pos="17000">
                    <a:srgbClr val="00D900"/>
                  </a:gs>
                  <a:gs pos="82000">
                    <a:srgbClr val="0FA8E0"/>
                  </a:gs>
                </a:gsLst>
                <a:lin ang="19800000" scaled="0"/>
              </a:gradFill>
              <a:latin typeface="SB Sans Display Semibold" panose="020B0503040504020204" pitchFamily="34" charset="0"/>
              <a:cs typeface="SB Sans Display Semibold" panose="020B0503040504020204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416283" y="8101809"/>
            <a:ext cx="5822428" cy="4002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1" dirty="0">
                <a:solidFill>
                  <a:srgbClr val="02D21D"/>
                </a:solidFill>
                <a:latin typeface="SB Sans Display Light" panose="020B0303040504020204" pitchFamily="34" charset="0"/>
                <a:cs typeface="SB Sans Display Light" panose="020B0303040504020204" pitchFamily="34" charset="0"/>
              </a:rPr>
              <a:t>Условия участия обсуждаются индивидуально </a:t>
            </a:r>
          </a:p>
        </p:txBody>
      </p:sp>
      <p:sp>
        <p:nvSpPr>
          <p:cNvPr id="41" name="TextBox 40"/>
          <p:cNvSpPr txBox="1"/>
          <p:nvPr/>
        </p:nvSpPr>
        <p:spPr>
          <a:xfrm>
            <a:off x="443505" y="8639133"/>
            <a:ext cx="2764411" cy="13853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spc="-159" dirty="0">
                <a:gradFill>
                  <a:gsLst>
                    <a:gs pos="17000">
                      <a:srgbClr val="00D900"/>
                    </a:gs>
                    <a:gs pos="82000">
                      <a:srgbClr val="0FA8E0"/>
                    </a:gs>
                  </a:gsLst>
                  <a:lin ang="19800000" scaled="0"/>
                </a:gradFill>
                <a:latin typeface="SB Sans Display Semibold" panose="020B0503040504020204" pitchFamily="34" charset="0"/>
                <a:cs typeface="SB Sans Display Semibold" panose="020B0503040504020204" pitchFamily="34" charset="0"/>
              </a:rPr>
              <a:t>Контакт для связи: </a:t>
            </a:r>
          </a:p>
          <a:p>
            <a:r>
              <a:rPr lang="ru-RU" sz="2001" dirty="0">
                <a:solidFill>
                  <a:schemeClr val="bg2">
                    <a:lumMod val="25000"/>
                  </a:schemeClr>
                </a:solidFill>
                <a:latin typeface="SB Sans Display Light" panose="020B0303040504020204" pitchFamily="34" charset="0"/>
                <a:cs typeface="SB Sans Display Light" panose="020B0303040504020204" pitchFamily="34" charset="0"/>
              </a:rPr>
              <a:t>Иванов Иван </a:t>
            </a:r>
          </a:p>
          <a:p>
            <a:r>
              <a:rPr lang="ru-RU" sz="2001" dirty="0">
                <a:solidFill>
                  <a:schemeClr val="bg2">
                    <a:lumMod val="25000"/>
                  </a:schemeClr>
                </a:solidFill>
                <a:latin typeface="SB Sans Display Light" panose="020B0303040504020204" pitchFamily="34" charset="0"/>
                <a:cs typeface="SB Sans Display Light" panose="020B0303040504020204" pitchFamily="34" charset="0"/>
              </a:rPr>
              <a:t>+7 987-654-32-10</a:t>
            </a:r>
          </a:p>
          <a:p>
            <a:r>
              <a:rPr lang="en-US" sz="2001" dirty="0">
                <a:solidFill>
                  <a:schemeClr val="bg2">
                    <a:lumMod val="25000"/>
                  </a:schemeClr>
                </a:solidFill>
                <a:latin typeface="SB Sans Display Light" panose="020B0303040504020204" pitchFamily="34" charset="0"/>
                <a:cs typeface="SB Sans Display Light" panose="020B0303040504020204" pitchFamily="34" charset="0"/>
              </a:rPr>
              <a:t>Sber@Sberbank.ru</a:t>
            </a:r>
          </a:p>
        </p:txBody>
      </p:sp>
    </p:spTree>
    <p:extLst>
      <p:ext uri="{BB962C8B-B14F-4D97-AF65-F5344CB8AC3E}">
        <p14:creationId xmlns:p14="http://schemas.microsoft.com/office/powerpoint/2010/main" val="17398563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151</TotalTime>
  <Words>119</Words>
  <Application>Microsoft Office PowerPoint</Application>
  <PresentationFormat>Произвольный</PresentationFormat>
  <Paragraphs>26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SB Sans Display Light</vt:lpstr>
      <vt:lpstr>SB Sans Display Semibold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Юля</dc:creator>
  <cp:lastModifiedBy>Ерко Кристина Дмитриевна</cp:lastModifiedBy>
  <cp:revision>14</cp:revision>
  <dcterms:created xsi:type="dcterms:W3CDTF">2019-04-19T07:28:21Z</dcterms:created>
  <dcterms:modified xsi:type="dcterms:W3CDTF">2021-04-05T14:38:26Z</dcterms:modified>
</cp:coreProperties>
</file>