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59" r:id="rId7"/>
    <p:sldId id="260" r:id="rId8"/>
    <p:sldId id="258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9D595F-E928-400B-B66B-224A354F0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4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07A5C0-9234-495A-B5C5-77550FE799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E93C-3ECB-4DBD-8A72-EF1CF5C33E5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4F33-70DD-4548-91CD-9DB62008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ru/%D0%9A%D0%B8%D1%80%D1%8C%D1%8F%D0%BD%D0%BE%D0%B2,_%D0%98%D0%B3%D0%BE%D1%80%D1%8C_%D0%9A%D0%BE%D0%BD%D1%81%D1%82%D0%B0%D0%BD%D1%82%D0%B8%D0%BD%D0%BE%D0%B2%D0%B8%D1%8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5F64D-2A65-4293-BAB8-B849852C8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04" y="2055036"/>
            <a:ext cx="5521219" cy="23592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+mn-lt"/>
                <a:cs typeface="Arial" panose="020B0604020202020204" pitchFamily="34" charset="0"/>
              </a:rPr>
              <a:t>Баскин Григорий Иванович (1866-1938)</a:t>
            </a:r>
            <a:endParaRPr lang="en-US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77D047-A20C-4F0D-98BF-3BAA371B3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04" y="6070097"/>
            <a:ext cx="6858000" cy="1655762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i="1" dirty="0">
                <a:solidFill>
                  <a:schemeClr val="tx2"/>
                </a:solidFill>
              </a:rPr>
              <a:t>Презентацию подготовила студент 3 курса ТБ19о1 Бабкина Анастасия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D1A9A-8172-40FA-8A1B-E00985C1B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5843" cy="1505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E28373-6A70-4173-ACC5-4C834920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23" y="1505843"/>
            <a:ext cx="2847561" cy="4015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A8862-8869-494D-8DBC-450AC2A9426D}"/>
              </a:ext>
            </a:extLst>
          </p:cNvPr>
          <p:cNvSpPr txBox="1"/>
          <p:nvPr/>
        </p:nvSpPr>
        <p:spPr>
          <a:xfrm>
            <a:off x="1505843" y="70680"/>
            <a:ext cx="6453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Самарский государственный экономический университет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экономики предприятий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коммерции, сервиса и туризма</a:t>
            </a:r>
          </a:p>
        </p:txBody>
      </p:sp>
    </p:spTree>
    <p:extLst>
      <p:ext uri="{BB962C8B-B14F-4D97-AF65-F5344CB8AC3E}">
        <p14:creationId xmlns:p14="http://schemas.microsoft.com/office/powerpoint/2010/main" val="417713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CDCE9-5D2C-4B93-A61D-0D5BADA1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63" y="1323346"/>
            <a:ext cx="8794474" cy="5534654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+mn-lt"/>
              </a:rPr>
              <a:t>Григорий Иванович Баскин (6 апреля 1866, Елабуга — 1940, Куйбышев) — земский статистик, народный социалист, депутат II Государственной думы Российской империи от Пермской губернии, профессор Самарского университета. Один из виднейших статистиков народнического направления.</a:t>
            </a:r>
            <a:br>
              <a:rPr lang="ru-RU" sz="20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r>
              <a:rPr lang="ru-RU" sz="2000" dirty="0">
                <a:latin typeface="+mn-lt"/>
              </a:rPr>
              <a:t>Баскин Григорий Иванович родился 6 апреля 1866 г. в г. Елабуга Вятской губернии в семье фельдшера. Учился во Петровской сельскохозяйственной академии в Москве, принимал активное участие в студенческом движении и в акциях протеста, за что дважды был исключен из академии. После вторичного исключения выслан из Москвы в Нижний Новгород, но, несмотря на это, в 1894 году, он экстерном окончил полный курс Академии. В дальнейшем Баскин поступил на земскую службу — стал статистиком в Вятской губернии и агрономом в Тамбовской губернии. В 1898—1909 годах он заведовал оценочным отделением Пермского губернского земства: провёл ряд оценочных работ и подворные переписи по всем уездам губернии. С ноября 1905 по январь 1906 года он был редактором-издателем газеты «Пермский край».</a:t>
            </a:r>
            <a:br>
              <a:rPr lang="ru-RU" sz="2000" dirty="0">
                <a:latin typeface="+mn-lt"/>
              </a:rPr>
            </a:br>
            <a:r>
              <a:rPr lang="ru-RU" sz="1800" dirty="0">
                <a:latin typeface="+mn-lt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5E36C2-62B0-4A6E-BD90-5E005F3B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305" y="0"/>
            <a:ext cx="1247695" cy="12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3AE781F-DCDF-4516-B4D2-C346BAA8C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17" y="1170951"/>
            <a:ext cx="8627166" cy="2319131"/>
          </a:xfrm>
        </p:spPr>
        <p:txBody>
          <a:bodyPr>
            <a:normAutofit/>
          </a:bodyPr>
          <a:lstStyle/>
          <a:p>
            <a:r>
              <a:rPr lang="ru-RU" sz="2000" dirty="0"/>
              <a:t>С 1906 по 1914г. Состоял в Народно-социалистической партии. Стал депутатом Второй Государственной думы и работал в Бюджетной и Аграрной комиссиях, но главной своей задачей считал решение земельного вопроса.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B13B05-AD41-453B-8E81-B42A4C6AB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28" y="2516047"/>
            <a:ext cx="3744944" cy="2482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378FA-B265-41DE-A500-7EDDC1E9B16A}"/>
              </a:ext>
            </a:extLst>
          </p:cNvPr>
          <p:cNvSpPr txBox="1"/>
          <p:nvPr/>
        </p:nvSpPr>
        <p:spPr>
          <a:xfrm>
            <a:off x="1828800" y="5184489"/>
            <a:ext cx="5930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/>
              <a:t>Члены II Государственной думы от Пермской губернии, 1907 год. Сидят: В. Н. Мамин, Г. И. Баскин, Я. Е. Захаров, А. А. Шпагин, Г. И. Кабаков, В. Е. Ершов; стоят: П. А. Зырянов, П. С. Сигов, К. А. Колокольников, Е. А. Петров, В. А. Чащин, Ф. Я. Тимачев, Я. П. Максимов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B9F81-AF14-435F-A369-71BAED9C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629" y="0"/>
            <a:ext cx="1253371" cy="12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00CD99-1EA4-40E2-83ED-94B549DA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804" y="1200329"/>
            <a:ext cx="8314392" cy="3372955"/>
          </a:xfrm>
        </p:spPr>
        <p:txBody>
          <a:bodyPr>
            <a:normAutofit/>
          </a:bodyPr>
          <a:lstStyle/>
          <a:p>
            <a:r>
              <a:rPr lang="ru-RU" sz="2000" dirty="0"/>
              <a:t>На губернском избирательном собрании 6 февраля 1907 года личный дворянин Баскин стал выборщиком от съезда городских избирателей Перми, получив в поддержку своей кандидатуры наибольшее количество голосов: 151 из 193 возможных. Но его избрание проходило далеко не гладко: в 1906 году он был отстранён от выборов в связи с редакционной деятельностью — за публикацию неугодных материалов Григорий Иванович был привлечен к ответственности по Уголовному Уложению. Впоследствии Судебная палата его полностью оправдала.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66656-057E-4789-AECE-277C311A12D7}"/>
              </a:ext>
            </a:extLst>
          </p:cNvPr>
          <p:cNvSpPr txBox="1"/>
          <p:nvPr/>
        </p:nvSpPr>
        <p:spPr>
          <a:xfrm>
            <a:off x="795130" y="3664308"/>
            <a:ext cx="58508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банкете 11 февраля 1907 года в честь отъезжавших в столицу депутатов Государственной Думы Российской империи второго созыва, он заявил: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A47A5-AAE0-45FB-BB2F-73DEE3DCB3C1}"/>
              </a:ext>
            </a:extLst>
          </p:cNvPr>
          <p:cNvSpPr txBox="1"/>
          <p:nvPr/>
        </p:nvSpPr>
        <p:spPr>
          <a:xfrm>
            <a:off x="526100" y="4573284"/>
            <a:ext cx="8203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u="sng" dirty="0"/>
              <a:t>«Депутаты поедут в Думу и будут требовать земли и воли. Задача Думы — вложить еще один камень в великое здание народной свободы. Оставшиеся на местах должны сплотиться и поддержать Думу. Каждый из нас идет с верой в творческие силы народа»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FF6BD5-27CD-409D-A83F-851D9A85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671" y="0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B52B9B-A11D-44A1-98A7-8ADB1A598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29" y="921124"/>
            <a:ext cx="8041341" cy="5419164"/>
          </a:xfrm>
        </p:spPr>
        <p:txBody>
          <a:bodyPr>
            <a:normAutofit/>
          </a:bodyPr>
          <a:lstStyle/>
          <a:p>
            <a:r>
              <a:rPr lang="ru-RU" sz="2000" dirty="0"/>
              <a:t>В Думе Григорий Баскин вошёл во фракцию народных социалистов. Приступил к работе в составе бюджетной и аграрной комиссий, причём в последней — выполнял функции секретаря. 19 марта 1907 года выступил в дискуссии по аграрному вопросу, затронув вопрос об остро недостаточной обеспеченности землей населения Урала, проживающего на горных заводах. 9 марта, произнося речь о помощи голодающим Империи, внёс в парламент предложение поручить продовольственной комиссии разработать законопроект об организации, на основе прямых выборов, волостных продовольственных комитетов</a:t>
            </a:r>
          </a:p>
          <a:p>
            <a:r>
              <a:rPr lang="ru-RU" sz="2000" dirty="0"/>
              <a:t>В 1909 году по требованию пермского губернатора Баскин был уволен с земской службы за принадлежность к оппозиционной политической партии (как «политически неблагонадежный»). В этот период он успел издать свою брошюру «К вопросу о нормах для определения чистой доходности недвижимых имуществ в Пермской губернии»</a:t>
            </a:r>
          </a:p>
        </p:txBody>
      </p:sp>
    </p:spTree>
    <p:extLst>
      <p:ext uri="{BB962C8B-B14F-4D97-AF65-F5344CB8AC3E}">
        <p14:creationId xmlns:p14="http://schemas.microsoft.com/office/powerpoint/2010/main" val="280759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997D2B8-D78A-4A2F-BC2C-07230EBA2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3815" y="847166"/>
            <a:ext cx="5446781" cy="732930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n-lt"/>
              </a:rPr>
              <a:t>С 1890 г. работал статистиком в Вятском, Владимирском, и Пермском земствах, где провел ряд оценочных работ и подворные переписки, но в 1909 г. по требованию пермского губернатора был уволен со службы как «политически неблагонадежный». В этот период он успел издать свою брошюру «К вопросу о нормах для определения чистой доходности недвижимых имуществ в Пермской губернии». Проживая в Санкт-Петербурге, Баскин принял участие в издании новой газеты «Общественное дело». После роспуска Второй Думы он вернулся в Пермь.  </a:t>
            </a:r>
          </a:p>
          <a:p>
            <a:r>
              <a:rPr lang="ru-RU" sz="1800" dirty="0">
                <a:latin typeface="+mn-lt"/>
              </a:rPr>
              <a:t>После отъезда из Перми, Григорий Баскин продолжил службу в московском и самарском земствах. Переехал в Самару и с 1910г. Служил заведующим оценочно-статистическими отделением Губернской управы в Самарском земстве.  После революции 1917 г.  Работал в Губернском статистическом бюро Самары. Был членом Самарского </a:t>
            </a:r>
            <a:r>
              <a:rPr lang="ru-RU" sz="1800" dirty="0" err="1">
                <a:latin typeface="+mn-lt"/>
              </a:rPr>
              <a:t>губисполкома</a:t>
            </a:r>
            <a:r>
              <a:rPr lang="ru-RU" sz="1800" dirty="0">
                <a:latin typeface="+mn-lt"/>
              </a:rPr>
              <a:t>. Преподавал в Сельскохозяйственном институте (СХИ), с 1921 г. был профессором кафедры статистики Самарского университета, с 1927 г. профессором СХИ.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680C1-A320-4212-BB0C-EA343D78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1" y="2087411"/>
            <a:ext cx="2825315" cy="3991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28AAD-9E58-4B82-A9FA-4B5D9DAD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894" y="0"/>
            <a:ext cx="1116106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4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63B4D6F-9809-490D-8111-40B7290C2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826" y="230160"/>
            <a:ext cx="5680202" cy="6627840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Был редактором журнала «Вестник губернского статистического бюро», состоял членом Самарского </a:t>
            </a:r>
            <a:r>
              <a:rPr lang="ru-RU" sz="1800" dirty="0" err="1"/>
              <a:t>губисполкома</a:t>
            </a:r>
            <a:r>
              <a:rPr lang="ru-RU" sz="1800" dirty="0"/>
              <a:t>. Баскин выдвинул и обосновал оригинальные принципы районирования, проведения комбинационных группировок, вторичных группировок для изучения крестьянства. Он утверждал, что: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Впоследствии «официально взгляды Баскина на резервирование хлеба в крестьянском хозяйстве в форме страхового фонда подверглись жесткой критике со стороны комиссии [товарища] Сосновского в статье, напечатанной в первой половине 1925 года в „Известиях ВЦИК“ и „Правде“. Несмотря на утверждение Баскина, что в Самарской губернии хлеба в 1920 году заготовить нельзя, так как имеющийся хлеб есть только страховой фонд, все же в результате деятельности комиссии Сосновского удалось заготовить значительное количество хлеба и направить его на снабжение Красной Армии и пролетариата Москвы и Ленинграда». В 1921/22 годах в Самарской губернии начался голод.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EBB16-527F-4BE2-A6A1-DA131E3F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21" y="3113018"/>
            <a:ext cx="2536146" cy="3569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0A4DC3-3224-41B0-B1FB-99F54F422F1D}"/>
              </a:ext>
            </a:extLst>
          </p:cNvPr>
          <p:cNvSpPr txBox="1"/>
          <p:nvPr/>
        </p:nvSpPr>
        <p:spPr>
          <a:xfrm>
            <a:off x="463825" y="1737098"/>
            <a:ext cx="831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u="sng" dirty="0"/>
              <a:t>«Производительность труда, понижающаяся в соответствии с уменьшением размеров посевной площади, оказывает самое существенное влияние на величину чистой доходности одной десятины удобной земли; чистая доходность тем менее, чем меньше размер хозяйства».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1DFDEB-EFED-40A4-8164-F9E1C646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671" y="0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9F5323F-D5AD-471F-82EB-13E6E6114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62" y="564776"/>
            <a:ext cx="7138032" cy="7167283"/>
          </a:xfrm>
        </p:spPr>
        <p:txBody>
          <a:bodyPr>
            <a:normAutofit/>
          </a:bodyPr>
          <a:lstStyle/>
          <a:p>
            <a:r>
              <a:rPr lang="ru-RU" sz="2000" dirty="0"/>
              <a:t>Летом 1930 г. был арестован по сфабрикованному обвинению как один из организаторов и идеологов Трудовой крестьянской партии в Средне волжском крае. Приговорен к пяти годам ссылки и отправлен в Северный край, в 1931 г. переведен в Архангельск. 11 августа 1932 года его племянница, Нина Петровна Баскина, проживавшая в Ивановской области, обратилась за помощью к Е. П. Пешковой, поскольку «друзья дяди, которые работают в Москве, не ответили дяде на письмо». Был освобожден и восстановлен профессором Самарского сельскохозяйственного института. Через два года после возвращения из ссылки 18ноября в 1937 г. был вновь арестован, 31 декабря тройкой при Управлении НКВД по Куйбышевской области приговорен по </a:t>
            </a:r>
            <a:r>
              <a:rPr lang="ru-RU" sz="2000" dirty="0" err="1"/>
              <a:t>ст.ст</a:t>
            </a:r>
            <a:r>
              <a:rPr lang="ru-RU" sz="2000" dirty="0"/>
              <a:t>. 58-8 (террористические акты), 58-10 (контрреволюционная пропаганда или агитация) и 58-11 (контрреволюционная организационная деятельность) к высшей мере наказания. Расстрелян 15 марта 1938 г. в Куйбышеве. Место захоронения неизвестно. Реабилитирован Военным трибуналом </a:t>
            </a:r>
            <a:r>
              <a:rPr lang="ru-RU" sz="2000" dirty="0" err="1"/>
              <a:t>ПриВО</a:t>
            </a:r>
            <a:r>
              <a:rPr lang="ru-RU" sz="2000" dirty="0"/>
              <a:t> 10 февраля 1956 г. Все обвинения были сняты.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B58375-36A8-48B1-BA07-7514809E2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788" y="0"/>
            <a:ext cx="1089212" cy="10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C7F79B1-2CF4-424A-8E49-B1619D36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7088" y="352565"/>
            <a:ext cx="2267230" cy="1500187"/>
          </a:xfrm>
        </p:spPr>
        <p:txBody>
          <a:bodyPr>
            <a:normAutofit/>
          </a:bodyPr>
          <a:lstStyle/>
          <a:p>
            <a:r>
              <a:rPr lang="ru-RU" sz="3200" dirty="0"/>
              <a:t>Литература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7B5C81-590E-41A0-94F5-C3BC3F1E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41" y="0"/>
            <a:ext cx="1102659" cy="1102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588DE-A768-4F0B-8214-876AF4AB3DED}"/>
              </a:ext>
            </a:extLst>
          </p:cNvPr>
          <p:cNvSpPr txBox="1"/>
          <p:nvPr/>
        </p:nvSpPr>
        <p:spPr>
          <a:xfrm>
            <a:off x="943956" y="1579726"/>
            <a:ext cx="711349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РГИА [Российский государственный исторический архив] Фонд 1278. Опись 1 (2-й созыв). Дело 30; Дело 587. Лист 6-9.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Государственный архив Пермской области (ГАПО). Ф. Р-790, оп. 1, д. 213; ф. Р-72, оп. 1, д. 12.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ГАРФ. Ф. 8409. Оп. 1. Д. 717. С. 60-61. Автограф.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«К юбилею Г. И. Баскина (1890—1925)», Самара, 1925.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1" dirty="0" err="1">
                <a:solidFill>
                  <a:srgbClr val="000000"/>
                </a:solidFill>
                <a:effectLst/>
                <a:latin typeface="Lora"/>
              </a:rPr>
              <a:t>Феофаров</a:t>
            </a:r>
            <a:r>
              <a:rPr lang="ru-RU" b="0" i="1" dirty="0">
                <a:solidFill>
                  <a:srgbClr val="000000"/>
                </a:solidFill>
                <a:effectLst/>
                <a:latin typeface="Lora"/>
              </a:rPr>
              <a:t> В. А.</a:t>
            </a: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 Г. И. Баскин и значение некоторых его работ, По поводу 35-летия его научно-общественной деятельности, Псков, 1926.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Историко-культурная энциклопедия Самарского края. Персоналии. Самара, 1993.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Члены Государственной Думы (портреты и биографии). Второй созыв. 1907—1912 гг. / Сост. М. М.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ora"/>
              </a:rPr>
              <a:t>Боиович</a:t>
            </a: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. М., 1907. С. 233.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Lora"/>
              </a:rPr>
              <a:t>Шумилов Е. Н.</a:t>
            </a: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 Государственные, политические, общественные деятели Пермской губернии (1905—1919 гг.). Пермь, 2005. С. 7.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1" strike="noStrike" dirty="0">
                <a:effectLst/>
                <a:latin typeface="Lora"/>
                <a:hlinkClick r:id="rId3" tooltip="Кирьянов, Игорь Константин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Кирьянов И. К</a:t>
            </a:r>
            <a:r>
              <a:rPr lang="ru-RU" b="0" i="0" dirty="0">
                <a:effectLst/>
                <a:latin typeface="Lora"/>
              </a:rPr>
              <a:t>. </a:t>
            </a:r>
            <a:r>
              <a:rPr lang="ru-RU" b="0" i="0" dirty="0">
                <a:solidFill>
                  <a:srgbClr val="000000"/>
                </a:solidFill>
                <a:effectLst/>
                <a:latin typeface="Lora"/>
              </a:rPr>
              <a:t>Пермские депутаты Государственной Думы. Пермь, 2006., С. 45-46.</a:t>
            </a:r>
          </a:p>
        </p:txBody>
      </p:sp>
    </p:spTree>
    <p:extLst>
      <p:ext uri="{BB962C8B-B14F-4D97-AF65-F5344CB8AC3E}">
        <p14:creationId xmlns:p14="http://schemas.microsoft.com/office/powerpoint/2010/main" val="3180757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5060</TotalTime>
  <Words>1321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Lora</vt:lpstr>
      <vt:lpstr>Тема Office</vt:lpstr>
      <vt:lpstr>Баскин Григорий Иванович (1866-1938)</vt:lpstr>
      <vt:lpstr>Григорий Иванович Баскин (6 апреля 1866, Елабуга — 1940, Куйбышев) — земский статистик, народный социалист, депутат II Государственной думы Российской империи от Пермской губернии, профессор Самарского университета. Один из виднейших статистиков народнического направления.   Баскин Григорий Иванович родился 6 апреля 1866 г. в г. Елабуга Вятской губернии в семье фельдшера. Учился во Петровской сельскохозяйственной академии в Москве, принимал активное участие в студенческом движении и в акциях протеста, за что дважды был исключен из академии. После вторичного исключения выслан из Москвы в Нижний Новгород, но, несмотря на это, в 1894 году, он экстерном окончил полный курс Академии. В дальнейшем Баскин поступил на земскую службу — стал статистиком в Вятской губернии и агрономом в Тамбовской губернии. В 1898—1909 годах он заведовал оценочным отделением Пермского губернского земства: провёл ряд оценочных работ и подворные переписи по всем уездам губернии. С ноября 1905 по январь 1906 года он был редактором-издателем газеты «Пермский край».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Бабкина Анастасия Владимировна</cp:lastModifiedBy>
  <cp:revision>4</cp:revision>
  <dcterms:created xsi:type="dcterms:W3CDTF">2020-10-04T10:45:34Z</dcterms:created>
  <dcterms:modified xsi:type="dcterms:W3CDTF">2022-02-21T07:34:15Z</dcterms:modified>
</cp:coreProperties>
</file>