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74" r:id="rId3"/>
    <p:sldId id="269" r:id="rId4"/>
    <p:sldId id="275" r:id="rId5"/>
    <p:sldId id="270" r:id="rId6"/>
    <p:sldId id="265" r:id="rId7"/>
    <p:sldId id="273" r:id="rId8"/>
    <p:sldId id="266" r:id="rId9"/>
    <p:sldId id="277" r:id="rId10"/>
    <p:sldId id="278" r:id="rId11"/>
    <p:sldId id="267" r:id="rId12"/>
    <p:sldId id="279" r:id="rId13"/>
    <p:sldId id="280" r:id="rId14"/>
    <p:sldId id="281" r:id="rId15"/>
    <p:sldId id="282" r:id="rId16"/>
    <p:sldId id="283" r:id="rId17"/>
    <p:sldId id="284" r:id="rId18"/>
    <p:sldId id="28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8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ru-RU"/>
              <a:t>Образец заголовка</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586B75A-687E-405C-8A0B-8D00578BA2C3}" type="datetimeFigureOut">
              <a:rPr lang="en-US" dirty="0"/>
              <a:pPr/>
              <a:t>3/15/2022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3/15/2022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3/15/2022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a:t>Образец заголовка</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3/15/2022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ru-RU"/>
              <a:t>Образец заголовка</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8" name="Date Placeholder 7"/>
          <p:cNvSpPr>
            <a:spLocks noGrp="1"/>
          </p:cNvSpPr>
          <p:nvPr>
            <p:ph type="dt" sz="half" idx="10"/>
          </p:nvPr>
        </p:nvSpPr>
        <p:spPr/>
        <p:txBody>
          <a:bodyPr/>
          <a:lstStyle/>
          <a:p>
            <a:fld id="{5586B75A-687E-405C-8A0B-8D00578BA2C3}" type="datetimeFigureOut">
              <a:rPr lang="en-US" dirty="0"/>
              <a:pPr/>
              <a:t>3/15/2022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8" name="Date Placeholder 7"/>
          <p:cNvSpPr>
            <a:spLocks noGrp="1"/>
          </p:cNvSpPr>
          <p:nvPr>
            <p:ph type="dt" sz="half" idx="10"/>
          </p:nvPr>
        </p:nvSpPr>
        <p:spPr/>
        <p:txBody>
          <a:bodyPr/>
          <a:lstStyle/>
          <a:p>
            <a:fld id="{5586B75A-687E-405C-8A0B-8D00578BA2C3}" type="datetimeFigureOut">
              <a:rPr lang="en-US" dirty="0"/>
              <a:pPr/>
              <a:t>3/15/2022</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3/15/2022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1C27C6-079C-3043-88B1-1439A3B02139}"/>
              </a:ext>
            </a:extLst>
          </p:cNvPr>
          <p:cNvSpPr>
            <a:spLocks noGrp="1"/>
          </p:cNvSpPr>
          <p:nvPr>
            <p:ph type="ctrTitle"/>
          </p:nvPr>
        </p:nvSpPr>
        <p:spPr>
          <a:xfrm>
            <a:off x="905462" y="1602770"/>
            <a:ext cx="7315200" cy="2360104"/>
          </a:xfrm>
        </p:spPr>
        <p:txBody>
          <a:bodyPr>
            <a:normAutofit fontScale="90000"/>
          </a:bodyPr>
          <a:lstStyle/>
          <a:p>
            <a:r>
              <a:rPr lang="ru-RU" dirty="0"/>
              <a:t>Фавстов Константин Александрович</a:t>
            </a:r>
            <a:br>
              <a:rPr lang="ru-RU" dirty="0"/>
            </a:br>
            <a:r>
              <a:rPr lang="ru-RU" dirty="0"/>
              <a:t>(1909-1970)</a:t>
            </a:r>
          </a:p>
        </p:txBody>
      </p:sp>
      <p:sp>
        <p:nvSpPr>
          <p:cNvPr id="3" name="Подзаголовок 2">
            <a:extLst>
              <a:ext uri="{FF2B5EF4-FFF2-40B4-BE49-F238E27FC236}">
                <a16:creationId xmlns:a16="http://schemas.microsoft.com/office/drawing/2014/main" id="{9B37646F-0C94-4240-9ED3-0EB936C11A57}"/>
              </a:ext>
            </a:extLst>
          </p:cNvPr>
          <p:cNvSpPr>
            <a:spLocks noGrp="1"/>
          </p:cNvSpPr>
          <p:nvPr>
            <p:ph type="subTitle" idx="1"/>
          </p:nvPr>
        </p:nvSpPr>
        <p:spPr>
          <a:xfrm>
            <a:off x="905462" y="4086796"/>
            <a:ext cx="7739774" cy="2147749"/>
          </a:xfrm>
        </p:spPr>
        <p:txBody>
          <a:bodyPr>
            <a:normAutofit fontScale="92500" lnSpcReduction="20000"/>
          </a:bodyPr>
          <a:lstStyle/>
          <a:p>
            <a:r>
              <a:rPr lang="ru-RU" sz="2400" dirty="0"/>
              <a:t>доктор экономических наук, профессор</a:t>
            </a:r>
          </a:p>
          <a:p>
            <a:endParaRPr lang="ru-RU" sz="2400" dirty="0"/>
          </a:p>
          <a:p>
            <a:r>
              <a:rPr lang="ru-RU" sz="2400" dirty="0"/>
              <a:t>Презентацию выполнил: студент 3 курса, группа – ТБ19о1 Бородина Лада Алексеевна</a:t>
            </a:r>
          </a:p>
          <a:p>
            <a:r>
              <a:rPr lang="ru-RU" sz="2400" dirty="0"/>
              <a:t>ФГАОУ ВО «Самарский государственный экономический университет»</a:t>
            </a:r>
          </a:p>
          <a:p>
            <a:endParaRPr lang="ru-RU" sz="2400" dirty="0"/>
          </a:p>
        </p:txBody>
      </p:sp>
      <p:pic>
        <p:nvPicPr>
          <p:cNvPr id="6" name="Рисунок 5">
            <a:extLst>
              <a:ext uri="{FF2B5EF4-FFF2-40B4-BE49-F238E27FC236}">
                <a16:creationId xmlns:a16="http://schemas.microsoft.com/office/drawing/2014/main" id="{D9375328-4C19-5F40-BA09-8268919795E4}"/>
              </a:ext>
            </a:extLst>
          </p:cNvPr>
          <p:cNvPicPr>
            <a:picLocks noChangeAspect="1"/>
          </p:cNvPicPr>
          <p:nvPr/>
        </p:nvPicPr>
        <p:blipFill>
          <a:blip r:embed="rId2"/>
          <a:stretch>
            <a:fillRect/>
          </a:stretch>
        </p:blipFill>
        <p:spPr>
          <a:xfrm rot="10800000" flipH="1" flipV="1">
            <a:off x="11438158" y="0"/>
            <a:ext cx="753841" cy="753841"/>
          </a:xfrm>
          <a:prstGeom prst="rect">
            <a:avLst/>
          </a:prstGeom>
        </p:spPr>
      </p:pic>
      <p:pic>
        <p:nvPicPr>
          <p:cNvPr id="1026" name="Picture 2">
            <a:extLst>
              <a:ext uri="{FF2B5EF4-FFF2-40B4-BE49-F238E27FC236}">
                <a16:creationId xmlns:a16="http://schemas.microsoft.com/office/drawing/2014/main" id="{B07DEB7E-300D-4935-BBF7-87A2EFA4D3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238" y="1407560"/>
            <a:ext cx="2927761" cy="4055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244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B30E7B-EE91-486D-A306-ECF1A78FB48F}"/>
              </a:ext>
            </a:extLst>
          </p:cNvPr>
          <p:cNvSpPr txBox="1"/>
          <p:nvPr/>
        </p:nvSpPr>
        <p:spPr>
          <a:xfrm>
            <a:off x="109934" y="243512"/>
            <a:ext cx="5020638" cy="6370975"/>
          </a:xfrm>
          <a:prstGeom prst="rect">
            <a:avLst/>
          </a:prstGeom>
          <a:noFill/>
        </p:spPr>
        <p:txBody>
          <a:bodyPr wrap="square" rtlCol="0">
            <a:spAutoFit/>
          </a:bodyPr>
          <a:lstStyle/>
          <a:p>
            <a:r>
              <a:rPr lang="ru-RU" sz="2400" dirty="0"/>
              <a:t>В декабре 1938 г. защитил диссертацию на соискание ученой степени кандидата экономических наук на тему «Опыт измерения связи при анализе показателей выполнения плана». Официальными оппонентами на защите диссертации Фавстова выступили крупнейшие советские статистики – действительный член Академии наук СССР С. Г. Струмилин и профессор Б. С. </a:t>
            </a:r>
            <a:r>
              <a:rPr lang="ru-RU" sz="2400" dirty="0" err="1"/>
              <a:t>Ястремский</a:t>
            </a:r>
            <a:r>
              <a:rPr lang="ru-RU" sz="2400" dirty="0"/>
              <a:t>. К. А. Фавстов стал первым кандидатом экономических наук в КПИ. В 1939 г. Фавстов был утвержден в ученом звании доцента по кафедре «Статистика».</a:t>
            </a:r>
          </a:p>
        </p:txBody>
      </p:sp>
      <p:pic>
        <p:nvPicPr>
          <p:cNvPr id="2050" name="Picture 2">
            <a:extLst>
              <a:ext uri="{FF2B5EF4-FFF2-40B4-BE49-F238E27FC236}">
                <a16:creationId xmlns:a16="http://schemas.microsoft.com/office/drawing/2014/main" id="{39BBEC2D-2C51-4F12-BE70-24EDFFA5B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3505" y="0"/>
            <a:ext cx="3668495" cy="48988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30 лет со дня рождения Бориса Сергеевича Ястремского">
            <a:extLst>
              <a:ext uri="{FF2B5EF4-FFF2-40B4-BE49-F238E27FC236}">
                <a16:creationId xmlns:a16="http://schemas.microsoft.com/office/drawing/2014/main" id="{CE313FDE-4831-4063-B919-6DA7D6862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572" y="-1"/>
            <a:ext cx="3392933" cy="489888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247E7A90-6B3E-4BEE-B1B5-EB42F03DB563}"/>
              </a:ext>
            </a:extLst>
          </p:cNvPr>
          <p:cNvSpPr/>
          <p:nvPr/>
        </p:nvSpPr>
        <p:spPr>
          <a:xfrm>
            <a:off x="5130572" y="4898886"/>
            <a:ext cx="3392933" cy="19591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err="1"/>
              <a:t>Ястремский</a:t>
            </a:r>
            <a:r>
              <a:rPr lang="ru-RU" sz="2800" b="1" dirty="0"/>
              <a:t> Борис Сергеевич</a:t>
            </a:r>
          </a:p>
        </p:txBody>
      </p:sp>
      <p:sp>
        <p:nvSpPr>
          <p:cNvPr id="6" name="Прямоугольник 5">
            <a:extLst>
              <a:ext uri="{FF2B5EF4-FFF2-40B4-BE49-F238E27FC236}">
                <a16:creationId xmlns:a16="http://schemas.microsoft.com/office/drawing/2014/main" id="{29393325-9CFA-46F3-9A6C-70F11AB68A6C}"/>
              </a:ext>
            </a:extLst>
          </p:cNvPr>
          <p:cNvSpPr/>
          <p:nvPr/>
        </p:nvSpPr>
        <p:spPr>
          <a:xfrm>
            <a:off x="8523505" y="4898886"/>
            <a:ext cx="3668495" cy="19591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err="1"/>
              <a:t>Стримулин</a:t>
            </a:r>
            <a:r>
              <a:rPr lang="ru-RU" sz="2800" b="1" dirty="0"/>
              <a:t> Станислав Густавович</a:t>
            </a:r>
          </a:p>
        </p:txBody>
      </p:sp>
      <p:cxnSp>
        <p:nvCxnSpPr>
          <p:cNvPr id="5" name="Прямая соединительная линия 4">
            <a:extLst>
              <a:ext uri="{FF2B5EF4-FFF2-40B4-BE49-F238E27FC236}">
                <a16:creationId xmlns:a16="http://schemas.microsoft.com/office/drawing/2014/main" id="{C44AE5A5-0637-4768-8C07-80F18C1BC781}"/>
              </a:ext>
            </a:extLst>
          </p:cNvPr>
          <p:cNvCxnSpPr>
            <a:cxnSpLocks/>
          </p:cNvCxnSpPr>
          <p:nvPr/>
        </p:nvCxnSpPr>
        <p:spPr>
          <a:xfrm>
            <a:off x="8523505" y="4898885"/>
            <a:ext cx="0" cy="195911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0" name="Рисунок 9">
            <a:extLst>
              <a:ext uri="{FF2B5EF4-FFF2-40B4-BE49-F238E27FC236}">
                <a16:creationId xmlns:a16="http://schemas.microsoft.com/office/drawing/2014/main" id="{DE1159A6-EC20-47BA-A95B-C87A0D393E93}"/>
              </a:ext>
            </a:extLst>
          </p:cNvPr>
          <p:cNvPicPr>
            <a:picLocks noChangeAspect="1"/>
          </p:cNvPicPr>
          <p:nvPr/>
        </p:nvPicPr>
        <p:blipFill>
          <a:blip r:embed="rId4"/>
          <a:stretch>
            <a:fillRect/>
          </a:stretch>
        </p:blipFill>
        <p:spPr>
          <a:xfrm rot="10800000" flipH="1" flipV="1">
            <a:off x="0" y="6493267"/>
            <a:ext cx="383211" cy="383211"/>
          </a:xfrm>
          <a:prstGeom prst="rect">
            <a:avLst/>
          </a:prstGeom>
        </p:spPr>
      </p:pic>
    </p:spTree>
    <p:extLst>
      <p:ext uri="{BB962C8B-B14F-4D97-AF65-F5344CB8AC3E}">
        <p14:creationId xmlns:p14="http://schemas.microsoft.com/office/powerpoint/2010/main" val="897214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545B77-1438-4C8A-9179-6E30998BCD3B}"/>
              </a:ext>
            </a:extLst>
          </p:cNvPr>
          <p:cNvSpPr txBox="1"/>
          <p:nvPr/>
        </p:nvSpPr>
        <p:spPr>
          <a:xfrm>
            <a:off x="7243280" y="516416"/>
            <a:ext cx="4948719" cy="6093976"/>
          </a:xfrm>
          <a:prstGeom prst="rect">
            <a:avLst/>
          </a:prstGeom>
          <a:noFill/>
        </p:spPr>
        <p:txBody>
          <a:bodyPr wrap="square" rtlCol="0">
            <a:spAutoFit/>
          </a:bodyPr>
          <a:lstStyle/>
          <a:p>
            <a:r>
              <a:rPr lang="ru-RU" sz="2600" dirty="0"/>
              <a:t>В 1950-1952 гг. К. А. Фавстов находился в докторантуре Института экономики АН СССР и в 1953 г. защитил в этом институте докторскую диссертацию на тему «Метод статистических группировок в экономических исследованиях». К. А. Фавстов стал первым доктором экономических наук в КПИ. В 1954 г. Фавстов утвержден ВАК в ученом звании профессора. В 1953-1958 гг. он научный руководитель СНО КПИ.</a:t>
            </a:r>
          </a:p>
        </p:txBody>
      </p:sp>
      <p:sp>
        <p:nvSpPr>
          <p:cNvPr id="3" name="Прямоугольник 2">
            <a:extLst>
              <a:ext uri="{FF2B5EF4-FFF2-40B4-BE49-F238E27FC236}">
                <a16:creationId xmlns:a16="http://schemas.microsoft.com/office/drawing/2014/main" id="{D4962FBC-3DA1-4F28-9D01-5D268E6B38F0}"/>
              </a:ext>
            </a:extLst>
          </p:cNvPr>
          <p:cNvSpPr/>
          <p:nvPr/>
        </p:nvSpPr>
        <p:spPr>
          <a:xfrm>
            <a:off x="0" y="5738836"/>
            <a:ext cx="7028746" cy="11191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0" i="0" dirty="0">
                <a:solidFill>
                  <a:schemeClr val="bg1"/>
                </a:solidFill>
                <a:effectLst/>
                <a:latin typeface="arial" panose="020B0604020202020204" pitchFamily="34" charset="0"/>
              </a:rPr>
              <a:t> </a:t>
            </a:r>
            <a:r>
              <a:rPr lang="ru-RU" sz="2400" b="1" i="0" dirty="0">
                <a:solidFill>
                  <a:schemeClr val="bg1"/>
                </a:solidFill>
                <a:effectLst/>
              </a:rPr>
              <a:t>Институт экономики РАН (ранее - АН СССР</a:t>
            </a:r>
            <a:r>
              <a:rPr lang="ru-RU" sz="2400" b="0" i="0" dirty="0">
                <a:solidFill>
                  <a:schemeClr val="bg1"/>
                </a:solidFill>
                <a:effectLst/>
              </a:rPr>
              <a:t>)</a:t>
            </a:r>
            <a:endParaRPr lang="ru-RU" dirty="0">
              <a:solidFill>
                <a:schemeClr val="bg1"/>
              </a:solidFill>
            </a:endParaRPr>
          </a:p>
        </p:txBody>
      </p:sp>
      <p:pic>
        <p:nvPicPr>
          <p:cNvPr id="3076" name="Picture 4" descr="Институт экономики РАН, НИИ, Нахимовский просп., 32, Москва, Россия —  Яндекс.Карты">
            <a:extLst>
              <a:ext uri="{FF2B5EF4-FFF2-40B4-BE49-F238E27FC236}">
                <a16:creationId xmlns:a16="http://schemas.microsoft.com/office/drawing/2014/main" id="{223F5AA5-74B5-4E9F-BF46-03188040F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028746" cy="5738836"/>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B7CF640B-C81E-41DE-985B-FF7CF8D4333E}"/>
              </a:ext>
            </a:extLst>
          </p:cNvPr>
          <p:cNvPicPr>
            <a:picLocks noChangeAspect="1"/>
          </p:cNvPicPr>
          <p:nvPr/>
        </p:nvPicPr>
        <p:blipFill>
          <a:blip r:embed="rId3"/>
          <a:stretch>
            <a:fillRect/>
          </a:stretch>
        </p:blipFill>
        <p:spPr>
          <a:xfrm rot="10800000" flipH="1" flipV="1">
            <a:off x="11650894" y="1"/>
            <a:ext cx="541106" cy="541106"/>
          </a:xfrm>
          <a:prstGeom prst="rect">
            <a:avLst/>
          </a:prstGeom>
        </p:spPr>
      </p:pic>
    </p:spTree>
    <p:extLst>
      <p:ext uri="{BB962C8B-B14F-4D97-AF65-F5344CB8AC3E}">
        <p14:creationId xmlns:p14="http://schemas.microsoft.com/office/powerpoint/2010/main" val="3862811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865020-0B15-490A-9A8F-F8EE04BF23A7}"/>
              </a:ext>
            </a:extLst>
          </p:cNvPr>
          <p:cNvSpPr>
            <a:spLocks noGrp="1"/>
          </p:cNvSpPr>
          <p:nvPr>
            <p:ph type="title"/>
          </p:nvPr>
        </p:nvSpPr>
        <p:spPr/>
        <p:txBody>
          <a:bodyPr>
            <a:normAutofit/>
          </a:bodyPr>
          <a:lstStyle/>
          <a:p>
            <a:r>
              <a:rPr lang="ru-RU" sz="5400" dirty="0"/>
              <a:t>Научная школа</a:t>
            </a:r>
          </a:p>
        </p:txBody>
      </p:sp>
      <p:sp>
        <p:nvSpPr>
          <p:cNvPr id="3" name="TextBox 2">
            <a:extLst>
              <a:ext uri="{FF2B5EF4-FFF2-40B4-BE49-F238E27FC236}">
                <a16:creationId xmlns:a16="http://schemas.microsoft.com/office/drawing/2014/main" id="{C8F4E169-1CD9-4DA5-BBDD-3F0A794FB20F}"/>
              </a:ext>
            </a:extLst>
          </p:cNvPr>
          <p:cNvSpPr txBox="1"/>
          <p:nvPr/>
        </p:nvSpPr>
        <p:spPr>
          <a:xfrm>
            <a:off x="4181582" y="1263722"/>
            <a:ext cx="6945330" cy="3970318"/>
          </a:xfrm>
          <a:prstGeom prst="rect">
            <a:avLst/>
          </a:prstGeom>
          <a:noFill/>
        </p:spPr>
        <p:txBody>
          <a:bodyPr wrap="square" rtlCol="0">
            <a:spAutoFit/>
          </a:bodyPr>
          <a:lstStyle/>
          <a:p>
            <a:r>
              <a:rPr lang="ru-RU" sz="3600" dirty="0"/>
              <a:t>К. А. Фавстов с 1962 г. успешно руководил аспирантурой по статистике, подготовил 5 кандидатов экономических наук. С 1968 г. являлся членом совета по присуждению ученой степени кандидата экономических наук.</a:t>
            </a:r>
          </a:p>
        </p:txBody>
      </p:sp>
      <p:pic>
        <p:nvPicPr>
          <p:cNvPr id="4" name="Рисунок 3">
            <a:extLst>
              <a:ext uri="{FF2B5EF4-FFF2-40B4-BE49-F238E27FC236}">
                <a16:creationId xmlns:a16="http://schemas.microsoft.com/office/drawing/2014/main" id="{E7FE1217-2137-4C9E-9B05-4F3740052D13}"/>
              </a:ext>
            </a:extLst>
          </p:cNvPr>
          <p:cNvPicPr>
            <a:picLocks noChangeAspect="1"/>
          </p:cNvPicPr>
          <p:nvPr/>
        </p:nvPicPr>
        <p:blipFill>
          <a:blip r:embed="rId2"/>
          <a:stretch>
            <a:fillRect/>
          </a:stretch>
        </p:blipFill>
        <p:spPr>
          <a:xfrm rot="10800000" flipH="1" flipV="1">
            <a:off x="11670521" y="6336521"/>
            <a:ext cx="521479" cy="521479"/>
          </a:xfrm>
          <a:prstGeom prst="rect">
            <a:avLst/>
          </a:prstGeom>
        </p:spPr>
      </p:pic>
    </p:spTree>
    <p:extLst>
      <p:ext uri="{BB962C8B-B14F-4D97-AF65-F5344CB8AC3E}">
        <p14:creationId xmlns:p14="http://schemas.microsoft.com/office/powerpoint/2010/main" val="1972947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2282F11-4C39-4BB8-9EE3-E2D024392765}"/>
              </a:ext>
            </a:extLst>
          </p:cNvPr>
          <p:cNvSpPr/>
          <p:nvPr/>
        </p:nvSpPr>
        <p:spPr>
          <a:xfrm>
            <a:off x="4535881" y="1"/>
            <a:ext cx="7656120" cy="13356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a:latin typeface="+mj-lt"/>
              </a:rPr>
              <a:t>Общественная деятельность</a:t>
            </a:r>
          </a:p>
        </p:txBody>
      </p:sp>
      <p:sp>
        <p:nvSpPr>
          <p:cNvPr id="3" name="TextBox 2">
            <a:extLst>
              <a:ext uri="{FF2B5EF4-FFF2-40B4-BE49-F238E27FC236}">
                <a16:creationId xmlns:a16="http://schemas.microsoft.com/office/drawing/2014/main" id="{EC33FC73-EBBE-4A49-898D-C1CF8D587EC8}"/>
              </a:ext>
            </a:extLst>
          </p:cNvPr>
          <p:cNvSpPr txBox="1"/>
          <p:nvPr/>
        </p:nvSpPr>
        <p:spPr>
          <a:xfrm>
            <a:off x="108210" y="195210"/>
            <a:ext cx="4427670" cy="6740307"/>
          </a:xfrm>
          <a:prstGeom prst="rect">
            <a:avLst/>
          </a:prstGeom>
          <a:noFill/>
        </p:spPr>
        <p:txBody>
          <a:bodyPr wrap="square" rtlCol="0">
            <a:spAutoFit/>
          </a:bodyPr>
          <a:lstStyle/>
          <a:p>
            <a:r>
              <a:rPr lang="ru-RU" sz="2400" dirty="0"/>
              <a:t>К. А. Фавстов вел активную общественную работу, неоднократно избирался депутатом Фрунзенского районного и Куйбышевского городского Советов депутатов трудящихся. Труд Фавстова неоднократно отмечался благодарностями в приказах по институту и Министерству высшего и среднего специального образования РСФСР, он награжден медалями «За доблестный труд в Великой Отечественно войне» и «За доблестный труд. В ознаменовании 100-летия со дня рождения В. И. Ленина»</a:t>
            </a:r>
          </a:p>
        </p:txBody>
      </p:sp>
      <p:pic>
        <p:nvPicPr>
          <p:cNvPr id="3074" name="Picture 2" descr="Медаль «За доблестный труд в Великой Отечественной войне 1941—1945 гг.» —  Википедия">
            <a:extLst>
              <a:ext uri="{FF2B5EF4-FFF2-40B4-BE49-F238E27FC236}">
                <a16:creationId xmlns:a16="http://schemas.microsoft.com/office/drawing/2014/main" id="{581EDF9A-641C-4BE3-BBE7-4F2B69A58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4211" y="1335641"/>
            <a:ext cx="2617789" cy="487278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9347CB6E-116B-457F-AE75-3E811BED0868}"/>
              </a:ext>
            </a:extLst>
          </p:cNvPr>
          <p:cNvSpPr/>
          <p:nvPr/>
        </p:nvSpPr>
        <p:spPr>
          <a:xfrm>
            <a:off x="9574210" y="6208428"/>
            <a:ext cx="2617790" cy="6495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Медаль «За доблестный труд в Великой Отечественной войне»</a:t>
            </a:r>
          </a:p>
        </p:txBody>
      </p:sp>
      <p:pic>
        <p:nvPicPr>
          <p:cNvPr id="3076" name="Picture 4" descr="ЮБИЛЕЙНАЯ МЕДАЛЬ &quot;За доблестный труд. В ознаменование 100-летия со дня рождения В.И.Ленина&quot;">
            <a:extLst>
              <a:ext uri="{FF2B5EF4-FFF2-40B4-BE49-F238E27FC236}">
                <a16:creationId xmlns:a16="http://schemas.microsoft.com/office/drawing/2014/main" id="{A996C835-11C1-4FFF-9001-208C95DD8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880" y="1335642"/>
            <a:ext cx="5038331" cy="487278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F5C1A23C-B95A-47C5-9EF7-531407C24DA8}"/>
              </a:ext>
            </a:extLst>
          </p:cNvPr>
          <p:cNvSpPr/>
          <p:nvPr/>
        </p:nvSpPr>
        <p:spPr>
          <a:xfrm>
            <a:off x="4535879" y="6208428"/>
            <a:ext cx="5038331" cy="6495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Медаль "За доблестный труд. В ознаменование 100-летия со дня рождения В.И. Ленина"</a:t>
            </a:r>
          </a:p>
        </p:txBody>
      </p:sp>
      <p:cxnSp>
        <p:nvCxnSpPr>
          <p:cNvPr id="7" name="Прямая соединительная линия 6">
            <a:extLst>
              <a:ext uri="{FF2B5EF4-FFF2-40B4-BE49-F238E27FC236}">
                <a16:creationId xmlns:a16="http://schemas.microsoft.com/office/drawing/2014/main" id="{F4DDEFB7-D3DD-45F8-8E20-82BDF6786F8C}"/>
              </a:ext>
            </a:extLst>
          </p:cNvPr>
          <p:cNvCxnSpPr>
            <a:cxnSpLocks/>
          </p:cNvCxnSpPr>
          <p:nvPr/>
        </p:nvCxnSpPr>
        <p:spPr>
          <a:xfrm>
            <a:off x="9574209" y="6208428"/>
            <a:ext cx="0" cy="6495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Рисунок 10">
            <a:extLst>
              <a:ext uri="{FF2B5EF4-FFF2-40B4-BE49-F238E27FC236}">
                <a16:creationId xmlns:a16="http://schemas.microsoft.com/office/drawing/2014/main" id="{9B962AF8-15C8-4E7C-9C62-DD8ECA1510C6}"/>
              </a:ext>
            </a:extLst>
          </p:cNvPr>
          <p:cNvPicPr>
            <a:picLocks noChangeAspect="1"/>
          </p:cNvPicPr>
          <p:nvPr/>
        </p:nvPicPr>
        <p:blipFill>
          <a:blip r:embed="rId4"/>
          <a:stretch>
            <a:fillRect/>
          </a:stretch>
        </p:blipFill>
        <p:spPr>
          <a:xfrm rot="10800000" flipH="1" flipV="1">
            <a:off x="1" y="1"/>
            <a:ext cx="350981" cy="350981"/>
          </a:xfrm>
          <a:prstGeom prst="rect">
            <a:avLst/>
          </a:prstGeom>
        </p:spPr>
      </p:pic>
    </p:spTree>
    <p:extLst>
      <p:ext uri="{BB962C8B-B14F-4D97-AF65-F5344CB8AC3E}">
        <p14:creationId xmlns:p14="http://schemas.microsoft.com/office/powerpoint/2010/main" val="4289920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AEF0F1-6A3A-4F3F-8C78-B41DE9806A95}"/>
              </a:ext>
            </a:extLst>
          </p:cNvPr>
          <p:cNvSpPr txBox="1"/>
          <p:nvPr/>
        </p:nvSpPr>
        <p:spPr>
          <a:xfrm>
            <a:off x="148975" y="1225689"/>
            <a:ext cx="5798049" cy="3785652"/>
          </a:xfrm>
          <a:prstGeom prst="rect">
            <a:avLst/>
          </a:prstGeom>
          <a:noFill/>
        </p:spPr>
        <p:txBody>
          <a:bodyPr wrap="square" rtlCol="0">
            <a:spAutoFit/>
          </a:bodyPr>
          <a:lstStyle/>
          <a:p>
            <a:r>
              <a:rPr lang="ru-RU" sz="2400" dirty="0"/>
              <a:t>1. Статистика материально-технического снабжения и сбыта.</a:t>
            </a:r>
          </a:p>
          <a:p>
            <a:r>
              <a:rPr lang="ru-RU" sz="2400" dirty="0"/>
              <a:t>2. Вопросы статистических группировок в трудах В. И. Ленина.</a:t>
            </a:r>
          </a:p>
          <a:p>
            <a:r>
              <a:rPr lang="ru-RU" sz="2400" dirty="0"/>
              <a:t>3. Об аналитических группировках  в статистике.</a:t>
            </a:r>
          </a:p>
          <a:p>
            <a:r>
              <a:rPr lang="ru-RU" sz="2400" dirty="0"/>
              <a:t>4. О типологических группировках в статистике.</a:t>
            </a:r>
          </a:p>
          <a:p>
            <a:r>
              <a:rPr lang="ru-RU" sz="2400" dirty="0"/>
              <a:t>5. Метод статистических группировок в экономических исследованиях.</a:t>
            </a:r>
          </a:p>
        </p:txBody>
      </p:sp>
      <p:sp>
        <p:nvSpPr>
          <p:cNvPr id="3" name="TextBox 2">
            <a:extLst>
              <a:ext uri="{FF2B5EF4-FFF2-40B4-BE49-F238E27FC236}">
                <a16:creationId xmlns:a16="http://schemas.microsoft.com/office/drawing/2014/main" id="{B529CB7B-EF00-480B-AAF4-8FEC5267E26A}"/>
              </a:ext>
            </a:extLst>
          </p:cNvPr>
          <p:cNvSpPr txBox="1"/>
          <p:nvPr/>
        </p:nvSpPr>
        <p:spPr>
          <a:xfrm>
            <a:off x="6244975" y="1225689"/>
            <a:ext cx="5798049" cy="4893647"/>
          </a:xfrm>
          <a:prstGeom prst="rect">
            <a:avLst/>
          </a:prstGeom>
          <a:noFill/>
        </p:spPr>
        <p:txBody>
          <a:bodyPr wrap="square" rtlCol="0">
            <a:spAutoFit/>
          </a:bodyPr>
          <a:lstStyle/>
          <a:p>
            <a:r>
              <a:rPr lang="ru-RU" sz="2400" dirty="0"/>
              <a:t>1. К вопросу о приемах социально-экономических группировок крестьянских хозяйств.</a:t>
            </a:r>
          </a:p>
          <a:p>
            <a:r>
              <a:rPr lang="ru-RU" sz="2400" dirty="0"/>
              <a:t>2. К вопросу о статистическом наследстве в работах В. И. Ленина.</a:t>
            </a:r>
          </a:p>
          <a:p>
            <a:r>
              <a:rPr lang="ru-RU" sz="2400" dirty="0"/>
              <a:t>3. Статистическое влияние агротехнических мероприятий на урожайность.</a:t>
            </a:r>
          </a:p>
          <a:p>
            <a:r>
              <a:rPr lang="ru-RU" sz="2400" dirty="0"/>
              <a:t>4. Опыт измерения связей при анализе показателей выполнения плана.</a:t>
            </a:r>
          </a:p>
          <a:p>
            <a:r>
              <a:rPr lang="ru-RU" sz="2400" dirty="0"/>
              <a:t>5. Метод статистических группировок в научных исследованиях.</a:t>
            </a:r>
          </a:p>
          <a:p>
            <a:endParaRPr lang="ru-RU" sz="2400" dirty="0"/>
          </a:p>
        </p:txBody>
      </p:sp>
      <p:sp>
        <p:nvSpPr>
          <p:cNvPr id="4" name="Прямоугольник 3">
            <a:extLst>
              <a:ext uri="{FF2B5EF4-FFF2-40B4-BE49-F238E27FC236}">
                <a16:creationId xmlns:a16="http://schemas.microsoft.com/office/drawing/2014/main" id="{570DC6EB-2AF2-4305-B826-3BAA3CF9057C}"/>
              </a:ext>
            </a:extLst>
          </p:cNvPr>
          <p:cNvSpPr/>
          <p:nvPr/>
        </p:nvSpPr>
        <p:spPr>
          <a:xfrm>
            <a:off x="0" y="0"/>
            <a:ext cx="6096000" cy="8938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t>Печатные труды К. А. Фавстова</a:t>
            </a:r>
          </a:p>
        </p:txBody>
      </p:sp>
      <p:sp>
        <p:nvSpPr>
          <p:cNvPr id="5" name="Прямоугольник 4">
            <a:extLst>
              <a:ext uri="{FF2B5EF4-FFF2-40B4-BE49-F238E27FC236}">
                <a16:creationId xmlns:a16="http://schemas.microsoft.com/office/drawing/2014/main" id="{332E8ED8-9D33-4982-A96E-8D31F07B1DE3}"/>
              </a:ext>
            </a:extLst>
          </p:cNvPr>
          <p:cNvSpPr/>
          <p:nvPr/>
        </p:nvSpPr>
        <p:spPr>
          <a:xfrm>
            <a:off x="6096000" y="0"/>
            <a:ext cx="6096000" cy="8938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t>Рукописные труды К. А. Фавстова</a:t>
            </a:r>
          </a:p>
        </p:txBody>
      </p:sp>
      <p:cxnSp>
        <p:nvCxnSpPr>
          <p:cNvPr id="7" name="Прямая соединительная линия 6">
            <a:extLst>
              <a:ext uri="{FF2B5EF4-FFF2-40B4-BE49-F238E27FC236}">
                <a16:creationId xmlns:a16="http://schemas.microsoft.com/office/drawing/2014/main" id="{75AA04ED-11BE-4618-9FAA-A15C4570F439}"/>
              </a:ext>
            </a:extLst>
          </p:cNvPr>
          <p:cNvCxnSpPr/>
          <p:nvPr/>
        </p:nvCxnSpPr>
        <p:spPr>
          <a:xfrm>
            <a:off x="6099425" y="0"/>
            <a:ext cx="0" cy="8938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id="{7881C141-1C67-4315-ABC9-DE58C61DF903}"/>
              </a:ext>
            </a:extLst>
          </p:cNvPr>
          <p:cNvCxnSpPr>
            <a:cxnSpLocks/>
          </p:cNvCxnSpPr>
          <p:nvPr/>
        </p:nvCxnSpPr>
        <p:spPr>
          <a:xfrm>
            <a:off x="6099425" y="893852"/>
            <a:ext cx="3425" cy="5964148"/>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Рисунок 10">
            <a:extLst>
              <a:ext uri="{FF2B5EF4-FFF2-40B4-BE49-F238E27FC236}">
                <a16:creationId xmlns:a16="http://schemas.microsoft.com/office/drawing/2014/main" id="{D9BFC8D8-D5E1-4298-B60A-80E20B91993D}"/>
              </a:ext>
            </a:extLst>
          </p:cNvPr>
          <p:cNvPicPr>
            <a:picLocks noChangeAspect="1"/>
          </p:cNvPicPr>
          <p:nvPr/>
        </p:nvPicPr>
        <p:blipFill>
          <a:blip r:embed="rId2"/>
          <a:stretch>
            <a:fillRect/>
          </a:stretch>
        </p:blipFill>
        <p:spPr>
          <a:xfrm rot="10800000" flipH="1" flipV="1">
            <a:off x="11745074" y="6411074"/>
            <a:ext cx="446926" cy="446926"/>
          </a:xfrm>
          <a:prstGeom prst="rect">
            <a:avLst/>
          </a:prstGeom>
        </p:spPr>
      </p:pic>
    </p:spTree>
    <p:extLst>
      <p:ext uri="{BB962C8B-B14F-4D97-AF65-F5344CB8AC3E}">
        <p14:creationId xmlns:p14="http://schemas.microsoft.com/office/powerpoint/2010/main" val="550066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1C37F839-D808-449B-98CA-2798F5AC6BF0}"/>
              </a:ext>
            </a:extLst>
          </p:cNvPr>
          <p:cNvSpPr>
            <a:spLocks noGrp="1"/>
          </p:cNvSpPr>
          <p:nvPr>
            <p:ph type="title"/>
          </p:nvPr>
        </p:nvSpPr>
        <p:spPr/>
        <p:txBody>
          <a:bodyPr>
            <a:normAutofit/>
          </a:bodyPr>
          <a:lstStyle/>
          <a:p>
            <a:r>
              <a:rPr lang="ru-RU" dirty="0"/>
              <a:t>Труды </a:t>
            </a:r>
            <a:br>
              <a:rPr lang="ru-RU" dirty="0"/>
            </a:br>
            <a:r>
              <a:rPr lang="ru-RU" dirty="0"/>
              <a:t>К. А. Фавстова</a:t>
            </a:r>
          </a:p>
        </p:txBody>
      </p:sp>
      <p:pic>
        <p:nvPicPr>
          <p:cNvPr id="8" name="Picture 2">
            <a:extLst>
              <a:ext uri="{FF2B5EF4-FFF2-40B4-BE49-F238E27FC236}">
                <a16:creationId xmlns:a16="http://schemas.microsoft.com/office/drawing/2014/main" id="{B95F0E32-2B0B-439A-AA2D-473B88575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7751" y="-4572"/>
            <a:ext cx="46751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a:extLst>
              <a:ext uri="{FF2B5EF4-FFF2-40B4-BE49-F238E27FC236}">
                <a16:creationId xmlns:a16="http://schemas.microsoft.com/office/drawing/2014/main" id="{789524CF-887F-4ED6-83C2-149E07B9F049}"/>
              </a:ext>
            </a:extLst>
          </p:cNvPr>
          <p:cNvPicPr>
            <a:picLocks noChangeAspect="1"/>
          </p:cNvPicPr>
          <p:nvPr/>
        </p:nvPicPr>
        <p:blipFill>
          <a:blip r:embed="rId3"/>
          <a:stretch>
            <a:fillRect/>
          </a:stretch>
        </p:blipFill>
        <p:spPr>
          <a:xfrm rot="10800000" flipH="1" flipV="1">
            <a:off x="1" y="1"/>
            <a:ext cx="350981" cy="350981"/>
          </a:xfrm>
          <a:prstGeom prst="rect">
            <a:avLst/>
          </a:prstGeom>
        </p:spPr>
      </p:pic>
    </p:spTree>
    <p:extLst>
      <p:ext uri="{BB962C8B-B14F-4D97-AF65-F5344CB8AC3E}">
        <p14:creationId xmlns:p14="http://schemas.microsoft.com/office/powerpoint/2010/main" val="1894301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8872E68-9779-418D-A949-956F1DFC95FF}"/>
              </a:ext>
            </a:extLst>
          </p:cNvPr>
          <p:cNvPicPr>
            <a:picLocks noChangeAspect="1"/>
          </p:cNvPicPr>
          <p:nvPr/>
        </p:nvPicPr>
        <p:blipFill>
          <a:blip r:embed="rId2"/>
          <a:stretch>
            <a:fillRect/>
          </a:stretch>
        </p:blipFill>
        <p:spPr>
          <a:xfrm>
            <a:off x="1645444" y="0"/>
            <a:ext cx="4450556" cy="6858000"/>
          </a:xfrm>
          <a:prstGeom prst="rect">
            <a:avLst/>
          </a:prstGeom>
        </p:spPr>
      </p:pic>
      <p:pic>
        <p:nvPicPr>
          <p:cNvPr id="6" name="Рисунок 5">
            <a:extLst>
              <a:ext uri="{FF2B5EF4-FFF2-40B4-BE49-F238E27FC236}">
                <a16:creationId xmlns:a16="http://schemas.microsoft.com/office/drawing/2014/main" id="{AADFCBF4-0666-44E2-BB80-FD8D257BD578}"/>
              </a:ext>
            </a:extLst>
          </p:cNvPr>
          <p:cNvPicPr>
            <a:picLocks noChangeAspect="1"/>
          </p:cNvPicPr>
          <p:nvPr/>
        </p:nvPicPr>
        <p:blipFill>
          <a:blip r:embed="rId3"/>
          <a:stretch>
            <a:fillRect/>
          </a:stretch>
        </p:blipFill>
        <p:spPr>
          <a:xfrm>
            <a:off x="6096000" y="0"/>
            <a:ext cx="4025503" cy="6858000"/>
          </a:xfrm>
          <a:prstGeom prst="rect">
            <a:avLst/>
          </a:prstGeom>
        </p:spPr>
      </p:pic>
      <p:pic>
        <p:nvPicPr>
          <p:cNvPr id="7" name="Рисунок 6">
            <a:extLst>
              <a:ext uri="{FF2B5EF4-FFF2-40B4-BE49-F238E27FC236}">
                <a16:creationId xmlns:a16="http://schemas.microsoft.com/office/drawing/2014/main" id="{78F1C242-CD84-407D-AE80-DAF972D4338C}"/>
              </a:ext>
            </a:extLst>
          </p:cNvPr>
          <p:cNvPicPr>
            <a:picLocks noChangeAspect="1"/>
          </p:cNvPicPr>
          <p:nvPr/>
        </p:nvPicPr>
        <p:blipFill>
          <a:blip r:embed="rId4"/>
          <a:stretch>
            <a:fillRect/>
          </a:stretch>
        </p:blipFill>
        <p:spPr>
          <a:xfrm rot="10800000" flipH="1" flipV="1">
            <a:off x="1" y="1"/>
            <a:ext cx="350981" cy="350981"/>
          </a:xfrm>
          <a:prstGeom prst="rect">
            <a:avLst/>
          </a:prstGeom>
        </p:spPr>
      </p:pic>
    </p:spTree>
    <p:extLst>
      <p:ext uri="{BB962C8B-B14F-4D97-AF65-F5344CB8AC3E}">
        <p14:creationId xmlns:p14="http://schemas.microsoft.com/office/powerpoint/2010/main" val="2041840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613288D-5FA2-4966-A6B7-9F902063C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0"/>
            <a:ext cx="45529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464986F8-6D7B-4DA9-814C-905B68F8F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4114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D938D81F-5E89-490E-91E8-CB36997FF954}"/>
              </a:ext>
            </a:extLst>
          </p:cNvPr>
          <p:cNvPicPr>
            <a:picLocks noChangeAspect="1"/>
          </p:cNvPicPr>
          <p:nvPr/>
        </p:nvPicPr>
        <p:blipFill>
          <a:blip r:embed="rId4"/>
          <a:stretch>
            <a:fillRect/>
          </a:stretch>
        </p:blipFill>
        <p:spPr>
          <a:xfrm rot="10800000" flipH="1" flipV="1">
            <a:off x="1" y="1"/>
            <a:ext cx="350981" cy="350981"/>
          </a:xfrm>
          <a:prstGeom prst="rect">
            <a:avLst/>
          </a:prstGeom>
        </p:spPr>
      </p:pic>
    </p:spTree>
    <p:extLst>
      <p:ext uri="{BB962C8B-B14F-4D97-AF65-F5344CB8AC3E}">
        <p14:creationId xmlns:p14="http://schemas.microsoft.com/office/powerpoint/2010/main" val="222486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B3BFD6A-A3E2-4BC2-8F47-355A64021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0734" y="644236"/>
            <a:ext cx="4086899" cy="55695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156C555-8F22-43FB-9DC6-0974E7050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44235"/>
            <a:ext cx="4130733" cy="55695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D4CDFF12-9D94-4635-81C3-C182281A2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3117" y="644235"/>
            <a:ext cx="4028883" cy="5569528"/>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50F1D062-A87D-4364-A917-5E1FA7922A0B}"/>
              </a:ext>
            </a:extLst>
          </p:cNvPr>
          <p:cNvPicPr>
            <a:picLocks noChangeAspect="1"/>
          </p:cNvPicPr>
          <p:nvPr/>
        </p:nvPicPr>
        <p:blipFill>
          <a:blip r:embed="rId5"/>
          <a:stretch>
            <a:fillRect/>
          </a:stretch>
        </p:blipFill>
        <p:spPr>
          <a:xfrm rot="10800000" flipH="1" flipV="1">
            <a:off x="1" y="1"/>
            <a:ext cx="350981" cy="350981"/>
          </a:xfrm>
          <a:prstGeom prst="rect">
            <a:avLst/>
          </a:prstGeom>
        </p:spPr>
      </p:pic>
    </p:spTree>
    <p:extLst>
      <p:ext uri="{BB962C8B-B14F-4D97-AF65-F5344CB8AC3E}">
        <p14:creationId xmlns:p14="http://schemas.microsoft.com/office/powerpoint/2010/main" val="1745795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C45F668-0716-42C2-9121-D7B67044BF4C}"/>
              </a:ext>
            </a:extLst>
          </p:cNvPr>
          <p:cNvSpPr/>
          <p:nvPr/>
        </p:nvSpPr>
        <p:spPr>
          <a:xfrm>
            <a:off x="7592602" y="0"/>
            <a:ext cx="4599398" cy="12431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dirty="0">
                <a:latin typeface="+mj-lt"/>
              </a:rPr>
              <a:t>Семья</a:t>
            </a:r>
            <a:endParaRPr lang="ru-RU" sz="4000" dirty="0">
              <a:latin typeface="+mj-lt"/>
            </a:endParaRPr>
          </a:p>
        </p:txBody>
      </p:sp>
      <p:sp>
        <p:nvSpPr>
          <p:cNvPr id="4" name="TextBox 3">
            <a:extLst>
              <a:ext uri="{FF2B5EF4-FFF2-40B4-BE49-F238E27FC236}">
                <a16:creationId xmlns:a16="http://schemas.microsoft.com/office/drawing/2014/main" id="{ED36ACC7-AB12-4906-8B22-39743EFD8BAB}"/>
              </a:ext>
            </a:extLst>
          </p:cNvPr>
          <p:cNvSpPr txBox="1"/>
          <p:nvPr/>
        </p:nvSpPr>
        <p:spPr>
          <a:xfrm>
            <a:off x="99746" y="260661"/>
            <a:ext cx="7403386" cy="461665"/>
          </a:xfrm>
          <a:prstGeom prst="rect">
            <a:avLst/>
          </a:prstGeom>
          <a:noFill/>
        </p:spPr>
        <p:txBody>
          <a:bodyPr wrap="square">
            <a:spAutoFit/>
          </a:bodyPr>
          <a:lstStyle/>
          <a:p>
            <a:r>
              <a:rPr lang="ru-RU" sz="2400" dirty="0"/>
              <a:t>–  Фавстов Юрий  Константинович (сын К. А. Фавстова)</a:t>
            </a:r>
          </a:p>
        </p:txBody>
      </p:sp>
      <p:sp>
        <p:nvSpPr>
          <p:cNvPr id="5" name="TextBox 4">
            <a:extLst>
              <a:ext uri="{FF2B5EF4-FFF2-40B4-BE49-F238E27FC236}">
                <a16:creationId xmlns:a16="http://schemas.microsoft.com/office/drawing/2014/main" id="{C8A3C2DE-D1CF-44D1-8072-055FD2ABBF5D}"/>
              </a:ext>
            </a:extLst>
          </p:cNvPr>
          <p:cNvSpPr txBox="1"/>
          <p:nvPr/>
        </p:nvSpPr>
        <p:spPr>
          <a:xfrm>
            <a:off x="4643919" y="1351916"/>
            <a:ext cx="7548081" cy="5262979"/>
          </a:xfrm>
          <a:prstGeom prst="rect">
            <a:avLst/>
          </a:prstGeom>
          <a:noFill/>
        </p:spPr>
        <p:txBody>
          <a:bodyPr wrap="square" rtlCol="0">
            <a:spAutoFit/>
          </a:bodyPr>
          <a:lstStyle/>
          <a:p>
            <a:r>
              <a:rPr lang="ru-RU" sz="2400" i="1" dirty="0"/>
              <a:t>«Наша семья переехала в Куйбышев из Ярославля в 1929 году, когда я был ещё младенцем. Отец после окончания института получил сюда назначение статистиком. Мама работала преподавателем литературы в музыкальном училище. Отсюда и связь с искусством. В 30-е годы были очень сильные профсоюзы. И моя мама была членом профсоюза работников культуры РАБИС. Это давало возможность бесплатно ходить на концерты, на выставки, в музеи. Я этим постоянно пользовался. В войну музыкальное училище на время закрыли. И все его работники и преподаватели пошли работать в театры, кто кем. Мать, например, устроилась билетером в филармонию.»</a:t>
            </a:r>
          </a:p>
        </p:txBody>
      </p:sp>
      <p:pic>
        <p:nvPicPr>
          <p:cNvPr id="6" name="Picture 2">
            <a:extLst>
              <a:ext uri="{FF2B5EF4-FFF2-40B4-BE49-F238E27FC236}">
                <a16:creationId xmlns:a16="http://schemas.microsoft.com/office/drawing/2014/main" id="{4497C649-4EA6-4943-8C81-44127A8880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30" r="57615"/>
          <a:stretch/>
        </p:blipFill>
        <p:spPr bwMode="auto">
          <a:xfrm>
            <a:off x="0" y="1130157"/>
            <a:ext cx="4310318" cy="5727841"/>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97C6F861-6D2F-4E0E-A30C-DD116E873922}"/>
              </a:ext>
            </a:extLst>
          </p:cNvPr>
          <p:cNvPicPr>
            <a:picLocks noChangeAspect="1"/>
          </p:cNvPicPr>
          <p:nvPr/>
        </p:nvPicPr>
        <p:blipFill>
          <a:blip r:embed="rId3"/>
          <a:stretch>
            <a:fillRect/>
          </a:stretch>
        </p:blipFill>
        <p:spPr>
          <a:xfrm rot="10800000" flipH="1" flipV="1">
            <a:off x="11661618" y="6327616"/>
            <a:ext cx="530382" cy="530382"/>
          </a:xfrm>
          <a:prstGeom prst="rect">
            <a:avLst/>
          </a:prstGeom>
        </p:spPr>
      </p:pic>
    </p:spTree>
    <p:extLst>
      <p:ext uri="{BB962C8B-B14F-4D97-AF65-F5344CB8AC3E}">
        <p14:creationId xmlns:p14="http://schemas.microsoft.com/office/powerpoint/2010/main" val="2784239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F58090-0415-4C44-BE36-79610E9C06BF}"/>
              </a:ext>
            </a:extLst>
          </p:cNvPr>
          <p:cNvSpPr txBox="1"/>
          <p:nvPr/>
        </p:nvSpPr>
        <p:spPr>
          <a:xfrm>
            <a:off x="517132" y="530381"/>
            <a:ext cx="5578868" cy="5262979"/>
          </a:xfrm>
          <a:prstGeom prst="rect">
            <a:avLst/>
          </a:prstGeom>
          <a:noFill/>
        </p:spPr>
        <p:txBody>
          <a:bodyPr wrap="square" rtlCol="0">
            <a:spAutoFit/>
          </a:bodyPr>
          <a:lstStyle/>
          <a:p>
            <a:r>
              <a:rPr lang="ru-RU" sz="2400" i="1" dirty="0"/>
              <a:t>«Мы жили в старом купеческом доме по адресу: </a:t>
            </a:r>
            <a:r>
              <a:rPr lang="ru-RU" sz="2400" i="1" dirty="0" err="1"/>
              <a:t>Галактионовская</a:t>
            </a:r>
            <a:r>
              <a:rPr lang="ru-RU" sz="2400" i="1" dirty="0"/>
              <a:t> 103, в коммунальной квартире. Наша семья занимала две комнаты. Была очень интересная планировка. Небольшая, метров 16 светлая комната и 20 метров тёмная комната, без окон. Зачем такая комната была в доме, спросите вы. Потому что в ней бывший владелец дома отдыхал. Он не любил солнца, а любил прохладу. Поэтому в северной стороне дома была построена тёмная комната, в которой так окна и не прорубили.»</a:t>
            </a:r>
          </a:p>
        </p:txBody>
      </p:sp>
      <p:pic>
        <p:nvPicPr>
          <p:cNvPr id="5122" name="Picture 2" descr="Ул. Галактионовская, 103. Дом М. Д. Персидской">
            <a:extLst>
              <a:ext uri="{FF2B5EF4-FFF2-40B4-BE49-F238E27FC236}">
                <a16:creationId xmlns:a16="http://schemas.microsoft.com/office/drawing/2014/main" id="{95594EFE-36DB-42A3-AA21-FA057AF5E1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09" t="5123"/>
          <a:stretch/>
        </p:blipFill>
        <p:spPr bwMode="auto">
          <a:xfrm>
            <a:off x="7048501" y="-1"/>
            <a:ext cx="5143500" cy="40044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Самара, Галактионовская улица, 103 — Фото — Домофото">
            <a:extLst>
              <a:ext uri="{FF2B5EF4-FFF2-40B4-BE49-F238E27FC236}">
                <a16:creationId xmlns:a16="http://schemas.microsoft.com/office/drawing/2014/main" id="{7DC12A30-ED5F-41CF-A47B-C1763D4EA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3429000"/>
            <a:ext cx="51435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DCBBA264-34B4-4B36-BA47-A729AD7EE176}"/>
              </a:ext>
            </a:extLst>
          </p:cNvPr>
          <p:cNvSpPr/>
          <p:nvPr/>
        </p:nvSpPr>
        <p:spPr>
          <a:xfrm>
            <a:off x="7048499" y="3161871"/>
            <a:ext cx="5143501" cy="4803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Дом по адресу: </a:t>
            </a:r>
            <a:r>
              <a:rPr lang="ru-RU" dirty="0" err="1"/>
              <a:t>Галактионовская</a:t>
            </a:r>
            <a:r>
              <a:rPr lang="ru-RU" dirty="0"/>
              <a:t> 103. </a:t>
            </a:r>
          </a:p>
          <a:p>
            <a:pPr algn="ctr"/>
            <a:r>
              <a:rPr lang="ru-RU" dirty="0"/>
              <a:t>Фото до и после покраски</a:t>
            </a:r>
          </a:p>
        </p:txBody>
      </p:sp>
      <p:pic>
        <p:nvPicPr>
          <p:cNvPr id="8" name="Рисунок 7">
            <a:extLst>
              <a:ext uri="{FF2B5EF4-FFF2-40B4-BE49-F238E27FC236}">
                <a16:creationId xmlns:a16="http://schemas.microsoft.com/office/drawing/2014/main" id="{C321BE7A-57CD-4C0C-9BB5-758DC499945A}"/>
              </a:ext>
            </a:extLst>
          </p:cNvPr>
          <p:cNvPicPr>
            <a:picLocks noChangeAspect="1"/>
          </p:cNvPicPr>
          <p:nvPr/>
        </p:nvPicPr>
        <p:blipFill>
          <a:blip r:embed="rId4"/>
          <a:stretch>
            <a:fillRect/>
          </a:stretch>
        </p:blipFill>
        <p:spPr>
          <a:xfrm rot="10800000" flipH="1" flipV="1">
            <a:off x="1" y="0"/>
            <a:ext cx="530382" cy="530382"/>
          </a:xfrm>
          <a:prstGeom prst="rect">
            <a:avLst/>
          </a:prstGeom>
        </p:spPr>
      </p:pic>
    </p:spTree>
    <p:extLst>
      <p:ext uri="{BB962C8B-B14F-4D97-AF65-F5344CB8AC3E}">
        <p14:creationId xmlns:p14="http://schemas.microsoft.com/office/powerpoint/2010/main" val="3619514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nnamed (3)">
            <a:extLst>
              <a:ext uri="{FF2B5EF4-FFF2-40B4-BE49-F238E27FC236}">
                <a16:creationId xmlns:a16="http://schemas.microsoft.com/office/drawing/2014/main" id="{3F3A56E0-6D64-438C-B4B1-B79A3B5CC1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77" b="-1"/>
          <a:stretch/>
        </p:blipFill>
        <p:spPr bwMode="auto">
          <a:xfrm>
            <a:off x="-2" y="-2959"/>
            <a:ext cx="12192001" cy="686391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1EC02EC1-4953-4306-8BB8-01AA6867FD1D}"/>
              </a:ext>
            </a:extLst>
          </p:cNvPr>
          <p:cNvSpPr/>
          <p:nvPr/>
        </p:nvSpPr>
        <p:spPr>
          <a:xfrm>
            <a:off x="-3" y="-2959"/>
            <a:ext cx="12192003" cy="4241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t>Соседи семьи Фавстовых</a:t>
            </a:r>
          </a:p>
        </p:txBody>
      </p:sp>
      <p:pic>
        <p:nvPicPr>
          <p:cNvPr id="4" name="Рисунок 3">
            <a:extLst>
              <a:ext uri="{FF2B5EF4-FFF2-40B4-BE49-F238E27FC236}">
                <a16:creationId xmlns:a16="http://schemas.microsoft.com/office/drawing/2014/main" id="{3DB3EF35-37BD-43D0-80FD-14E62309C072}"/>
              </a:ext>
            </a:extLst>
          </p:cNvPr>
          <p:cNvPicPr>
            <a:picLocks noChangeAspect="1"/>
          </p:cNvPicPr>
          <p:nvPr/>
        </p:nvPicPr>
        <p:blipFill>
          <a:blip r:embed="rId3"/>
          <a:stretch>
            <a:fillRect/>
          </a:stretch>
        </p:blipFill>
        <p:spPr>
          <a:xfrm rot="10800000" flipH="1" flipV="1">
            <a:off x="11711059" y="-31331"/>
            <a:ext cx="480941" cy="480941"/>
          </a:xfrm>
          <a:prstGeom prst="rect">
            <a:avLst/>
          </a:prstGeom>
        </p:spPr>
      </p:pic>
    </p:spTree>
    <p:extLst>
      <p:ext uri="{BB962C8B-B14F-4D97-AF65-F5344CB8AC3E}">
        <p14:creationId xmlns:p14="http://schemas.microsoft.com/office/powerpoint/2010/main" val="999497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45F109-6A56-427E-9DD3-2523CA0AD3C3}"/>
              </a:ext>
            </a:extLst>
          </p:cNvPr>
          <p:cNvSpPr>
            <a:spLocks noGrp="1"/>
          </p:cNvSpPr>
          <p:nvPr>
            <p:ph type="title"/>
          </p:nvPr>
        </p:nvSpPr>
        <p:spPr/>
        <p:txBody>
          <a:bodyPr>
            <a:normAutofit/>
          </a:bodyPr>
          <a:lstStyle/>
          <a:p>
            <a:r>
              <a:rPr lang="ru-RU" sz="4800" dirty="0"/>
              <a:t>О войне</a:t>
            </a:r>
          </a:p>
        </p:txBody>
      </p:sp>
      <p:sp>
        <p:nvSpPr>
          <p:cNvPr id="4" name="TextBox 3">
            <a:extLst>
              <a:ext uri="{FF2B5EF4-FFF2-40B4-BE49-F238E27FC236}">
                <a16:creationId xmlns:a16="http://schemas.microsoft.com/office/drawing/2014/main" id="{2759EE09-9CFB-483A-8A57-52C71264B823}"/>
              </a:ext>
            </a:extLst>
          </p:cNvPr>
          <p:cNvSpPr txBox="1"/>
          <p:nvPr/>
        </p:nvSpPr>
        <p:spPr>
          <a:xfrm>
            <a:off x="3637052" y="916049"/>
            <a:ext cx="7911101" cy="5016758"/>
          </a:xfrm>
          <a:prstGeom prst="rect">
            <a:avLst/>
          </a:prstGeom>
          <a:noFill/>
        </p:spPr>
        <p:txBody>
          <a:bodyPr wrap="square" rtlCol="0">
            <a:spAutoFit/>
          </a:bodyPr>
          <a:lstStyle/>
          <a:p>
            <a:r>
              <a:rPr lang="ru-RU" sz="2000" i="1" dirty="0"/>
              <a:t>«В Куйбышев началась эвакуация заводов, и началось массовое уплотнение. К нам приходили люди с ордерами и вселялись на наши метры. Первым у нас на уплотнении был писатель Иерихонов. У него была красавица-жена, эстонка Дайна, и собака овчарка. Он писал партизанскую быль, хотя партизаном не был, но зато активно печатался с ней в газетах. Он у нас прожил три месяца в тёмной комнате.</a:t>
            </a:r>
          </a:p>
          <a:p>
            <a:endParaRPr lang="ru-RU" sz="2000" i="1" dirty="0"/>
          </a:p>
          <a:p>
            <a:r>
              <a:rPr lang="ru-RU" sz="2000" i="1" dirty="0"/>
              <a:t>Иерихонов был страшный авантюрист. Чтобы нас отблагодарить, он раз говорит отцу: «Константин Александрович, пошли со мной на вокзал». Отец в военной форме, Иерихонов тоже. И вдруг объявление: «Младший лейтенант Фавстов!» — «Я!» — «Идите получать продукты на роту». Как-то он так подстроил, что фамилия моего отца попала в списки по распределению продовольствия. И ему выдали три мешка продуктов. Он их взял, конечно. Голодно было…»</a:t>
            </a:r>
          </a:p>
        </p:txBody>
      </p:sp>
      <p:pic>
        <p:nvPicPr>
          <p:cNvPr id="5" name="Рисунок 4">
            <a:extLst>
              <a:ext uri="{FF2B5EF4-FFF2-40B4-BE49-F238E27FC236}">
                <a16:creationId xmlns:a16="http://schemas.microsoft.com/office/drawing/2014/main" id="{05589FC9-645F-41E1-96FA-5FBFA6DFD97A}"/>
              </a:ext>
            </a:extLst>
          </p:cNvPr>
          <p:cNvPicPr>
            <a:picLocks noChangeAspect="1"/>
          </p:cNvPicPr>
          <p:nvPr/>
        </p:nvPicPr>
        <p:blipFill>
          <a:blip r:embed="rId2"/>
          <a:stretch>
            <a:fillRect/>
          </a:stretch>
        </p:blipFill>
        <p:spPr>
          <a:xfrm rot="10800000" flipH="1" flipV="1">
            <a:off x="11647470" y="1"/>
            <a:ext cx="544530" cy="544530"/>
          </a:xfrm>
          <a:prstGeom prst="rect">
            <a:avLst/>
          </a:prstGeom>
        </p:spPr>
      </p:pic>
    </p:spTree>
    <p:extLst>
      <p:ext uri="{BB962C8B-B14F-4D97-AF65-F5344CB8AC3E}">
        <p14:creationId xmlns:p14="http://schemas.microsoft.com/office/powerpoint/2010/main" val="2812897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19187F-E6AA-42FD-9C8B-38ECDAFED793}"/>
              </a:ext>
            </a:extLst>
          </p:cNvPr>
          <p:cNvSpPr txBox="1"/>
          <p:nvPr/>
        </p:nvSpPr>
        <p:spPr>
          <a:xfrm>
            <a:off x="0" y="1197889"/>
            <a:ext cx="4076700" cy="4832092"/>
          </a:xfrm>
          <a:prstGeom prst="rect">
            <a:avLst/>
          </a:prstGeom>
          <a:noFill/>
        </p:spPr>
        <p:txBody>
          <a:bodyPr wrap="square" rtlCol="0">
            <a:spAutoFit/>
          </a:bodyPr>
          <a:lstStyle/>
          <a:p>
            <a:r>
              <a:rPr lang="ru-RU" sz="2800" dirty="0"/>
              <a:t>Константин Александрович Фавстов – сын сельского священника. В 1925 г. окончил Московские статистические курсы, а в 1929 г. – статистический факультет Харьковского института народного хозяйства</a:t>
            </a:r>
          </a:p>
        </p:txBody>
      </p:sp>
      <p:pic>
        <p:nvPicPr>
          <p:cNvPr id="2050" name="Picture 2" descr="Про ХНУМГ ім. О.М. Бекетова">
            <a:extLst>
              <a:ext uri="{FF2B5EF4-FFF2-40B4-BE49-F238E27FC236}">
                <a16:creationId xmlns:a16="http://schemas.microsoft.com/office/drawing/2014/main" id="{FD5F20CD-CEAE-4B78-BB2F-5D442A88F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700" y="0"/>
            <a:ext cx="81153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67A7BC38-1BFA-420F-A484-0C1599FF3331}"/>
              </a:ext>
            </a:extLst>
          </p:cNvPr>
          <p:cNvPicPr>
            <a:picLocks noChangeAspect="1"/>
          </p:cNvPicPr>
          <p:nvPr/>
        </p:nvPicPr>
        <p:blipFill>
          <a:blip r:embed="rId3"/>
          <a:stretch>
            <a:fillRect/>
          </a:stretch>
        </p:blipFill>
        <p:spPr>
          <a:xfrm rot="10800000" flipH="1" flipV="1">
            <a:off x="0" y="6354566"/>
            <a:ext cx="503434" cy="503434"/>
          </a:xfrm>
          <a:prstGeom prst="rect">
            <a:avLst/>
          </a:prstGeom>
        </p:spPr>
      </p:pic>
      <p:sp>
        <p:nvSpPr>
          <p:cNvPr id="3" name="Прямоугольник 2">
            <a:extLst>
              <a:ext uri="{FF2B5EF4-FFF2-40B4-BE49-F238E27FC236}">
                <a16:creationId xmlns:a16="http://schemas.microsoft.com/office/drawing/2014/main" id="{B52A9BFC-801D-4EFF-AB9B-4453AEC1321B}"/>
              </a:ext>
            </a:extLst>
          </p:cNvPr>
          <p:cNvSpPr/>
          <p:nvPr/>
        </p:nvSpPr>
        <p:spPr>
          <a:xfrm>
            <a:off x="0" y="0"/>
            <a:ext cx="4076700" cy="10129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latin typeface="+mj-lt"/>
              </a:rPr>
              <a:t>Образование</a:t>
            </a:r>
          </a:p>
        </p:txBody>
      </p:sp>
    </p:spTree>
    <p:extLst>
      <p:ext uri="{BB962C8B-B14F-4D97-AF65-F5344CB8AC3E}">
        <p14:creationId xmlns:p14="http://schemas.microsoft.com/office/powerpoint/2010/main" val="759394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5FFB9A65-D1A9-4202-B3A0-097B1CC0520D}"/>
              </a:ext>
            </a:extLst>
          </p:cNvPr>
          <p:cNvSpPr/>
          <p:nvPr/>
        </p:nvSpPr>
        <p:spPr>
          <a:xfrm>
            <a:off x="5145884" y="0"/>
            <a:ext cx="7046116" cy="13253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latin typeface="+mj-lt"/>
              </a:rPr>
              <a:t>Работа и исследовательская деятельность</a:t>
            </a:r>
          </a:p>
        </p:txBody>
      </p:sp>
      <p:sp>
        <p:nvSpPr>
          <p:cNvPr id="3" name="TextBox 2">
            <a:extLst>
              <a:ext uri="{FF2B5EF4-FFF2-40B4-BE49-F238E27FC236}">
                <a16:creationId xmlns:a16="http://schemas.microsoft.com/office/drawing/2014/main" id="{DE3EFDEF-0352-4B70-851A-CB2CC8D8A658}"/>
              </a:ext>
            </a:extLst>
          </p:cNvPr>
          <p:cNvSpPr txBox="1"/>
          <p:nvPr/>
        </p:nvSpPr>
        <p:spPr>
          <a:xfrm>
            <a:off x="5263058" y="1325366"/>
            <a:ext cx="6811767" cy="5509200"/>
          </a:xfrm>
          <a:prstGeom prst="rect">
            <a:avLst/>
          </a:prstGeom>
          <a:noFill/>
        </p:spPr>
        <p:txBody>
          <a:bodyPr wrap="square" rtlCol="0">
            <a:spAutoFit/>
          </a:bodyPr>
          <a:lstStyle/>
          <a:p>
            <a:pPr indent="450000"/>
            <a:r>
              <a:rPr lang="ru-RU" sz="2200" dirty="0"/>
              <a:t>Практическую работу по статистике вел в 1917-1926 гг. в Ярославской губернии, в 1929-1930 гг. в Ульяновске, с 1932 г. в Самаре.</a:t>
            </a:r>
          </a:p>
          <a:p>
            <a:pPr indent="450000"/>
            <a:r>
              <a:rPr lang="ru-RU" sz="2200" dirty="0"/>
              <a:t>Преподавательскую работу начал с 1930 г. в Самарском техникуме народнохозяйственного учета, учебном учетно-экономическом комбинате «</a:t>
            </a:r>
            <a:r>
              <a:rPr lang="ru-RU" sz="2200" dirty="0" err="1"/>
              <a:t>Союзоргучета</a:t>
            </a:r>
            <a:r>
              <a:rPr lang="ru-RU" sz="2200" dirty="0"/>
              <a:t>».</a:t>
            </a:r>
          </a:p>
          <a:p>
            <a:pPr indent="450000"/>
            <a:r>
              <a:rPr lang="ru-RU" sz="2200" dirty="0"/>
              <a:t>С 1931 г. К. А. Фавстов работал преподавателем статистики КПИ.</a:t>
            </a:r>
          </a:p>
          <a:p>
            <a:pPr indent="450000"/>
            <a:r>
              <a:rPr lang="ru-RU" sz="2200" dirty="0"/>
              <a:t>В 1935 г. в институте ставился вопрос и присуждении К. А. Фавстову ученого звания доцента. В государственную квалификационную комиссию ГП РСФСР представляются рукописи научных работ соискателя, в том числе работа 1928 г. «К вопросу о приемах социально-экономических группировок крестьянских хозяйств».</a:t>
            </a:r>
          </a:p>
        </p:txBody>
      </p:sp>
      <p:pic>
        <p:nvPicPr>
          <p:cNvPr id="1026" name="Picture 2" descr="Самара: из века в век. Часть 5">
            <a:extLst>
              <a:ext uri="{FF2B5EF4-FFF2-40B4-BE49-F238E27FC236}">
                <a16:creationId xmlns:a16="http://schemas.microsoft.com/office/drawing/2014/main" id="{723605A2-4EEF-480C-9E9B-C2F41702A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14588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Дома и книги архитектора и педагога А.У. Зеленко. Часть II">
            <a:extLst>
              <a:ext uri="{FF2B5EF4-FFF2-40B4-BE49-F238E27FC236}">
                <a16:creationId xmlns:a16="http://schemas.microsoft.com/office/drawing/2014/main" id="{F35B761F-22DE-4944-898B-0F909F7B9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2998588"/>
            <a:ext cx="5145883" cy="385941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0FF070D5-1B9D-46C2-8743-888D15851A7A}"/>
              </a:ext>
            </a:extLst>
          </p:cNvPr>
          <p:cNvSpPr/>
          <p:nvPr/>
        </p:nvSpPr>
        <p:spPr>
          <a:xfrm>
            <a:off x="-4" y="2998588"/>
            <a:ext cx="5145884" cy="5137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Здание техникума народно-хозяйственного учета по адресу: ул. Фрунзе 116</a:t>
            </a:r>
          </a:p>
        </p:txBody>
      </p:sp>
      <p:pic>
        <p:nvPicPr>
          <p:cNvPr id="7" name="Рисунок 6">
            <a:extLst>
              <a:ext uri="{FF2B5EF4-FFF2-40B4-BE49-F238E27FC236}">
                <a16:creationId xmlns:a16="http://schemas.microsoft.com/office/drawing/2014/main" id="{F51C448D-DA95-4988-9E55-B7324041B032}"/>
              </a:ext>
            </a:extLst>
          </p:cNvPr>
          <p:cNvPicPr>
            <a:picLocks noChangeAspect="1"/>
          </p:cNvPicPr>
          <p:nvPr/>
        </p:nvPicPr>
        <p:blipFill>
          <a:blip r:embed="rId4"/>
          <a:stretch>
            <a:fillRect/>
          </a:stretch>
        </p:blipFill>
        <p:spPr>
          <a:xfrm rot="10800000" flipH="1" flipV="1">
            <a:off x="11670521" y="6336521"/>
            <a:ext cx="521479" cy="521479"/>
          </a:xfrm>
          <a:prstGeom prst="rect">
            <a:avLst/>
          </a:prstGeom>
        </p:spPr>
      </p:pic>
    </p:spTree>
    <p:extLst>
      <p:ext uri="{BB962C8B-B14F-4D97-AF65-F5344CB8AC3E}">
        <p14:creationId xmlns:p14="http://schemas.microsoft.com/office/powerpoint/2010/main" val="80715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AEBCB6-D1B3-4355-BCB2-D05202978E79}"/>
              </a:ext>
            </a:extLst>
          </p:cNvPr>
          <p:cNvSpPr txBox="1"/>
          <p:nvPr/>
        </p:nvSpPr>
        <p:spPr>
          <a:xfrm>
            <a:off x="174661" y="689565"/>
            <a:ext cx="5034338" cy="6001643"/>
          </a:xfrm>
          <a:prstGeom prst="rect">
            <a:avLst/>
          </a:prstGeom>
          <a:noFill/>
        </p:spPr>
        <p:txBody>
          <a:bodyPr wrap="square" rtlCol="0">
            <a:spAutoFit/>
          </a:bodyPr>
          <a:lstStyle/>
          <a:p>
            <a:r>
              <a:rPr lang="ru-RU" sz="2400" dirty="0"/>
              <a:t>На эту работу профессор Г. А. </a:t>
            </a:r>
            <a:r>
              <a:rPr lang="ru-RU" sz="2400" dirty="0" err="1"/>
              <a:t>Тимрот</a:t>
            </a:r>
            <a:r>
              <a:rPr lang="ru-RU" sz="2400" dirty="0"/>
              <a:t> (Саратовский плановый институт) дает уничтожающий отзыв: «Работа представляет собой наглухо буржуазную вылазку против основ Ленинской теории статистики и преследует цель затушевывания кулацких капиталистических элементов нашей экономики». После того как в КПИ стал известен отзыв </a:t>
            </a:r>
            <a:r>
              <a:rPr lang="ru-RU" sz="2400" dirty="0" err="1"/>
              <a:t>Тимрота</a:t>
            </a:r>
            <a:r>
              <a:rPr lang="ru-RU" sz="2400" dirty="0"/>
              <a:t>, в институте был поставлен вопрос о недопустимости использования К. А. Фавстова на преподавательской работе. Но Фавстов настоял на повторном рецензировании его работы.</a:t>
            </a:r>
          </a:p>
        </p:txBody>
      </p:sp>
      <p:sp>
        <p:nvSpPr>
          <p:cNvPr id="5" name="Прямоугольник 4">
            <a:extLst>
              <a:ext uri="{FF2B5EF4-FFF2-40B4-BE49-F238E27FC236}">
                <a16:creationId xmlns:a16="http://schemas.microsoft.com/office/drawing/2014/main" id="{FDFED5FD-9861-49E8-9FFA-ACF96F766F42}"/>
              </a:ext>
            </a:extLst>
          </p:cNvPr>
          <p:cNvSpPr/>
          <p:nvPr/>
        </p:nvSpPr>
        <p:spPr>
          <a:xfrm>
            <a:off x="5209000" y="5178163"/>
            <a:ext cx="6983000" cy="1679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Саратовский плановый институт</a:t>
            </a:r>
          </a:p>
          <a:p>
            <a:pPr algn="ctr"/>
            <a:r>
              <a:rPr lang="ru-RU" sz="2400" dirty="0"/>
              <a:t>(г. Саратов, ул. Радищева 77)</a:t>
            </a:r>
          </a:p>
          <a:p>
            <a:pPr algn="ctr"/>
            <a:endParaRPr lang="ru-RU" dirty="0"/>
          </a:p>
        </p:txBody>
      </p:sp>
      <p:pic>
        <p:nvPicPr>
          <p:cNvPr id="6" name="Рисунок 5">
            <a:extLst>
              <a:ext uri="{FF2B5EF4-FFF2-40B4-BE49-F238E27FC236}">
                <a16:creationId xmlns:a16="http://schemas.microsoft.com/office/drawing/2014/main" id="{59D22431-612C-4026-9130-C0F1D983CBE0}"/>
              </a:ext>
            </a:extLst>
          </p:cNvPr>
          <p:cNvPicPr>
            <a:picLocks noChangeAspect="1"/>
          </p:cNvPicPr>
          <p:nvPr/>
        </p:nvPicPr>
        <p:blipFill>
          <a:blip r:embed="rId2"/>
          <a:stretch>
            <a:fillRect/>
          </a:stretch>
        </p:blipFill>
        <p:spPr>
          <a:xfrm rot="10800000" flipH="1" flipV="1">
            <a:off x="1" y="1"/>
            <a:ext cx="522774" cy="522774"/>
          </a:xfrm>
          <a:prstGeom prst="rect">
            <a:avLst/>
          </a:prstGeom>
        </p:spPr>
      </p:pic>
      <p:pic>
        <p:nvPicPr>
          <p:cNvPr id="1028" name="Picture 4" descr="Институт экономический (плановый) | Page 2 | Фотографии старого Саратова">
            <a:extLst>
              <a:ext uri="{FF2B5EF4-FFF2-40B4-BE49-F238E27FC236}">
                <a16:creationId xmlns:a16="http://schemas.microsoft.com/office/drawing/2014/main" id="{29C83FF7-4903-4E69-BB10-4E462E512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8999" y="-1"/>
            <a:ext cx="6983001" cy="5178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141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60A7C9-4CEC-4AE8-8C60-7632233B8C91}"/>
              </a:ext>
            </a:extLst>
          </p:cNvPr>
          <p:cNvSpPr txBox="1"/>
          <p:nvPr/>
        </p:nvSpPr>
        <p:spPr>
          <a:xfrm>
            <a:off x="6441898" y="1017141"/>
            <a:ext cx="5448728" cy="4154984"/>
          </a:xfrm>
          <a:prstGeom prst="rect">
            <a:avLst/>
          </a:prstGeom>
          <a:noFill/>
        </p:spPr>
        <p:txBody>
          <a:bodyPr wrap="square" rtlCol="0">
            <a:spAutoFit/>
          </a:bodyPr>
          <a:lstStyle/>
          <a:p>
            <a:r>
              <a:rPr lang="ru-RU" sz="2400" dirty="0"/>
              <a:t>Президиум Куйбышевского крайкома Союза работников высшей школы и научных учреждений 9 июня 1936 г. заслушал доклад профессора Георгия Ивановича Баскина о сути научных исследований К. А. Фавстова. Благодаря выступлению Г. И. Баскина крайком снял предъявленные К. А. Фавстову обвинения. </a:t>
            </a:r>
          </a:p>
          <a:p>
            <a:r>
              <a:rPr lang="ru-RU" sz="2400" dirty="0"/>
              <a:t>С 1937 г. Фавстов заведовал кафедрой статистики.</a:t>
            </a:r>
          </a:p>
        </p:txBody>
      </p:sp>
      <p:pic>
        <p:nvPicPr>
          <p:cNvPr id="3" name="Рисунок 2">
            <a:extLst>
              <a:ext uri="{FF2B5EF4-FFF2-40B4-BE49-F238E27FC236}">
                <a16:creationId xmlns:a16="http://schemas.microsoft.com/office/drawing/2014/main" id="{044D374F-24DD-4B4F-B20A-18BBA40AA4CF}"/>
              </a:ext>
            </a:extLst>
          </p:cNvPr>
          <p:cNvPicPr>
            <a:picLocks noChangeAspect="1"/>
          </p:cNvPicPr>
          <p:nvPr/>
        </p:nvPicPr>
        <p:blipFill rotWithShape="1">
          <a:blip r:embed="rId2"/>
          <a:srcRect l="511" t="1301"/>
          <a:stretch/>
        </p:blipFill>
        <p:spPr>
          <a:xfrm>
            <a:off x="0" y="0"/>
            <a:ext cx="5959011" cy="4681202"/>
          </a:xfrm>
          <a:prstGeom prst="rect">
            <a:avLst/>
          </a:prstGeom>
        </p:spPr>
      </p:pic>
      <p:sp>
        <p:nvSpPr>
          <p:cNvPr id="4" name="Прямоугольник 3">
            <a:extLst>
              <a:ext uri="{FF2B5EF4-FFF2-40B4-BE49-F238E27FC236}">
                <a16:creationId xmlns:a16="http://schemas.microsoft.com/office/drawing/2014/main" id="{1D80EE57-D806-4F95-9121-2ACE793E7693}"/>
              </a:ext>
            </a:extLst>
          </p:cNvPr>
          <p:cNvSpPr/>
          <p:nvPr/>
        </p:nvSpPr>
        <p:spPr>
          <a:xfrm>
            <a:off x="-1" y="4674742"/>
            <a:ext cx="5959011" cy="21832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В сентябре 1932 г. институт был переведен в здание на углу улицы Кооперативной </a:t>
            </a:r>
          </a:p>
          <a:p>
            <a:pPr algn="ctr"/>
            <a:r>
              <a:rPr lang="ru-RU" dirty="0"/>
              <a:t>(угол улицы Молодогвардейской и Студенческого переулка). </a:t>
            </a:r>
          </a:p>
          <a:p>
            <a:pPr algn="ctr"/>
            <a:r>
              <a:rPr lang="ru-RU" b="1" dirty="0"/>
              <a:t>В этом здании Куйбышевский плановый институт работал в 1932-1941 гг. </a:t>
            </a:r>
          </a:p>
          <a:p>
            <a:pPr algn="ctr"/>
            <a:r>
              <a:rPr lang="ru-RU" dirty="0"/>
              <a:t>(ныне учебный корпус Самарского государственного аэрокосмического университета)</a:t>
            </a:r>
          </a:p>
        </p:txBody>
      </p:sp>
      <p:pic>
        <p:nvPicPr>
          <p:cNvPr id="5" name="Рисунок 4">
            <a:extLst>
              <a:ext uri="{FF2B5EF4-FFF2-40B4-BE49-F238E27FC236}">
                <a16:creationId xmlns:a16="http://schemas.microsoft.com/office/drawing/2014/main" id="{C6ECD570-ADC2-4234-9231-981AB80BE153}"/>
              </a:ext>
            </a:extLst>
          </p:cNvPr>
          <p:cNvPicPr>
            <a:picLocks noChangeAspect="1"/>
          </p:cNvPicPr>
          <p:nvPr/>
        </p:nvPicPr>
        <p:blipFill>
          <a:blip r:embed="rId3"/>
          <a:stretch>
            <a:fillRect/>
          </a:stretch>
        </p:blipFill>
        <p:spPr>
          <a:xfrm rot="10800000" flipH="1" flipV="1">
            <a:off x="11670521" y="6336521"/>
            <a:ext cx="521479" cy="521479"/>
          </a:xfrm>
          <a:prstGeom prst="rect">
            <a:avLst/>
          </a:prstGeom>
        </p:spPr>
      </p:pic>
    </p:spTree>
    <p:extLst>
      <p:ext uri="{BB962C8B-B14F-4D97-AF65-F5344CB8AC3E}">
        <p14:creationId xmlns:p14="http://schemas.microsoft.com/office/powerpoint/2010/main" val="1502471138"/>
      </p:ext>
    </p:extLst>
  </p:cSld>
  <p:clrMapOvr>
    <a:masterClrMapping/>
  </p:clrMapOvr>
</p:sld>
</file>

<file path=ppt/theme/theme1.xml><?xml version="1.0" encoding="utf-8"?>
<a:theme xmlns:a="http://schemas.openxmlformats.org/drawingml/2006/main" name="Рамка">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otalTime>4029</TotalTime>
  <Words>1193</Words>
  <Application>Microsoft Office PowerPoint</Application>
  <PresentationFormat>Широкоэкранный</PresentationFormat>
  <Paragraphs>57</Paragraphs>
  <Slides>18</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18</vt:i4>
      </vt:variant>
    </vt:vector>
  </HeadingPairs>
  <TitlesOfParts>
    <vt:vector size="22" baseType="lpstr">
      <vt:lpstr>Arial</vt:lpstr>
      <vt:lpstr>Corbel</vt:lpstr>
      <vt:lpstr>Wingdings 2</vt:lpstr>
      <vt:lpstr>Рамка</vt:lpstr>
      <vt:lpstr>Фавстов Константин Александрович (1909-1970)</vt:lpstr>
      <vt:lpstr>Презентация PowerPoint</vt:lpstr>
      <vt:lpstr>Презентация PowerPoint</vt:lpstr>
      <vt:lpstr>Презентация PowerPoint</vt:lpstr>
      <vt:lpstr>О войне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Научная школа</vt:lpstr>
      <vt:lpstr>Презентация PowerPoint</vt:lpstr>
      <vt:lpstr>Презентация PowerPoint</vt:lpstr>
      <vt:lpstr>Труды  К. А. Фавстова</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Прокофьева Юлия Александровна</dc:creator>
  <cp:lastModifiedBy>Бородина Лада</cp:lastModifiedBy>
  <cp:revision>12</cp:revision>
  <dcterms:created xsi:type="dcterms:W3CDTF">2022-02-03T17:56:25Z</dcterms:created>
  <dcterms:modified xsi:type="dcterms:W3CDTF">2022-03-15T12:08:05Z</dcterms:modified>
</cp:coreProperties>
</file>