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64" r:id="rId4"/>
    <p:sldId id="258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3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0D0D2-44D3-4B2A-8F13-A92F5182B469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1B92C-8091-43C8-97DE-601E8F43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0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911" y="405643"/>
            <a:ext cx="9501640" cy="14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Фоминых Леонид Иванович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Уважаемые ветераны, студенты, аспиранты, выпускники, преподаватели,  сотрудники и друзья Самарского государственного экономического университета!  - PDF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04" y="1216528"/>
            <a:ext cx="4493622" cy="5125550"/>
          </a:xfrm>
          <a:prstGeom prst="rect">
            <a:avLst/>
          </a:prstGeom>
          <a:noFill/>
          <a:effectLst>
            <a:glow rad="127000">
              <a:schemeClr val="accent1">
                <a:alpha val="40000"/>
              </a:schemeClr>
            </a:glow>
            <a:outerShdw blurRad="50800" dist="50800" dir="15120000" algn="ctr" rotWithShape="0">
              <a:srgbClr val="000000">
                <a:alpha val="4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0911" y="1809899"/>
            <a:ext cx="55321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1907-1997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Профессор Самарского</a:t>
            </a:r>
          </a:p>
          <a:p>
            <a:r>
              <a:rPr lang="ru-RU" sz="4000" dirty="0" smtClean="0">
                <a:latin typeface="Gabriola" panose="04040605051002020D02" pitchFamily="82" charset="0"/>
              </a:rPr>
              <a:t>Государственного Экономического Университета </a:t>
            </a:r>
          </a:p>
          <a:p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3074" name="Picture 2" descr="https://www.stu.lipetsk.ru/assets/struct/kaf/kaf-bu/i/uq3mwJEmC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62" y="-108757"/>
            <a:ext cx="1216528" cy="12165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2539" y="361130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Биография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051" y="1397501"/>
            <a:ext cx="4161529" cy="5557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Родился в крестьянской семье, после окончания средней школы поступил в </a:t>
            </a:r>
            <a:r>
              <a:rPr lang="ru-RU" sz="2800" i="1" u="sng" dirty="0" smtClean="0"/>
              <a:t>Восточный педагогический институт</a:t>
            </a:r>
            <a:r>
              <a:rPr lang="ru-RU" sz="2800" b="1" i="1" u="sng" spc="-150" dirty="0" smtClean="0"/>
              <a:t> </a:t>
            </a:r>
            <a:endParaRPr lang="ru-RU" sz="2800" b="1" i="1" u="sng" spc="-150" dirty="0" smtClean="0"/>
          </a:p>
          <a:p>
            <a:pPr marL="0" indent="0">
              <a:buNone/>
            </a:pPr>
            <a:r>
              <a:rPr lang="ru-RU" sz="2800" dirty="0" smtClean="0"/>
              <a:t>г</a:t>
            </a:r>
            <a:r>
              <a:rPr lang="ru-RU" sz="2800" dirty="0" smtClean="0"/>
              <a:t>. Казань на общеэкономический факультет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1026" name="Picture 2" descr="https://pastvu.com/_p/d/g/0/k/g0k9f1n26ywoz84y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25" y="1397501"/>
            <a:ext cx="6281109" cy="4217316"/>
          </a:xfrm>
          <a:prstGeom prst="rect">
            <a:avLst/>
          </a:prstGeom>
          <a:noFill/>
          <a:effectLst>
            <a:glow rad="25400">
              <a:schemeClr val="accent1">
                <a:alpha val="40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645" y="396017"/>
            <a:ext cx="8911687" cy="1280890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666" y="1304040"/>
            <a:ext cx="5744084" cy="5360710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сентября 1941 работал в Куйбышевском плановом институте. Воевал на фронте с 1942 по 1945. Сражался в рядах 2-й танковой армии. Его ратные подвиги отмечены орденом Отечественной войны, медалями «За боевые заслуги», «За победу над Германией» и др.</a:t>
            </a:r>
          </a:p>
          <a:p>
            <a:pPr lvl="0"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После демобилизации вернулся на работу в КПИ. В 1946 исполнял обязанности заведующего кафедрой экономической промышленности, а вскоре был избран ее заведующим. Проработал в этой должности более четверти века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2" name="Picture 4" descr="https://tatfrontu.ru/gallery2/d/96025-3/nmrt-kp-23930-33--mno-540-medal-nagradnaya--za-pobedu-nad-germaniey-v-velikoy-otechestvennoy-voyne-1941-1945-gg--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377" y="232134"/>
            <a:ext cx="1983335" cy="3327662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moypolk.ru/static/resize/w800/soldiers/awards/2016/11/29/6e80ac95b08265a2df65a3d23b11b1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59" y="2355232"/>
            <a:ext cx="1837218" cy="3258325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wsstd.by/wp-content/uploads/2020/06/orden-otechestvennoy-voyny-1-stepeni-768x1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20" y="4237348"/>
            <a:ext cx="1824469" cy="2620652"/>
          </a:xfrm>
          <a:prstGeom prst="rect">
            <a:avLst/>
          </a:prstGeom>
          <a:noFill/>
          <a:effectLst>
            <a:glow rad="101600">
              <a:schemeClr val="accent1">
                <a:alpha val="4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168" y="1511789"/>
            <a:ext cx="9432510" cy="49166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Большую помощь оказал в организации преподавания курса экономики промышленности </a:t>
            </a:r>
            <a:r>
              <a:rPr lang="ru-RU" sz="2000" dirty="0" smtClean="0"/>
              <a:t>в </a:t>
            </a:r>
            <a:r>
              <a:rPr lang="ru-RU" sz="2000" i="1" dirty="0" smtClean="0"/>
              <a:t>Венгерском государственном экономическом университете</a:t>
            </a:r>
            <a:r>
              <a:rPr lang="ru-RU" sz="2000" dirty="0" smtClean="0"/>
              <a:t>, </a:t>
            </a:r>
            <a:r>
              <a:rPr lang="ru-RU" sz="2000" dirty="0" smtClean="0"/>
              <a:t>где работал профессором и заведовал кафедрой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Первостепенное внимание уделял лекции, преподавательскому мастерству. Преподавал курсы </a:t>
            </a:r>
            <a:r>
              <a:rPr lang="ru-RU" sz="2000" u="sng" dirty="0" smtClean="0"/>
              <a:t>«Экономика промышленности» </a:t>
            </a:r>
            <a:r>
              <a:rPr lang="ru-RU" sz="2000" dirty="0" smtClean="0"/>
              <a:t>и </a:t>
            </a:r>
            <a:r>
              <a:rPr lang="ru-RU" sz="2000" u="sng" dirty="0" smtClean="0"/>
              <a:t>«Организация и планирование промышленных предприятий».</a:t>
            </a:r>
          </a:p>
          <a:p>
            <a:r>
              <a:rPr lang="ru-RU" sz="2000" dirty="0" smtClean="0"/>
              <a:t>В КПИ создал и возглавил одно из самых актуальных для народного хозяйства направлений в научных исследованиях, призванных укрепить союз с производством, - разработку проблемы повышения экономической эффективности промышленного производства.</a:t>
            </a:r>
          </a:p>
          <a:p>
            <a:r>
              <a:rPr lang="ru-RU" sz="2000" dirty="0" smtClean="0"/>
              <a:t>Стал одним из пионеров разработки проблемы совершенствования нормативной базы плана.</a:t>
            </a:r>
          </a:p>
          <a:p>
            <a:r>
              <a:rPr lang="ru-RU" sz="2000" dirty="0" smtClean="0"/>
              <a:t>Внес вклад в разработку проблемы модернизации оборудования, развития экономики промышленности Куйбышевской области.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5991" y="32516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Преподавательская и исследовательская деятельность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Научная школа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497874"/>
            <a:ext cx="9371012" cy="44133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Начиная с 1950-х годов коллектив преподавателей промышленно-экономического факультета был известен далеко за пределами вуза. Его кафедрой экономики промышленности руководил именно Л. И. Фоминых. По воспоминанием </a:t>
            </a:r>
            <a:r>
              <a:rPr lang="ru-RU" sz="2000" dirty="0" err="1" smtClean="0"/>
              <a:t>М.И.Римера</a:t>
            </a:r>
            <a:r>
              <a:rPr lang="ru-RU" sz="2000" dirty="0" smtClean="0"/>
              <a:t>, заведующий сразу дал студентам необходимые лекционные курсы, а также практикумы. </a:t>
            </a:r>
          </a:p>
          <a:p>
            <a:r>
              <a:rPr lang="ru-RU" sz="2000" dirty="0" smtClean="0"/>
              <a:t>Ученики профессора активно работали в НИЭЛ, вели занятия со студентами, разрабатывали собственные концепции и идеи. Среди них фронтовики – </a:t>
            </a:r>
            <a:r>
              <a:rPr lang="ru-RU" sz="2000" i="1" dirty="0" smtClean="0"/>
              <a:t>М.И. </a:t>
            </a:r>
            <a:r>
              <a:rPr lang="ru-RU" sz="2000" i="1" dirty="0" err="1" smtClean="0"/>
              <a:t>Ример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Б.Ф.Трахтенберг</a:t>
            </a:r>
            <a:r>
              <a:rPr lang="ru-RU" sz="2000" i="1" dirty="0" smtClean="0"/>
              <a:t>, К.Д. Левицкий, </a:t>
            </a:r>
            <a:r>
              <a:rPr lang="ru-RU" sz="2000" i="1" dirty="0" err="1" smtClean="0"/>
              <a:t>А.М.Данилов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Б.Я.Татарских</a:t>
            </a:r>
            <a:r>
              <a:rPr lang="ru-RU" sz="2000" i="1" dirty="0" smtClean="0"/>
              <a:t>, Н.Н. </a:t>
            </a:r>
            <a:r>
              <a:rPr lang="ru-RU" sz="2000" i="1" dirty="0" err="1" smtClean="0"/>
              <a:t>Османкин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А.П.Кумарин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В.К.Курочкин</a:t>
            </a:r>
            <a:r>
              <a:rPr lang="ru-RU" sz="2000" i="1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Многие из них впоследствии стали докторами наук, основателями научных школ и направлений.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02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040" y="399049"/>
            <a:ext cx="6952170" cy="1280890"/>
          </a:xfrm>
        </p:spPr>
        <p:txBody>
          <a:bodyPr/>
          <a:lstStyle/>
          <a:p>
            <a:pPr algn="just"/>
            <a:r>
              <a:rPr lang="ru-RU" dirty="0" smtClean="0">
                <a:latin typeface="Arial Black" panose="020B0A04020102020204" pitchFamily="34" charset="0"/>
              </a:rPr>
              <a:t>Ученики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sseu.ru/wp-content/uploads/2015/05/11-Rimer-M.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21" y="1224160"/>
            <a:ext cx="2403744" cy="3652430"/>
          </a:xfrm>
          <a:prstGeom prst="rect">
            <a:avLst/>
          </a:prstGeom>
          <a:noFill/>
          <a:effectLst>
            <a:glow rad="1397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2566" y="4884670"/>
            <a:ext cx="3352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Bahnschrift SemiBold" panose="020B0502040204020203" pitchFamily="34" charset="0"/>
              </a:rPr>
              <a:t>М.И.Ример</a:t>
            </a:r>
            <a:endParaRPr lang="ru-RU" dirty="0" smtClean="0">
              <a:latin typeface="Bahnschrift SemiBold" panose="020B0502040204020203" pitchFamily="34" charset="0"/>
            </a:endParaRPr>
          </a:p>
          <a:p>
            <a:r>
              <a:rPr lang="ru-RU" dirty="0"/>
              <a:t>д</a:t>
            </a:r>
            <a:r>
              <a:rPr lang="ru-RU" dirty="0" smtClean="0"/>
              <a:t>.э.н., профессор,</a:t>
            </a:r>
          </a:p>
          <a:p>
            <a:r>
              <a:rPr lang="ru-RU" dirty="0" smtClean="0"/>
              <a:t>Заслуженный </a:t>
            </a:r>
            <a:r>
              <a:rPr lang="ru-RU" dirty="0"/>
              <a:t>деятель науки РФ, профессор </a:t>
            </a:r>
            <a:r>
              <a:rPr lang="ru-RU" dirty="0" smtClean="0"/>
              <a:t>Самарской </a:t>
            </a:r>
            <a:r>
              <a:rPr lang="ru-RU" dirty="0"/>
              <a:t>экономической академии.</a:t>
            </a:r>
          </a:p>
        </p:txBody>
      </p:sp>
      <p:pic>
        <p:nvPicPr>
          <p:cNvPr id="2052" name="Picture 4" descr="https://biblio.dissernet.org/files/medium/98088_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33" y="1416759"/>
            <a:ext cx="3004110" cy="3009125"/>
          </a:xfrm>
          <a:prstGeom prst="rect">
            <a:avLst/>
          </a:prstGeom>
          <a:noFill/>
          <a:effectLst>
            <a:glow rad="1397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06072" y="450725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Bahnschrift SemiBold" panose="020B0502040204020203" pitchFamily="34" charset="0"/>
              </a:rPr>
              <a:t>Б.Я.Татарских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2054" name="Picture 6" descr="https://www.sseu.ru/sites/default/files/2016/11/chech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67" y="1188806"/>
            <a:ext cx="2908664" cy="39266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0767" y="5258928"/>
            <a:ext cx="346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Bahnschrift SemiBold" panose="020B0502040204020203" pitchFamily="34" charset="0"/>
              </a:rPr>
              <a:t>Н.А.Чечин</a:t>
            </a:r>
            <a:r>
              <a:rPr lang="ru-RU" dirty="0" smtClean="0">
                <a:latin typeface="Bahnschrift SemiBold" panose="020B0502040204020203" pitchFamily="34" charset="0"/>
              </a:rPr>
              <a:t>,</a:t>
            </a:r>
          </a:p>
          <a:p>
            <a:r>
              <a:rPr lang="ru-RU" dirty="0"/>
              <a:t>почетный профессор СГЭУ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97733" y="4884670"/>
            <a:ext cx="3294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Профессор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поч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зв</a:t>
            </a:r>
            <a:r>
              <a:rPr lang="ru-RU" dirty="0">
                <a:solidFill>
                  <a:srgbClr val="000000"/>
                </a:solidFill>
              </a:rPr>
              <a:t>. "Почетный работник высшего профессионального образования РФ"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9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Воспоминания о профессоре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1200" y="1436914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dirty="0" smtClean="0"/>
              <a:t>«Школа Фоминых – суровая школа. Каждый, кто прошел ее, хорошо это запомнит. Он сам сродни скульптору. Умеет отслоить все наносное, снять шелуху, убрать лишнее.», - </a:t>
            </a:r>
            <a:r>
              <a:rPr lang="ru-RU" sz="2400" i="1" dirty="0" smtClean="0">
                <a:latin typeface="Bahnschrift" panose="020B0502040204020203" pitchFamily="34" charset="0"/>
              </a:rPr>
              <a:t>ученик </a:t>
            </a:r>
            <a:r>
              <a:rPr lang="ru-RU" sz="2400" i="1" dirty="0" err="1" smtClean="0">
                <a:latin typeface="Bahnschrift" panose="020B0502040204020203" pitchFamily="34" charset="0"/>
              </a:rPr>
              <a:t>Л.И.Фоминых</a:t>
            </a:r>
            <a:r>
              <a:rPr lang="ru-RU" sz="2400" i="1" dirty="0" smtClean="0">
                <a:latin typeface="Bahnschrift" panose="020B0502040204020203" pitchFamily="34" charset="0"/>
              </a:rPr>
              <a:t>, Н.Н. </a:t>
            </a:r>
            <a:r>
              <a:rPr lang="ru-RU" sz="2400" i="1" dirty="0" err="1" smtClean="0">
                <a:latin typeface="Bahnschrift" panose="020B0502040204020203" pitchFamily="34" charset="0"/>
              </a:rPr>
              <a:t>Османкин</a:t>
            </a:r>
            <a:r>
              <a:rPr lang="ru-RU" sz="2400" i="1" dirty="0" smtClean="0">
                <a:latin typeface="Bahnschrift" panose="020B0502040204020203" pitchFamily="34" charset="0"/>
              </a:rPr>
              <a:t>.</a:t>
            </a:r>
          </a:p>
          <a:p>
            <a:r>
              <a:rPr lang="ru-RU" sz="2400" dirty="0" smtClean="0"/>
              <a:t>«Подружились студент-фронтовик и возвратившийся с войны капитан танковых войск. Но первый сидит за партой, второй стоит на кафедре. Он часто заходил в общежитие, приносил учебники, интересовался нелегкой студенческой жизнью, был добрым другом.», - </a:t>
            </a:r>
            <a:r>
              <a:rPr lang="ru-RU" sz="2400" i="1" dirty="0" smtClean="0">
                <a:latin typeface="Bahnschrift" panose="020B0502040204020203" pitchFamily="34" charset="0"/>
              </a:rPr>
              <a:t>профессор </a:t>
            </a:r>
            <a:r>
              <a:rPr lang="ru-RU" sz="2400" i="1" dirty="0" err="1" smtClean="0">
                <a:latin typeface="Bahnschrift" panose="020B0502040204020203" pitchFamily="34" charset="0"/>
              </a:rPr>
              <a:t>А.Т.Паренский</a:t>
            </a:r>
            <a:r>
              <a:rPr lang="ru-RU" sz="2400" i="1" dirty="0" smtClean="0">
                <a:latin typeface="Bahnschrift" panose="020B0502040204020203" pitchFamily="34" charset="0"/>
              </a:rPr>
              <a:t> о дружбе с </a:t>
            </a:r>
            <a:r>
              <a:rPr lang="ru-RU" sz="2400" i="1" dirty="0" err="1" smtClean="0">
                <a:latin typeface="Bahnschrift" panose="020B0502040204020203" pitchFamily="34" charset="0"/>
              </a:rPr>
              <a:t>Л.И.Фоминых</a:t>
            </a:r>
            <a:r>
              <a:rPr lang="ru-RU" sz="2400" i="1" dirty="0" smtClean="0">
                <a:latin typeface="Bahnschrift" panose="020B0502040204020203" pitchFamily="34" charset="0"/>
              </a:rPr>
              <a:t>.</a:t>
            </a:r>
            <a:endParaRPr lang="ru-RU" sz="2400" i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Библиография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834" y="1463040"/>
            <a:ext cx="10136777" cy="5059680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/>
              <a:t>Резервы повышения производительности труда </a:t>
            </a:r>
            <a:r>
              <a:rPr lang="ru-RU" sz="5500" dirty="0" smtClean="0"/>
              <a:t>: </a:t>
            </a:r>
            <a:r>
              <a:rPr lang="ru-RU" sz="5500" dirty="0"/>
              <a:t>Из опыта </a:t>
            </a:r>
            <a:r>
              <a:rPr lang="ru-RU" sz="5500" dirty="0" err="1"/>
              <a:t>куйбышев</a:t>
            </a:r>
            <a:r>
              <a:rPr lang="ru-RU" sz="5500" dirty="0"/>
              <a:t>. </a:t>
            </a:r>
            <a:r>
              <a:rPr lang="ru-RU" sz="5500" dirty="0" err="1"/>
              <a:t>пром</a:t>
            </a:r>
            <a:r>
              <a:rPr lang="ru-RU" sz="5500" dirty="0"/>
              <a:t>. предприятий. - Куйбышев : Кн. изд-во, 1974. - 120 </a:t>
            </a:r>
            <a:r>
              <a:rPr lang="ru-RU" sz="5500" dirty="0" smtClean="0"/>
              <a:t>с.</a:t>
            </a:r>
          </a:p>
          <a:p>
            <a:r>
              <a:rPr lang="ru-RU" sz="5500" dirty="0"/>
              <a:t>Резервы досрочного выполнения семилетки [Текст]. - Куйбышев : Кн. изд-во, 1962. - 60 с.; 20 см. - (В помощь изучающим экономику промышленности). </a:t>
            </a:r>
            <a:endParaRPr lang="ru-RU" sz="5500" dirty="0" smtClean="0"/>
          </a:p>
          <a:p>
            <a:r>
              <a:rPr lang="ru-RU" sz="5500" dirty="0"/>
              <a:t>Себестоимость продукции и резервы ее снижения [Текст] : Из опыта Куйбышевских </a:t>
            </a:r>
            <a:r>
              <a:rPr lang="ru-RU" sz="5500" dirty="0" err="1"/>
              <a:t>машиностроит</a:t>
            </a:r>
            <a:r>
              <a:rPr lang="ru-RU" sz="5500" dirty="0"/>
              <a:t>. заводов. - Куйбышев : Кн. изд-во, 1958. - 60 с.; 20 см. - (Экономика промышленного предприятия). </a:t>
            </a:r>
            <a:endParaRPr lang="ru-RU" sz="5500" dirty="0" smtClean="0"/>
          </a:p>
          <a:p>
            <a:r>
              <a:rPr lang="ru-RU" sz="5500" dirty="0"/>
              <a:t>Дешевле каждое изделие - богаче вся страна [Текст]. - Куйбышев : Кн. изд-во, 1960. - 48 с.; 20 см. - (В помощь изучающим экономику промышленности. Тема 8/ Отд. пропаганды и агитации Куйбышевского обкома КПСС</a:t>
            </a:r>
            <a:r>
              <a:rPr lang="ru-RU" sz="5500" dirty="0" smtClean="0"/>
              <a:t>).</a:t>
            </a:r>
          </a:p>
          <a:p>
            <a:r>
              <a:rPr lang="ru-RU" sz="5500" dirty="0"/>
              <a:t>Повышение производительности труда - путь к изобилию [Текст]. - Куйбышев : Кн. изд-во, 1960. - 44 с.; 20 см. - (В помощь изучающим экономику промышленности. Тема 5/ Отд. пропаганды и агитации Куйбышевского обкома КПСС</a:t>
            </a:r>
            <a:r>
              <a:rPr lang="ru-RU" sz="5500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1259</TotalTime>
  <Words>505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Bahnschrift</vt:lpstr>
      <vt:lpstr>Bahnschrift SemiBold</vt:lpstr>
      <vt:lpstr>Calibri</vt:lpstr>
      <vt:lpstr>Century Gothic</vt:lpstr>
      <vt:lpstr>Gabriola</vt:lpstr>
      <vt:lpstr>Wingdings 3</vt:lpstr>
      <vt:lpstr>Легкий дым</vt:lpstr>
      <vt:lpstr>Фоминых Леонид Иванович</vt:lpstr>
      <vt:lpstr>Биография</vt:lpstr>
      <vt:lpstr>Биография</vt:lpstr>
      <vt:lpstr>Преподавательская и исследовательская деятельность</vt:lpstr>
      <vt:lpstr>Научная школа</vt:lpstr>
      <vt:lpstr>Ученики</vt:lpstr>
      <vt:lpstr>Воспоминания о профессоре</vt:lpstr>
      <vt:lpstr>Библиография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Фоминых Леонид Иванович (1907-1997)</dc:title>
  <dc:creator>Мария</dc:creator>
  <cp:lastModifiedBy>Мария</cp:lastModifiedBy>
  <cp:revision>18</cp:revision>
  <dcterms:created xsi:type="dcterms:W3CDTF">2022-02-20T10:51:08Z</dcterms:created>
  <dcterms:modified xsi:type="dcterms:W3CDTF">2022-03-14T11:13:19Z</dcterms:modified>
</cp:coreProperties>
</file>