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265" r:id="rId3"/>
    <p:sldId id="264" r:id="rId4"/>
    <p:sldId id="266" r:id="rId5"/>
    <p:sldId id="267" r:id="rId6"/>
    <p:sldId id="273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F9C89-0ECE-4BF8-9ADD-E9E7C83902E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4DAB-9C68-4BCF-8BD5-8392F0836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3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44DAB-9C68-4BCF-8BD5-8392F08362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0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C27C6-079C-3043-88B1-1439A3B02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007" y="1491858"/>
            <a:ext cx="5184742" cy="33968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3600" dirty="0">
                <a:latin typeface="Bookman Old Style" panose="02050604050505020204" pitchFamily="18" charset="0"/>
              </a:rPr>
            </a:br>
            <a:br>
              <a:rPr lang="ru-RU" sz="3600" dirty="0">
                <a:latin typeface="Bookman Old Style" panose="02050604050505020204" pitchFamily="18" charset="0"/>
              </a:rPr>
            </a:br>
            <a:br>
              <a:rPr lang="ru-RU" sz="3600" dirty="0">
                <a:latin typeface="Bookman Old Style" panose="02050604050505020204" pitchFamily="18" charset="0"/>
              </a:rPr>
            </a:br>
            <a:br>
              <a:rPr lang="ru-RU" sz="3600" dirty="0">
                <a:latin typeface="Bookman Old Style" panose="02050604050505020204" pitchFamily="18" charset="0"/>
              </a:rPr>
            </a:br>
            <a:br>
              <a:rPr lang="ru-RU" sz="3600" dirty="0">
                <a:latin typeface="Bookman Old Style" panose="02050604050505020204" pitchFamily="18" charset="0"/>
              </a:rPr>
            </a:br>
            <a:br>
              <a:rPr lang="ru-RU" sz="3600" dirty="0">
                <a:latin typeface="Bookman Old Style" panose="020506040505050202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</a:rPr>
              <a:t>Лебедев Владимир Васильевич </a:t>
            </a:r>
            <a:br>
              <a:rPr lang="ru-RU" sz="3600" dirty="0">
                <a:latin typeface="Bookman Old Style" panose="020506040505050202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</a:rPr>
              <a:t>(1900-1981) </a:t>
            </a:r>
            <a:br>
              <a:rPr lang="ru-RU" sz="3600" dirty="0">
                <a:latin typeface="Bookman Old Style" panose="02050604050505020204" pitchFamily="18" charset="0"/>
              </a:rPr>
            </a:b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Профессор кафедры экономики и организации сельского хозяйства Куйбышевского планового института в 1966-1981 гг.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Доктор сельскохозяйственных наук, старший научный сотрудник.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37646F-0C94-4240-9ED3-0EB936C1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0007" y="5215430"/>
            <a:ext cx="5319803" cy="83893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Выполнила: Горюшина Юлия     Группа: ТБ19о1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DD6667-17D3-40D2-9726-DE57151DF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2" t="45261" r="4679" b="29894"/>
          <a:stretch/>
        </p:blipFill>
        <p:spPr bwMode="auto">
          <a:xfrm>
            <a:off x="196253" y="916757"/>
            <a:ext cx="3393650" cy="50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B2453B-3084-4DD0-AE5A-180847440469}"/>
              </a:ext>
            </a:extLst>
          </p:cNvPr>
          <p:cNvSpPr txBox="1"/>
          <p:nvPr/>
        </p:nvSpPr>
        <p:spPr>
          <a:xfrm>
            <a:off x="1181100" y="76351"/>
            <a:ext cx="982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ookman Old Style" panose="02050604050505020204" pitchFamily="18" charset="0"/>
              </a:rPr>
              <a:t>Федеральное государственное автономное образовательное учреждение высшего образования Самарский государственный экономический университет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F5B937-1740-4C2C-8681-9042BA246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1453567" y="23735"/>
            <a:ext cx="628452" cy="6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4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86DBC2-D96D-419C-A6CE-2D94AFF4E306}"/>
              </a:ext>
            </a:extLst>
          </p:cNvPr>
          <p:cNvSpPr txBox="1"/>
          <p:nvPr/>
        </p:nvSpPr>
        <p:spPr>
          <a:xfrm>
            <a:off x="285161" y="437503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Book Antiqua" panose="02040602050305030304" pitchFamily="18" charset="0"/>
              </a:rPr>
              <a:t>Печатные труды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C72F61-AEF3-42E4-A4BE-2A57133A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6A5D9C-BFC7-471D-8314-7C9E9A7C8099}"/>
              </a:ext>
            </a:extLst>
          </p:cNvPr>
          <p:cNvSpPr/>
          <p:nvPr/>
        </p:nvSpPr>
        <p:spPr>
          <a:xfrm>
            <a:off x="285161" y="1088589"/>
            <a:ext cx="4626204" cy="2520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A5062A-19FB-47C0-988A-3C3B90D6575C}"/>
              </a:ext>
            </a:extLst>
          </p:cNvPr>
          <p:cNvSpPr/>
          <p:nvPr/>
        </p:nvSpPr>
        <p:spPr>
          <a:xfrm>
            <a:off x="7280635" y="1088589"/>
            <a:ext cx="4626204" cy="252004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CFE237-3A6A-4DFA-9D8A-8CF65D700E9D}"/>
              </a:ext>
            </a:extLst>
          </p:cNvPr>
          <p:cNvSpPr/>
          <p:nvPr/>
        </p:nvSpPr>
        <p:spPr>
          <a:xfrm>
            <a:off x="285161" y="3900454"/>
            <a:ext cx="4626204" cy="252004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AFE9054-CC3E-4C0F-A570-DCAE723AEDF0}"/>
              </a:ext>
            </a:extLst>
          </p:cNvPr>
          <p:cNvSpPr/>
          <p:nvPr/>
        </p:nvSpPr>
        <p:spPr>
          <a:xfrm>
            <a:off x="7280635" y="3900454"/>
            <a:ext cx="4626204" cy="252004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2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86DBC2-D96D-419C-A6CE-2D94AFF4E306}"/>
              </a:ext>
            </a:extLst>
          </p:cNvPr>
          <p:cNvSpPr txBox="1"/>
          <p:nvPr/>
        </p:nvSpPr>
        <p:spPr>
          <a:xfrm>
            <a:off x="285161" y="437503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Book Antiqua" panose="02040602050305030304" pitchFamily="18" charset="0"/>
              </a:rPr>
              <a:t>Печатные труды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C72F61-AEF3-42E4-A4BE-2A57133A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6A5D9C-BFC7-471D-8314-7C9E9A7C8099}"/>
              </a:ext>
            </a:extLst>
          </p:cNvPr>
          <p:cNvSpPr/>
          <p:nvPr/>
        </p:nvSpPr>
        <p:spPr>
          <a:xfrm>
            <a:off x="285160" y="1842733"/>
            <a:ext cx="5540604" cy="3351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B06CDF-C2BF-497A-A551-C64B57D1D91D}"/>
              </a:ext>
            </a:extLst>
          </p:cNvPr>
          <p:cNvSpPr/>
          <p:nvPr/>
        </p:nvSpPr>
        <p:spPr>
          <a:xfrm>
            <a:off x="6403942" y="2679465"/>
            <a:ext cx="5788058" cy="1677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5FC57-2061-4225-A34D-0F59F5E299E3}"/>
              </a:ext>
            </a:extLst>
          </p:cNvPr>
          <p:cNvSpPr txBox="1"/>
          <p:nvPr/>
        </p:nvSpPr>
        <p:spPr>
          <a:xfrm>
            <a:off x="6818725" y="2888181"/>
            <a:ext cx="5734635" cy="1260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В.В. Лебедев в 1931-1964 гг. опубликовал 35 статей в центральных и местных сборниках научных работ и журналах. </a:t>
            </a:r>
          </a:p>
        </p:txBody>
      </p:sp>
    </p:spTree>
    <p:extLst>
      <p:ext uri="{BB962C8B-B14F-4D97-AF65-F5344CB8AC3E}">
        <p14:creationId xmlns:p14="http://schemas.microsoft.com/office/powerpoint/2010/main" val="228361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1E723-C069-4501-AF31-0622C8D62C88}"/>
              </a:ext>
            </a:extLst>
          </p:cNvPr>
          <p:cNvSpPr/>
          <p:nvPr/>
        </p:nvSpPr>
        <p:spPr>
          <a:xfrm>
            <a:off x="1" y="1256120"/>
            <a:ext cx="6096000" cy="46356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4DF689-47CE-460B-9DE7-EE078B897BB5}"/>
              </a:ext>
            </a:extLst>
          </p:cNvPr>
          <p:cNvSpPr/>
          <p:nvPr/>
        </p:nvSpPr>
        <p:spPr>
          <a:xfrm>
            <a:off x="6221691" y="1528039"/>
            <a:ext cx="5970309" cy="419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5BF4F-209E-4562-B5A3-CE9420F3EE75}"/>
              </a:ext>
            </a:extLst>
          </p:cNvPr>
          <p:cNvSpPr txBox="1"/>
          <p:nvPr/>
        </p:nvSpPr>
        <p:spPr>
          <a:xfrm>
            <a:off x="6380375" y="1639895"/>
            <a:ext cx="56529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Владимир Васильевич Лебедев родился 18 ноября 1900 г. в с. Большие </a:t>
            </a:r>
            <a:r>
              <a:rPr lang="ru-RU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Меми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Свияжского</a:t>
            </a:r>
            <a:r>
              <a:rPr 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уезда Казанской губернии (ныне </a:t>
            </a:r>
            <a:r>
              <a:rPr lang="ru-RU" sz="1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Теньковского</a:t>
            </a:r>
            <a:r>
              <a:rPr 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 района Татарстана) в семье священника. 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В 1919-1921 гг. служил в рядах Красной Армии. 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Окончил в 1924 г. лесной факультет Казанского института сельского хозяйства и лесоводства. Работал в службе агролесомелиорации в 1924-1941 гг. в Саратове, Балашове, Москве, Куйбышеве.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7109FD-C903-431E-A296-1CE59DA2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099AC-0992-47E0-A762-FA6790C1706E}"/>
              </a:ext>
            </a:extLst>
          </p:cNvPr>
          <p:cNvSpPr txBox="1"/>
          <p:nvPr/>
        </p:nvSpPr>
        <p:spPr>
          <a:xfrm>
            <a:off x="345650" y="5975135"/>
            <a:ext cx="5750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1" dirty="0">
                <a:effectLst/>
                <a:latin typeface="Book Antiqua" panose="02040602050305030304" pitchFamily="18" charset="0"/>
              </a:rPr>
              <a:t>Казанский государственный аграрный университет </a:t>
            </a:r>
          </a:p>
          <a:p>
            <a:pPr algn="ctr"/>
            <a:r>
              <a:rPr lang="ru-RU" sz="1400" b="0" i="1" dirty="0">
                <a:effectLst/>
                <a:latin typeface="Book Antiqua" panose="02040602050305030304" pitchFamily="18" charset="0"/>
              </a:rPr>
              <a:t>(ранее - </a:t>
            </a:r>
            <a:r>
              <a:rPr lang="ru-RU" sz="1400" i="1" dirty="0">
                <a:latin typeface="Book Antiqua" panose="02040602050305030304" pitchFamily="18" charset="0"/>
              </a:rPr>
              <a:t>Казанский институт сельского хозяйства и лесоводства</a:t>
            </a:r>
            <a:r>
              <a:rPr lang="ru-RU" sz="1400" b="0" i="1" dirty="0">
                <a:effectLst/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E0EEE-E133-4D75-9421-FC71FB88F328}"/>
              </a:ext>
            </a:extLst>
          </p:cNvPr>
          <p:cNvSpPr txBox="1"/>
          <p:nvPr/>
        </p:nvSpPr>
        <p:spPr>
          <a:xfrm>
            <a:off x="345650" y="254878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Book Antiqua" panose="02040602050305030304" pitchFamily="18" charset="0"/>
              </a:rPr>
              <a:t>Биография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80504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88DB8-DECA-C54D-B473-8FC94ABFC4DA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DC6A2A-1428-493C-8450-466ED27E9C88}"/>
              </a:ext>
            </a:extLst>
          </p:cNvPr>
          <p:cNvSpPr/>
          <p:nvPr/>
        </p:nvSpPr>
        <p:spPr>
          <a:xfrm>
            <a:off x="-90" y="1468765"/>
            <a:ext cx="5960883" cy="1545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221BCF-A27C-4D92-98EF-EA299141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724031-B8EC-425B-B3F8-61D3A390E2CF}"/>
              </a:ext>
            </a:extLst>
          </p:cNvPr>
          <p:cNvSpPr txBox="1"/>
          <p:nvPr/>
        </p:nvSpPr>
        <p:spPr>
          <a:xfrm>
            <a:off x="91127" y="1806104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1941-1945 гг. служил в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</a:t>
            </a:r>
            <a:r>
              <a:rPr lang="ru-RU" sz="18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Армии, участник Великой Отечественной войны, награжден медалью «За победу над Германией». 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101065-4278-4689-B58E-53F56426F44D}"/>
              </a:ext>
            </a:extLst>
          </p:cNvPr>
          <p:cNvSpPr/>
          <p:nvPr/>
        </p:nvSpPr>
        <p:spPr>
          <a:xfrm>
            <a:off x="9165995" y="1847455"/>
            <a:ext cx="2934878" cy="388137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479464-B12B-4C21-9B00-152DD7B022C0}"/>
              </a:ext>
            </a:extLst>
          </p:cNvPr>
          <p:cNvSpPr/>
          <p:nvPr/>
        </p:nvSpPr>
        <p:spPr>
          <a:xfrm>
            <a:off x="6074612" y="1847455"/>
            <a:ext cx="2934878" cy="388137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7057A4-E2D0-44AD-9B95-7FA2FC9E5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37" t="31890" r="8557" b="31821"/>
          <a:stretch/>
        </p:blipFill>
        <p:spPr>
          <a:xfrm>
            <a:off x="1363743" y="3240151"/>
            <a:ext cx="4597050" cy="24886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C95B05-E498-4F6D-9158-29D472CE2983}"/>
              </a:ext>
            </a:extLst>
          </p:cNvPr>
          <p:cNvSpPr txBox="1"/>
          <p:nvPr/>
        </p:nvSpPr>
        <p:spPr>
          <a:xfrm>
            <a:off x="3083957" y="585014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Book Antiqua" panose="02040602050305030304" pitchFamily="18" charset="0"/>
              </a:rPr>
              <a:t>Информация и фото взяты с сайта «Память народа»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A52D65-95CA-4E7E-8ACF-DA56A18DC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1" y="3240150"/>
            <a:ext cx="1363833" cy="24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0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1E723-C069-4501-AF31-0622C8D62C88}"/>
              </a:ext>
            </a:extLst>
          </p:cNvPr>
          <p:cNvSpPr/>
          <p:nvPr/>
        </p:nvSpPr>
        <p:spPr>
          <a:xfrm>
            <a:off x="6096000" y="1303984"/>
            <a:ext cx="6096000" cy="46356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4DF689-47CE-460B-9DE7-EE078B897BB5}"/>
              </a:ext>
            </a:extLst>
          </p:cNvPr>
          <p:cNvSpPr/>
          <p:nvPr/>
        </p:nvSpPr>
        <p:spPr>
          <a:xfrm>
            <a:off x="0" y="1960775"/>
            <a:ext cx="5970309" cy="3337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5BF4F-209E-4562-B5A3-CE9420F3EE75}"/>
              </a:ext>
            </a:extLst>
          </p:cNvPr>
          <p:cNvSpPr txBox="1"/>
          <p:nvPr/>
        </p:nvSpPr>
        <p:spPr>
          <a:xfrm>
            <a:off x="296941" y="2254097"/>
            <a:ext cx="55123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В 1946-1964 гг. старший научный сотрудник Поволжской агролесомелиоративной опытной станции (г. Куйбышев).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В 1947 г. защитил в Саратовском сельскохозяйственном институте диссертацию на соискание ученой степени кандидата сельскохозяйственных наук и в 1949 г. был утвержден в этой ученой степени.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7109FD-C903-431E-A296-1CE59DA2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099AC-0992-47E0-A762-FA6790C1706E}"/>
              </a:ext>
            </a:extLst>
          </p:cNvPr>
          <p:cNvSpPr txBox="1"/>
          <p:nvPr/>
        </p:nvSpPr>
        <p:spPr>
          <a:xfrm>
            <a:off x="5316717" y="5994517"/>
            <a:ext cx="7199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1" dirty="0">
                <a:effectLst/>
                <a:latin typeface="Book Antiqua" panose="02040602050305030304" pitchFamily="18" charset="0"/>
              </a:rPr>
              <a:t>Саратовский сельскохозяйственный институт </a:t>
            </a:r>
          </a:p>
          <a:p>
            <a:pPr algn="just"/>
            <a:r>
              <a:rPr lang="ru-RU" sz="1400" b="0" i="1" dirty="0">
                <a:effectLst/>
                <a:latin typeface="Book Antiqua" panose="02040602050305030304" pitchFamily="18" charset="0"/>
              </a:rPr>
              <a:t>(сейчас - Саратовский государственный аграрный университет имени Н.И. Вавилова)</a:t>
            </a:r>
          </a:p>
        </p:txBody>
      </p:sp>
    </p:spTree>
    <p:extLst>
      <p:ext uri="{BB962C8B-B14F-4D97-AF65-F5344CB8AC3E}">
        <p14:creationId xmlns:p14="http://schemas.microsoft.com/office/powerpoint/2010/main" val="419577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1E723-C069-4501-AF31-0622C8D62C88}"/>
              </a:ext>
            </a:extLst>
          </p:cNvPr>
          <p:cNvSpPr/>
          <p:nvPr/>
        </p:nvSpPr>
        <p:spPr>
          <a:xfrm>
            <a:off x="-35351" y="1392079"/>
            <a:ext cx="6096000" cy="44659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4DF689-47CE-460B-9DE7-EE078B897BB5}"/>
              </a:ext>
            </a:extLst>
          </p:cNvPr>
          <p:cNvSpPr/>
          <p:nvPr/>
        </p:nvSpPr>
        <p:spPr>
          <a:xfrm>
            <a:off x="6221691" y="1528039"/>
            <a:ext cx="5970309" cy="419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5BF4F-209E-4562-B5A3-CE9420F3EE75}"/>
              </a:ext>
            </a:extLst>
          </p:cNvPr>
          <p:cNvSpPr txBox="1"/>
          <p:nvPr/>
        </p:nvSpPr>
        <p:spPr>
          <a:xfrm>
            <a:off x="6382731" y="1916894"/>
            <a:ext cx="56482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В 1950 г. утвержден ВАК (Высшей аттестационной комиссии) в ученом звании старшего научного сотрудника по специальности «Лесомелиорация».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В 1965 г. в Ленинградской лесотехнической академии защитил диссертацию «Эффективность полезащитного лесоразведения в условиях Юго-Востока» на соискание ученой степени доктора сельскохозяйственных наук, и в марте 1966 г. В. В. Лебедеву была присуждена эта ученая степень.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7109FD-C903-431E-A296-1CE59DA2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099AC-0992-47E0-A762-FA6790C1706E}"/>
              </a:ext>
            </a:extLst>
          </p:cNvPr>
          <p:cNvSpPr txBox="1"/>
          <p:nvPr/>
        </p:nvSpPr>
        <p:spPr>
          <a:xfrm>
            <a:off x="137474" y="5928001"/>
            <a:ext cx="57503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1" dirty="0">
                <a:effectLst/>
                <a:latin typeface="Book Antiqua" panose="02040602050305030304" pitchFamily="18" charset="0"/>
              </a:rPr>
              <a:t>Санкт-Петербургский государственный лесотехнический университет</a:t>
            </a:r>
          </a:p>
          <a:p>
            <a:pPr algn="ctr"/>
            <a:r>
              <a:rPr lang="ru-RU" sz="1400" b="0" i="1" dirty="0">
                <a:effectLst/>
                <a:latin typeface="Book Antiqua" panose="02040602050305030304" pitchFamily="18" charset="0"/>
              </a:rPr>
              <a:t>им. С. М. Кирова</a:t>
            </a:r>
          </a:p>
          <a:p>
            <a:pPr algn="ctr"/>
            <a:r>
              <a:rPr lang="ru-RU" sz="1400" b="0" i="1" dirty="0">
                <a:effectLst/>
                <a:latin typeface="Book Antiqua" panose="02040602050305030304" pitchFamily="18" charset="0"/>
              </a:rPr>
              <a:t>(ранее – Ленинградская лесотехническая академия)</a:t>
            </a:r>
          </a:p>
        </p:txBody>
      </p:sp>
    </p:spTree>
    <p:extLst>
      <p:ext uri="{BB962C8B-B14F-4D97-AF65-F5344CB8AC3E}">
        <p14:creationId xmlns:p14="http://schemas.microsoft.com/office/powerpoint/2010/main" val="46717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4DF689-47CE-460B-9DE7-EE078B897BB5}"/>
              </a:ext>
            </a:extLst>
          </p:cNvPr>
          <p:cNvSpPr/>
          <p:nvPr/>
        </p:nvSpPr>
        <p:spPr>
          <a:xfrm>
            <a:off x="0" y="2154566"/>
            <a:ext cx="5744925" cy="27267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5BF4F-209E-4562-B5A3-CE9420F3EE75}"/>
              </a:ext>
            </a:extLst>
          </p:cNvPr>
          <p:cNvSpPr txBox="1"/>
          <p:nvPr/>
        </p:nvSpPr>
        <p:spPr>
          <a:xfrm>
            <a:off x="520403" y="2271683"/>
            <a:ext cx="5224522" cy="1006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7109FD-C903-431E-A296-1CE59DA2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9DD9EC-093D-44F9-9B5F-A888CC623760}"/>
              </a:ext>
            </a:extLst>
          </p:cNvPr>
          <p:cNvSpPr txBox="1"/>
          <p:nvPr/>
        </p:nvSpPr>
        <p:spPr>
          <a:xfrm>
            <a:off x="236580" y="2502255"/>
            <a:ext cx="55083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С июля 1966 г. до кончины в сентябре 1981 г. В.В. Лебедев работал в должности профессора-консультанта кафедры экономики и организации сельскохозяйственного производства </a:t>
            </a:r>
            <a:r>
              <a:rPr lang="ru-RU" sz="18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Куйбышевского планового института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, читал спецкурсы.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7FD061-1CBA-4C81-80C7-25E8F43089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17" t="27216" r="12242" b="36358"/>
          <a:stretch/>
        </p:blipFill>
        <p:spPr>
          <a:xfrm>
            <a:off x="5816338" y="1540092"/>
            <a:ext cx="6375662" cy="40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3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847024-51DF-4474-AF58-15F124803415}"/>
              </a:ext>
            </a:extLst>
          </p:cNvPr>
          <p:cNvSpPr/>
          <p:nvPr/>
        </p:nvSpPr>
        <p:spPr>
          <a:xfrm>
            <a:off x="0" y="3355162"/>
            <a:ext cx="5788058" cy="2875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560D080-0454-41D4-AA24-AE1C9593FD47}"/>
              </a:ext>
            </a:extLst>
          </p:cNvPr>
          <p:cNvGrpSpPr/>
          <p:nvPr/>
        </p:nvGrpSpPr>
        <p:grpSpPr>
          <a:xfrm>
            <a:off x="-1" y="1194772"/>
            <a:ext cx="5788058" cy="2296715"/>
            <a:chOff x="40261" y="67075"/>
            <a:chExt cx="5788058" cy="229671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94DF689-47CE-460B-9DE7-EE078B897BB5}"/>
                </a:ext>
              </a:extLst>
            </p:cNvPr>
            <p:cNvSpPr/>
            <p:nvPr/>
          </p:nvSpPr>
          <p:spPr>
            <a:xfrm>
              <a:off x="40261" y="67075"/>
              <a:ext cx="5788058" cy="16779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D5BF4F-209E-4562-B5A3-CE9420F3EE75}"/>
                </a:ext>
              </a:extLst>
            </p:cNvPr>
            <p:cNvSpPr txBox="1"/>
            <p:nvPr/>
          </p:nvSpPr>
          <p:spPr>
            <a:xfrm>
              <a:off x="549063" y="257199"/>
              <a:ext cx="5108052" cy="2106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ru-RU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В. В. Лебедев избирался членом Куйбышевского областного Совета и председателем Научно-технического совета Общества охраны природы. </a:t>
              </a:r>
            </a:p>
            <a:p>
              <a:pPr marL="0" indent="0">
                <a:buNone/>
              </a:pPr>
              <a:endParaRPr lang="ru-RU" sz="18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  <a:p>
              <a:pPr marL="0" indent="0">
                <a:buNone/>
              </a:pPr>
              <a:endParaRPr lang="ru-RU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  <a:p>
              <a:pPr marL="0" indent="0">
                <a:buNone/>
              </a:pPr>
              <a:endParaRPr lang="ru-RU" sz="18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7109FD-C903-431E-A296-1CE59DA2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A25AAF-0632-4BDC-A36A-051A2ACCA869}"/>
              </a:ext>
            </a:extLst>
          </p:cNvPr>
          <p:cNvSpPr txBox="1"/>
          <p:nvPr/>
        </p:nvSpPr>
        <p:spPr>
          <a:xfrm>
            <a:off x="305486" y="3498557"/>
            <a:ext cx="55146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Работа В. В. Лебедева неоднократно отмечалась благодарностями в приказах по Министерству высшего и среднего специального образования РФ и ректорату КПИ (Куйбышевский плановый институт).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В. В. Лебедев был награжден Почетной грамотой Куйбышевского облисполкома. </a:t>
            </a:r>
          </a:p>
          <a:p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В. В. Лебедев был членом диссертационного совета КПИ с 1968 по 1975 г.</a:t>
            </a:r>
          </a:p>
        </p:txBody>
      </p:sp>
      <p:pic>
        <p:nvPicPr>
          <p:cNvPr id="1026" name="Picture 2" descr="Купить значок «Всероссийское общество охраны природы»">
            <a:extLst>
              <a:ext uri="{FF2B5EF4-FFF2-40B4-BE49-F238E27FC236}">
                <a16:creationId xmlns:a16="http://schemas.microsoft.com/office/drawing/2014/main" id="{DE7F79E8-D2B4-4A39-8D45-66069FD4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58" y="384035"/>
            <a:ext cx="2617755" cy="28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8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86DBC2-D96D-419C-A6CE-2D94AFF4E306}"/>
              </a:ext>
            </a:extLst>
          </p:cNvPr>
          <p:cNvSpPr txBox="1"/>
          <p:nvPr/>
        </p:nvSpPr>
        <p:spPr>
          <a:xfrm>
            <a:off x="285161" y="437503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Book Antiqua" panose="02040602050305030304" pitchFamily="18" charset="0"/>
              </a:rPr>
              <a:t>Печатные труды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C72F61-AEF3-42E4-A4BE-2A57133A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020E9-DDF6-4F89-9E9E-69586242CC74}"/>
              </a:ext>
            </a:extLst>
          </p:cNvPr>
          <p:cNvSpPr txBox="1"/>
          <p:nvPr/>
        </p:nvSpPr>
        <p:spPr>
          <a:xfrm>
            <a:off x="893582" y="1590920"/>
            <a:ext cx="10404835" cy="5751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Выращивание посадочного материала (в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соавт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М.: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Сельхозгиз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1933.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Техническая инструкция по проектированию лесных полос (в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соавт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/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Наркомзем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СССР. М., 1936.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Справочное пособие для бригадиров по агролесомелиоративным работам (в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соавт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М.: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Сельхозгиз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1937.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Защитные и озеленительные посадки в колхозах (в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соавт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М.: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Сельхозгиз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1949.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Полезащитное лесоразведение (в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соавт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Куйбышев: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Куйбыш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обл. изд-во, 1950.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Полезащитное лесоразведение. Куйбышев: Куйбышев. обл. изд-во, 1951.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Тополь в Заволжье (в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соавт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Куйбышев: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Куйбыш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кн. Изд-во, 1961.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Городам и селам – зеленый наряд (в </a:t>
            </a:r>
            <a:r>
              <a:rPr lang="ru-RU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соавт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 Куйбышев, 1966.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мелиорации земель: учеб. Пособие. Куйбышев, 1974.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4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86DBC2-D96D-419C-A6CE-2D94AFF4E306}"/>
              </a:ext>
            </a:extLst>
          </p:cNvPr>
          <p:cNvSpPr txBox="1"/>
          <p:nvPr/>
        </p:nvSpPr>
        <p:spPr>
          <a:xfrm>
            <a:off x="285161" y="437503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Book Antiqua" panose="02040602050305030304" pitchFamily="18" charset="0"/>
              </a:rPr>
              <a:t>Печатные труды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C72F61-AEF3-42E4-A4BE-2A57133A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359299" y="98078"/>
            <a:ext cx="741574" cy="7415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6A5D9C-BFC7-471D-8314-7C9E9A7C8099}"/>
              </a:ext>
            </a:extLst>
          </p:cNvPr>
          <p:cNvSpPr/>
          <p:nvPr/>
        </p:nvSpPr>
        <p:spPr>
          <a:xfrm>
            <a:off x="285161" y="1088589"/>
            <a:ext cx="4626204" cy="2520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A5062A-19FB-47C0-988A-3C3B90D6575C}"/>
              </a:ext>
            </a:extLst>
          </p:cNvPr>
          <p:cNvSpPr/>
          <p:nvPr/>
        </p:nvSpPr>
        <p:spPr>
          <a:xfrm>
            <a:off x="7280635" y="1088589"/>
            <a:ext cx="4626204" cy="252004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CFE237-3A6A-4DFA-9D8A-8CF65D700E9D}"/>
              </a:ext>
            </a:extLst>
          </p:cNvPr>
          <p:cNvSpPr/>
          <p:nvPr/>
        </p:nvSpPr>
        <p:spPr>
          <a:xfrm>
            <a:off x="285161" y="3900454"/>
            <a:ext cx="4626204" cy="252004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AFE9054-CC3E-4C0F-A570-DCAE723AEDF0}"/>
              </a:ext>
            </a:extLst>
          </p:cNvPr>
          <p:cNvSpPr/>
          <p:nvPr/>
        </p:nvSpPr>
        <p:spPr>
          <a:xfrm>
            <a:off x="7280635" y="3900454"/>
            <a:ext cx="4626204" cy="252004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3718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594</Words>
  <Application>Microsoft Office PowerPoint</Application>
  <PresentationFormat>Широкоэкранный</PresentationFormat>
  <Paragraphs>49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Bookman Old Style</vt:lpstr>
      <vt:lpstr>Calibri</vt:lpstr>
      <vt:lpstr>Corbel</vt:lpstr>
      <vt:lpstr>Wingdings 2</vt:lpstr>
      <vt:lpstr>Рамка</vt:lpstr>
      <vt:lpstr>      Лебедев Владимир Васильевич  (1900-1981)   Профессор кафедры экономики и организации сельского хозяйства Куйбышевского планового института в 1966-1981 гг. Доктор сельскохозяйственных наук, старший научный сотрудник.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Прокофьева Юлия Александровна</dc:creator>
  <cp:lastModifiedBy>Юля Горюшина</cp:lastModifiedBy>
  <cp:revision>43</cp:revision>
  <dcterms:created xsi:type="dcterms:W3CDTF">2022-02-03T17:56:25Z</dcterms:created>
  <dcterms:modified xsi:type="dcterms:W3CDTF">2022-03-26T06:18:05Z</dcterms:modified>
</cp:coreProperties>
</file>