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0D31CD7-1EE2-4E51-9BAE-8AA61E905B73}" type="datetimeFigureOut">
              <a:rPr lang="ru-RU" smtClean="0"/>
              <a:t>11.04.2022</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0A1D5BA-23CA-4852-8C34-5199243DB7A8}" type="slidenum">
              <a:rPr lang="ru-RU" smtClean="0"/>
              <a:t>‹#›</a:t>
            </a:fld>
            <a:endParaRPr lang="ru-RU"/>
          </a:p>
        </p:txBody>
      </p:sp>
    </p:spTree>
    <p:extLst>
      <p:ext uri="{BB962C8B-B14F-4D97-AF65-F5344CB8AC3E}">
        <p14:creationId xmlns:p14="http://schemas.microsoft.com/office/powerpoint/2010/main" val="3874800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0D31CD7-1EE2-4E51-9BAE-8AA61E905B73}" type="datetimeFigureOut">
              <a:rPr lang="ru-RU" smtClean="0"/>
              <a:t>11.04.2022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0A1D5BA-23CA-4852-8C34-5199243DB7A8}" type="slidenum">
              <a:rPr lang="ru-RU" smtClean="0"/>
              <a:t>‹#›</a:t>
            </a:fld>
            <a:endParaRPr lang="ru-RU"/>
          </a:p>
        </p:txBody>
      </p:sp>
    </p:spTree>
    <p:extLst>
      <p:ext uri="{BB962C8B-B14F-4D97-AF65-F5344CB8AC3E}">
        <p14:creationId xmlns:p14="http://schemas.microsoft.com/office/powerpoint/2010/main" val="97145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0D31CD7-1EE2-4E51-9BAE-8AA61E905B73}" type="datetimeFigureOut">
              <a:rPr lang="ru-RU" smtClean="0"/>
              <a:t>11.04.2022</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0A1D5BA-23CA-4852-8C34-5199243DB7A8}"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13673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0D31CD7-1EE2-4E51-9BAE-8AA61E905B73}" type="datetimeFigureOut">
              <a:rPr lang="ru-RU" smtClean="0"/>
              <a:t>11.04.2022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A1D5BA-23CA-4852-8C34-5199243DB7A8}" type="slidenum">
              <a:rPr lang="ru-RU" smtClean="0"/>
              <a:t>‹#›</a:t>
            </a:fld>
            <a:endParaRPr lang="ru-RU"/>
          </a:p>
        </p:txBody>
      </p:sp>
    </p:spTree>
    <p:extLst>
      <p:ext uri="{BB962C8B-B14F-4D97-AF65-F5344CB8AC3E}">
        <p14:creationId xmlns:p14="http://schemas.microsoft.com/office/powerpoint/2010/main" val="1733617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0D31CD7-1EE2-4E51-9BAE-8AA61E905B73}" type="datetimeFigureOut">
              <a:rPr lang="ru-RU" smtClean="0"/>
              <a:t>11.04.2022</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A1D5BA-23CA-4852-8C34-5199243DB7A8}"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85514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0D31CD7-1EE2-4E51-9BAE-8AA61E905B73}" type="datetimeFigureOut">
              <a:rPr lang="ru-RU" smtClean="0"/>
              <a:t>11.04.2022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A1D5BA-23CA-4852-8C34-5199243DB7A8}" type="slidenum">
              <a:rPr lang="ru-RU" smtClean="0"/>
              <a:t>‹#›</a:t>
            </a:fld>
            <a:endParaRPr lang="ru-RU"/>
          </a:p>
        </p:txBody>
      </p:sp>
    </p:spTree>
    <p:extLst>
      <p:ext uri="{BB962C8B-B14F-4D97-AF65-F5344CB8AC3E}">
        <p14:creationId xmlns:p14="http://schemas.microsoft.com/office/powerpoint/2010/main" val="684643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0D31CD7-1EE2-4E51-9BAE-8AA61E905B73}" type="datetimeFigureOut">
              <a:rPr lang="ru-RU" smtClean="0"/>
              <a:t>11.04.2022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A1D5BA-23CA-4852-8C34-5199243DB7A8}" type="slidenum">
              <a:rPr lang="ru-RU" smtClean="0"/>
              <a:t>‹#›</a:t>
            </a:fld>
            <a:endParaRPr lang="ru-RU"/>
          </a:p>
        </p:txBody>
      </p:sp>
    </p:spTree>
    <p:extLst>
      <p:ext uri="{BB962C8B-B14F-4D97-AF65-F5344CB8AC3E}">
        <p14:creationId xmlns:p14="http://schemas.microsoft.com/office/powerpoint/2010/main" val="22070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0D31CD7-1EE2-4E51-9BAE-8AA61E905B73}" type="datetimeFigureOut">
              <a:rPr lang="ru-RU" smtClean="0"/>
              <a:t>11.04.2022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A1D5BA-23CA-4852-8C34-5199243DB7A8}" type="slidenum">
              <a:rPr lang="ru-RU" smtClean="0"/>
              <a:t>‹#›</a:t>
            </a:fld>
            <a:endParaRPr lang="ru-RU"/>
          </a:p>
        </p:txBody>
      </p:sp>
    </p:spTree>
    <p:extLst>
      <p:ext uri="{BB962C8B-B14F-4D97-AF65-F5344CB8AC3E}">
        <p14:creationId xmlns:p14="http://schemas.microsoft.com/office/powerpoint/2010/main" val="400315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0D31CD7-1EE2-4E51-9BAE-8AA61E905B73}" type="datetimeFigureOut">
              <a:rPr lang="ru-RU" smtClean="0"/>
              <a:t>11.04.2022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A1D5BA-23CA-4852-8C34-5199243DB7A8}" type="slidenum">
              <a:rPr lang="ru-RU" smtClean="0"/>
              <a:t>‹#›</a:t>
            </a:fld>
            <a:endParaRPr lang="ru-RU"/>
          </a:p>
        </p:txBody>
      </p:sp>
    </p:spTree>
    <p:extLst>
      <p:ext uri="{BB962C8B-B14F-4D97-AF65-F5344CB8AC3E}">
        <p14:creationId xmlns:p14="http://schemas.microsoft.com/office/powerpoint/2010/main" val="1148739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0D31CD7-1EE2-4E51-9BAE-8AA61E905B73}" type="datetimeFigureOut">
              <a:rPr lang="ru-RU" smtClean="0"/>
              <a:t>11.04.2022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0A1D5BA-23CA-4852-8C34-5199243DB7A8}" type="slidenum">
              <a:rPr lang="ru-RU" smtClean="0"/>
              <a:t>‹#›</a:t>
            </a:fld>
            <a:endParaRPr lang="ru-RU"/>
          </a:p>
        </p:txBody>
      </p:sp>
    </p:spTree>
    <p:extLst>
      <p:ext uri="{BB962C8B-B14F-4D97-AF65-F5344CB8AC3E}">
        <p14:creationId xmlns:p14="http://schemas.microsoft.com/office/powerpoint/2010/main" val="2840235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0D31CD7-1EE2-4E51-9BAE-8AA61E905B73}" type="datetimeFigureOut">
              <a:rPr lang="ru-RU" smtClean="0"/>
              <a:t>11.04.2022</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0A1D5BA-23CA-4852-8C34-5199243DB7A8}" type="slidenum">
              <a:rPr lang="ru-RU" smtClean="0"/>
              <a:t>‹#›</a:t>
            </a:fld>
            <a:endParaRPr lang="ru-RU"/>
          </a:p>
        </p:txBody>
      </p:sp>
    </p:spTree>
    <p:extLst>
      <p:ext uri="{BB962C8B-B14F-4D97-AF65-F5344CB8AC3E}">
        <p14:creationId xmlns:p14="http://schemas.microsoft.com/office/powerpoint/2010/main" val="3196705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0D31CD7-1EE2-4E51-9BAE-8AA61E905B73}" type="datetimeFigureOut">
              <a:rPr lang="ru-RU" smtClean="0"/>
              <a:t>11.04.2022</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0A1D5BA-23CA-4852-8C34-5199243DB7A8}" type="slidenum">
              <a:rPr lang="ru-RU" smtClean="0"/>
              <a:t>‹#›</a:t>
            </a:fld>
            <a:endParaRPr lang="ru-RU"/>
          </a:p>
        </p:txBody>
      </p:sp>
    </p:spTree>
    <p:extLst>
      <p:ext uri="{BB962C8B-B14F-4D97-AF65-F5344CB8AC3E}">
        <p14:creationId xmlns:p14="http://schemas.microsoft.com/office/powerpoint/2010/main" val="450184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0D31CD7-1EE2-4E51-9BAE-8AA61E905B73}" type="datetimeFigureOut">
              <a:rPr lang="ru-RU" smtClean="0"/>
              <a:t>11.04.2022</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0A1D5BA-23CA-4852-8C34-5199243DB7A8}" type="slidenum">
              <a:rPr lang="ru-RU" smtClean="0"/>
              <a:t>‹#›</a:t>
            </a:fld>
            <a:endParaRPr lang="ru-RU"/>
          </a:p>
        </p:txBody>
      </p:sp>
    </p:spTree>
    <p:extLst>
      <p:ext uri="{BB962C8B-B14F-4D97-AF65-F5344CB8AC3E}">
        <p14:creationId xmlns:p14="http://schemas.microsoft.com/office/powerpoint/2010/main" val="2598147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31CD7-1EE2-4E51-9BAE-8AA61E905B73}" type="datetimeFigureOut">
              <a:rPr lang="ru-RU" smtClean="0"/>
              <a:t>11.04.2022</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0A1D5BA-23CA-4852-8C34-5199243DB7A8}" type="slidenum">
              <a:rPr lang="ru-RU" smtClean="0"/>
              <a:t>‹#›</a:t>
            </a:fld>
            <a:endParaRPr lang="ru-RU"/>
          </a:p>
        </p:txBody>
      </p:sp>
    </p:spTree>
    <p:extLst>
      <p:ext uri="{BB962C8B-B14F-4D97-AF65-F5344CB8AC3E}">
        <p14:creationId xmlns:p14="http://schemas.microsoft.com/office/powerpoint/2010/main" val="292734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0D31CD7-1EE2-4E51-9BAE-8AA61E905B73}" type="datetimeFigureOut">
              <a:rPr lang="ru-RU" smtClean="0"/>
              <a:t>11.04.2022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0A1D5BA-23CA-4852-8C34-5199243DB7A8}" type="slidenum">
              <a:rPr lang="ru-RU" smtClean="0"/>
              <a:t>‹#›</a:t>
            </a:fld>
            <a:endParaRPr lang="ru-RU"/>
          </a:p>
        </p:txBody>
      </p:sp>
    </p:spTree>
    <p:extLst>
      <p:ext uri="{BB962C8B-B14F-4D97-AF65-F5344CB8AC3E}">
        <p14:creationId xmlns:p14="http://schemas.microsoft.com/office/powerpoint/2010/main" val="1998319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0D31CD7-1EE2-4E51-9BAE-8AA61E905B73}" type="datetimeFigureOut">
              <a:rPr lang="ru-RU" smtClean="0"/>
              <a:t>11.04.2022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A1D5BA-23CA-4852-8C34-5199243DB7A8}" type="slidenum">
              <a:rPr lang="ru-RU" smtClean="0"/>
              <a:t>‹#›</a:t>
            </a:fld>
            <a:endParaRPr lang="ru-RU"/>
          </a:p>
        </p:txBody>
      </p:sp>
    </p:spTree>
    <p:extLst>
      <p:ext uri="{BB962C8B-B14F-4D97-AF65-F5344CB8AC3E}">
        <p14:creationId xmlns:p14="http://schemas.microsoft.com/office/powerpoint/2010/main" val="1063567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0D31CD7-1EE2-4E51-9BAE-8AA61E905B73}" type="datetimeFigureOut">
              <a:rPr lang="ru-RU" smtClean="0"/>
              <a:t>11.04.2022</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0A1D5BA-23CA-4852-8C34-5199243DB7A8}" type="slidenum">
              <a:rPr lang="ru-RU" smtClean="0"/>
              <a:t>‹#›</a:t>
            </a:fld>
            <a:endParaRPr lang="ru-RU"/>
          </a:p>
        </p:txBody>
      </p:sp>
    </p:spTree>
    <p:extLst>
      <p:ext uri="{BB962C8B-B14F-4D97-AF65-F5344CB8AC3E}">
        <p14:creationId xmlns:p14="http://schemas.microsoft.com/office/powerpoint/2010/main" val="2290041060"/>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86446" y="2153664"/>
            <a:ext cx="6854535" cy="2262781"/>
          </a:xfrm>
        </p:spPr>
        <p:txBody>
          <a:bodyPr>
            <a:noAutofit/>
          </a:bodyPr>
          <a:lstStyle/>
          <a:p>
            <a:pPr algn="ctr"/>
            <a:r>
              <a:rPr lang="ru-RU" b="1" dirty="0" smtClean="0"/>
              <a:t>АГЕЕВ ЯН ПЕТРОВИЧ</a:t>
            </a:r>
            <a:r>
              <a:rPr lang="ru-RU" dirty="0" smtClean="0"/>
              <a:t/>
            </a:r>
            <a:br>
              <a:rPr lang="ru-RU" dirty="0" smtClean="0"/>
            </a:br>
            <a:r>
              <a:rPr lang="ru-RU" b="1" dirty="0" smtClean="0"/>
              <a:t>(1904-1982)</a:t>
            </a:r>
            <a:endParaRPr lang="ru-RU" b="1" dirty="0"/>
          </a:p>
        </p:txBody>
      </p:sp>
      <p:sp>
        <p:nvSpPr>
          <p:cNvPr id="3" name="Подзаголовок 2"/>
          <p:cNvSpPr>
            <a:spLocks noGrp="1"/>
          </p:cNvSpPr>
          <p:nvPr>
            <p:ph type="subTitle" idx="1"/>
          </p:nvPr>
        </p:nvSpPr>
        <p:spPr>
          <a:xfrm>
            <a:off x="1943099" y="5731717"/>
            <a:ext cx="8915399" cy="1126283"/>
          </a:xfrm>
        </p:spPr>
        <p:txBody>
          <a:bodyPr/>
          <a:lstStyle/>
          <a:p>
            <a:pPr algn="ctr"/>
            <a:r>
              <a:rPr lang="ru-RU" b="1" dirty="0" smtClean="0">
                <a:solidFill>
                  <a:schemeClr val="accent1">
                    <a:lumMod val="75000"/>
                  </a:schemeClr>
                </a:solidFill>
              </a:rPr>
              <a:t>Презентацию подготовил студент 3 курса ТБ19о1</a:t>
            </a:r>
          </a:p>
          <a:p>
            <a:pPr algn="ctr"/>
            <a:r>
              <a:rPr lang="ru-RU" b="1" dirty="0" smtClean="0">
                <a:solidFill>
                  <a:schemeClr val="accent1">
                    <a:lumMod val="75000"/>
                  </a:schemeClr>
                </a:solidFill>
              </a:rPr>
              <a:t>Великородная Елена</a:t>
            </a:r>
            <a:endParaRPr lang="ru-RU" b="1" dirty="0">
              <a:solidFill>
                <a:schemeClr val="accent1">
                  <a:lumMod val="75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0981" y="1650862"/>
            <a:ext cx="2812474" cy="3839953"/>
          </a:xfrm>
          <a:prstGeom prst="rect">
            <a:avLst/>
          </a:prstGeom>
        </p:spPr>
      </p:pic>
      <p:sp>
        <p:nvSpPr>
          <p:cNvPr id="6" name="TextBox 5"/>
          <p:cNvSpPr txBox="1"/>
          <p:nvPr/>
        </p:nvSpPr>
        <p:spPr>
          <a:xfrm>
            <a:off x="2784764" y="486631"/>
            <a:ext cx="7232071" cy="923330"/>
          </a:xfrm>
          <a:prstGeom prst="rect">
            <a:avLst/>
          </a:prstGeom>
          <a:noFill/>
        </p:spPr>
        <p:txBody>
          <a:bodyPr wrap="square" rtlCol="0">
            <a:spAutoFit/>
          </a:bodyPr>
          <a:lstStyle/>
          <a:p>
            <a:pPr algn="ctr"/>
            <a:r>
              <a:rPr lang="ru-RU" b="1" dirty="0" smtClean="0"/>
              <a:t>Самарский государственный экономический университет</a:t>
            </a:r>
          </a:p>
          <a:p>
            <a:pPr algn="ctr"/>
            <a:r>
              <a:rPr lang="ru-RU" b="1" dirty="0" smtClean="0"/>
              <a:t>Институт экономики предприятий </a:t>
            </a:r>
          </a:p>
          <a:p>
            <a:pPr algn="ctr"/>
            <a:r>
              <a:rPr lang="ru-RU" b="1" dirty="0" smtClean="0"/>
              <a:t>Кафедра коммерции, сервиса и туризма</a:t>
            </a:r>
            <a:endParaRPr lang="ru-RU" b="1"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2072" y="1"/>
            <a:ext cx="1077329" cy="858982"/>
          </a:xfrm>
          <a:prstGeom prst="rect">
            <a:avLst/>
          </a:prstGeom>
        </p:spPr>
      </p:pic>
    </p:spTree>
    <p:extLst>
      <p:ext uri="{BB962C8B-B14F-4D97-AF65-F5344CB8AC3E}">
        <p14:creationId xmlns:p14="http://schemas.microsoft.com/office/powerpoint/2010/main" val="2548884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79528"/>
            <a:ext cx="8911687" cy="747490"/>
          </a:xfrm>
        </p:spPr>
        <p:txBody>
          <a:bodyPr/>
          <a:lstStyle/>
          <a:p>
            <a:pPr algn="ctr"/>
            <a:r>
              <a:rPr lang="ru-RU" b="1" dirty="0" smtClean="0"/>
              <a:t>Зарубежные публикации</a:t>
            </a:r>
            <a:endParaRPr lang="ru-RU" b="1" dirty="0"/>
          </a:p>
        </p:txBody>
      </p:sp>
      <p:sp>
        <p:nvSpPr>
          <p:cNvPr id="3" name="Объект 2"/>
          <p:cNvSpPr>
            <a:spLocks noGrp="1"/>
          </p:cNvSpPr>
          <p:nvPr>
            <p:ph idx="1"/>
          </p:nvPr>
        </p:nvSpPr>
        <p:spPr>
          <a:xfrm>
            <a:off x="2589212" y="2133600"/>
            <a:ext cx="8915400" cy="1745673"/>
          </a:xfrm>
        </p:spPr>
        <p:txBody>
          <a:bodyPr>
            <a:normAutofit/>
          </a:bodyPr>
          <a:lstStyle/>
          <a:p>
            <a:r>
              <a:rPr lang="ru-RU" sz="2000" dirty="0" smtClean="0"/>
              <a:t>Интенсификация социалистического сельского хозяйства // Проблемы экономики (Румыния). 1959</a:t>
            </a:r>
            <a:endParaRPr lang="ru-RU" sz="20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4612" y="62068"/>
            <a:ext cx="687388" cy="617460"/>
          </a:xfrm>
          <a:prstGeom prst="rect">
            <a:avLst/>
          </a:prstGeom>
        </p:spPr>
      </p:pic>
      <p:sp>
        <p:nvSpPr>
          <p:cNvPr id="6" name="Объект 2"/>
          <p:cNvSpPr txBox="1">
            <a:spLocks/>
          </p:cNvSpPr>
          <p:nvPr/>
        </p:nvSpPr>
        <p:spPr>
          <a:xfrm>
            <a:off x="2589212" y="4835236"/>
            <a:ext cx="8915400" cy="15932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ru-RU" sz="2000" smtClean="0"/>
              <a:t>Внутрибригадная организация труда в колхозах: дис. … канд. экон. наук. 1947</a:t>
            </a:r>
            <a:endParaRPr lang="ru-RU" sz="2000" dirty="0"/>
          </a:p>
        </p:txBody>
      </p:sp>
      <p:sp>
        <p:nvSpPr>
          <p:cNvPr id="7" name="Заголовок 1"/>
          <p:cNvSpPr txBox="1">
            <a:spLocks/>
          </p:cNvSpPr>
          <p:nvPr/>
        </p:nvSpPr>
        <p:spPr>
          <a:xfrm>
            <a:off x="2436812" y="3505528"/>
            <a:ext cx="8911687" cy="7474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b="1" dirty="0" smtClean="0"/>
              <a:t>Рукописные труды</a:t>
            </a:r>
            <a:endParaRPr lang="ru-RU" b="1" dirty="0"/>
          </a:p>
        </p:txBody>
      </p:sp>
    </p:spTree>
    <p:extLst>
      <p:ext uri="{BB962C8B-B14F-4D97-AF65-F5344CB8AC3E}">
        <p14:creationId xmlns:p14="http://schemas.microsoft.com/office/powerpoint/2010/main" val="3030521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5499" y="624109"/>
            <a:ext cx="8747519" cy="733636"/>
          </a:xfrm>
        </p:spPr>
        <p:txBody>
          <a:bodyPr/>
          <a:lstStyle/>
          <a:p>
            <a:pPr algn="ctr"/>
            <a:r>
              <a:rPr lang="ru-RU" b="1" dirty="0" smtClean="0"/>
              <a:t>Образование</a:t>
            </a:r>
            <a:endParaRPr lang="ru-RU" b="1" dirty="0"/>
          </a:p>
        </p:txBody>
      </p:sp>
      <p:sp>
        <p:nvSpPr>
          <p:cNvPr id="3" name="Объект 2"/>
          <p:cNvSpPr>
            <a:spLocks noGrp="1"/>
          </p:cNvSpPr>
          <p:nvPr>
            <p:ph idx="1"/>
          </p:nvPr>
        </p:nvSpPr>
        <p:spPr>
          <a:xfrm>
            <a:off x="2585500" y="1357744"/>
            <a:ext cx="4715846" cy="5500255"/>
          </a:xfrm>
        </p:spPr>
        <p:txBody>
          <a:bodyPr>
            <a:normAutofit fontScale="92500" lnSpcReduction="10000"/>
          </a:bodyPr>
          <a:lstStyle/>
          <a:p>
            <a:r>
              <a:rPr lang="ru-RU" sz="2400" dirty="0" smtClean="0"/>
              <a:t>Ян Петрович Агеев родился 24 сентября 1904 г. В деревне </a:t>
            </a:r>
            <a:r>
              <a:rPr lang="ru-RU" sz="2400" dirty="0" err="1" smtClean="0"/>
              <a:t>Рассоховичи</a:t>
            </a:r>
            <a:r>
              <a:rPr lang="ru-RU" sz="2400" dirty="0" smtClean="0"/>
              <a:t> </a:t>
            </a:r>
            <a:r>
              <a:rPr lang="ru-RU" sz="2400" dirty="0" err="1" smtClean="0"/>
              <a:t>Климовичского</a:t>
            </a:r>
            <a:r>
              <a:rPr lang="ru-RU" sz="2400" dirty="0" smtClean="0"/>
              <a:t> уезда Могилевской губернии в семье крестьянина. </a:t>
            </a:r>
          </a:p>
          <a:p>
            <a:r>
              <a:rPr lang="ru-RU" sz="2400" dirty="0" smtClean="0"/>
              <a:t>В 1923 г. окончил </a:t>
            </a:r>
            <a:r>
              <a:rPr lang="ru-RU" sz="2400" dirty="0" err="1" smtClean="0"/>
              <a:t>Каничское</a:t>
            </a:r>
            <a:r>
              <a:rPr lang="ru-RU" sz="2400" dirty="0" smtClean="0"/>
              <a:t> сельскохозяйственное училище в Гомельской губернии. </a:t>
            </a:r>
          </a:p>
          <a:p>
            <a:r>
              <a:rPr lang="ru-RU" sz="2400" dirty="0" smtClean="0"/>
              <a:t>В 1929 г. окончил Белорусскую сельскохозяйственную академию в г. Горки (Могилевской области), в 1933 г. – Аграрный институт Красной профессуры в Москве.</a:t>
            </a: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1165" y="1773383"/>
            <a:ext cx="3332306" cy="392083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3018" y="0"/>
            <a:ext cx="858982" cy="624109"/>
          </a:xfrm>
          <a:prstGeom prst="rect">
            <a:avLst/>
          </a:prstGeom>
        </p:spPr>
      </p:pic>
    </p:spTree>
    <p:extLst>
      <p:ext uri="{BB962C8B-B14F-4D97-AF65-F5344CB8AC3E}">
        <p14:creationId xmlns:p14="http://schemas.microsoft.com/office/powerpoint/2010/main" val="3055741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719781"/>
          </a:xfrm>
        </p:spPr>
        <p:txBody>
          <a:bodyPr/>
          <a:lstStyle/>
          <a:p>
            <a:pPr algn="ctr"/>
            <a:r>
              <a:rPr lang="ru-RU" b="1" dirty="0" smtClean="0"/>
              <a:t>Трудовая деятельность</a:t>
            </a:r>
            <a:endParaRPr lang="ru-RU" b="1" dirty="0"/>
          </a:p>
        </p:txBody>
      </p:sp>
      <p:sp>
        <p:nvSpPr>
          <p:cNvPr id="3" name="Объект 2"/>
          <p:cNvSpPr>
            <a:spLocks noGrp="1"/>
          </p:cNvSpPr>
          <p:nvPr>
            <p:ph idx="1"/>
          </p:nvPr>
        </p:nvSpPr>
        <p:spPr>
          <a:xfrm>
            <a:off x="2592925" y="1482435"/>
            <a:ext cx="8915400" cy="5264727"/>
          </a:xfrm>
        </p:spPr>
        <p:txBody>
          <a:bodyPr>
            <a:normAutofit lnSpcReduction="10000"/>
          </a:bodyPr>
          <a:lstStyle/>
          <a:p>
            <a:r>
              <a:rPr lang="ru-RU" dirty="0" smtClean="0"/>
              <a:t>Трудовую деятельность начал в 1918 г. </a:t>
            </a:r>
          </a:p>
          <a:p>
            <a:r>
              <a:rPr lang="ru-RU" dirty="0" smtClean="0"/>
              <a:t>В 1923-1925 гг. на комсомольской работе в Белоруссии. После окончания Института Красной профессуры в 1933-1936 гг. работал в г. Саранске директором научно-исследовательского института сельского хозяйства, проректором по учебной работе и преподавателем Мордовской высшей сельскохозяйственной школы. В 1936-1937 гг. – директор Безенчукской опытной станции( Куйбышевская область).</a:t>
            </a:r>
          </a:p>
          <a:p>
            <a:r>
              <a:rPr lang="ru-RU" dirty="0" smtClean="0"/>
              <a:t>В 1937- 1939 гг. Я.П. Агеев находился под следствием, дело было прекращено ввиду отсутствия состава преступления. </a:t>
            </a:r>
          </a:p>
          <a:p>
            <a:r>
              <a:rPr lang="ru-RU" dirty="0" smtClean="0"/>
              <a:t>С 1938 по 1940 г. Я.П. Агеев – заведующий отделом экономики сельского хозяйства Безенчукской опытной станции.</a:t>
            </a:r>
          </a:p>
          <a:p>
            <a:r>
              <a:rPr lang="ru-RU" dirty="0" smtClean="0"/>
              <a:t>С 15 августа 1940 г. Я.П. Агеев – заведующий кафедрой экономики сельского хозяйства Куйбышевского планового </a:t>
            </a:r>
            <a:r>
              <a:rPr lang="ru-RU" dirty="0" smtClean="0"/>
              <a:t>института (КПИ). </a:t>
            </a:r>
            <a:r>
              <a:rPr lang="ru-RU" dirty="0" smtClean="0"/>
              <a:t>С сентября 1941 г. по август 1946 г. – на службе в Красной Армии в военном училище в г. Ульяновске. С августа 1946 г. По апрель 1977 г. – более 30 лет – Я.П. Агеев заведует кафедрой экономики и организации сельского хозяйства КПИ.</a:t>
            </a:r>
          </a:p>
          <a:p>
            <a:endParaRPr lang="ru-RU" dirty="0" smtClean="0"/>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8436" y="10251"/>
            <a:ext cx="803564" cy="613859"/>
          </a:xfrm>
          <a:prstGeom prst="rect">
            <a:avLst/>
          </a:prstGeom>
        </p:spPr>
      </p:pic>
    </p:spTree>
    <p:extLst>
      <p:ext uri="{BB962C8B-B14F-4D97-AF65-F5344CB8AC3E}">
        <p14:creationId xmlns:p14="http://schemas.microsoft.com/office/powerpoint/2010/main" val="112541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789054"/>
          </a:xfrm>
        </p:spPr>
        <p:txBody>
          <a:bodyPr/>
          <a:lstStyle/>
          <a:p>
            <a:pPr algn="ctr"/>
            <a:r>
              <a:rPr lang="ru-RU" b="1" dirty="0" smtClean="0"/>
              <a:t>Трудовая деятельность</a:t>
            </a:r>
            <a:endParaRPr lang="ru-RU" b="1" dirty="0"/>
          </a:p>
        </p:txBody>
      </p:sp>
      <p:sp>
        <p:nvSpPr>
          <p:cNvPr id="3" name="Объект 2"/>
          <p:cNvSpPr>
            <a:spLocks noGrp="1"/>
          </p:cNvSpPr>
          <p:nvPr>
            <p:ph idx="1"/>
          </p:nvPr>
        </p:nvSpPr>
        <p:spPr>
          <a:xfrm>
            <a:off x="2592925" y="1801092"/>
            <a:ext cx="8915400" cy="4461164"/>
          </a:xfrm>
        </p:spPr>
        <p:txBody>
          <a:bodyPr>
            <a:normAutofit/>
          </a:bodyPr>
          <a:lstStyle/>
          <a:p>
            <a:r>
              <a:rPr lang="ru-RU" dirty="0" smtClean="0"/>
              <a:t>Я.П. Агеев </a:t>
            </a:r>
            <a:r>
              <a:rPr lang="ru-RU" dirty="0" smtClean="0"/>
              <a:t>с </a:t>
            </a:r>
            <a:r>
              <a:rPr lang="ru-RU" dirty="0" smtClean="0"/>
              <a:t>1930 г. </a:t>
            </a:r>
            <a:r>
              <a:rPr lang="ru-RU" dirty="0" smtClean="0"/>
              <a:t>вёл</a:t>
            </a:r>
            <a:r>
              <a:rPr lang="ru-RU" dirty="0" smtClean="0"/>
              <a:t> </a:t>
            </a:r>
            <a:r>
              <a:rPr lang="ru-RU" dirty="0" smtClean="0"/>
              <a:t>активные научные исследования , его работы занимают видное место в разработке вопросов организации труда в колхозах. В 1931 г. Агеевым в соавторстве была написана и опубликована в Москве книга «Бригадная организация труда в колхозах». В книге было дано теоретическое обоснование бригады как основной формы организации труда в колхозах и сформулированы её основные черты.</a:t>
            </a:r>
          </a:p>
          <a:p>
            <a:r>
              <a:rPr lang="ru-RU" dirty="0" smtClean="0"/>
              <a:t>В 1935 г. Я.П. Агееву было присвоено ученое звание доцента по кафедре «Экономика сельского хозяйства», в 1947г. В Саратовском экономическом институте была присуждена ученая степень кандидата экономических наук.</a:t>
            </a:r>
          </a:p>
          <a:p>
            <a:r>
              <a:rPr lang="ru-RU" dirty="0" smtClean="0"/>
              <a:t>В 1958 г. Я.П. Агеев был направлен в месячную научную командировку в Румынию.</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0726" y="1"/>
            <a:ext cx="831273" cy="624110"/>
          </a:xfrm>
          <a:prstGeom prst="rect">
            <a:avLst/>
          </a:prstGeom>
        </p:spPr>
      </p:pic>
    </p:spTree>
    <p:extLst>
      <p:ext uri="{BB962C8B-B14F-4D97-AF65-F5344CB8AC3E}">
        <p14:creationId xmlns:p14="http://schemas.microsoft.com/office/powerpoint/2010/main" val="1706425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733635"/>
          </a:xfrm>
        </p:spPr>
        <p:txBody>
          <a:bodyPr>
            <a:normAutofit fontScale="90000"/>
          </a:bodyPr>
          <a:lstStyle/>
          <a:p>
            <a:pPr algn="ctr"/>
            <a:r>
              <a:rPr lang="ru-RU" b="1" dirty="0" smtClean="0"/>
              <a:t>Научная школа аграрного направления</a:t>
            </a:r>
            <a:endParaRPr lang="ru-RU" b="1" dirty="0"/>
          </a:p>
        </p:txBody>
      </p:sp>
      <p:sp>
        <p:nvSpPr>
          <p:cNvPr id="3" name="Объект 2"/>
          <p:cNvSpPr>
            <a:spLocks noGrp="1"/>
          </p:cNvSpPr>
          <p:nvPr>
            <p:ph idx="1"/>
          </p:nvPr>
        </p:nvSpPr>
        <p:spPr>
          <a:xfrm>
            <a:off x="2792228" y="1620982"/>
            <a:ext cx="8712384" cy="5237018"/>
          </a:xfrm>
        </p:spPr>
        <p:txBody>
          <a:bodyPr>
            <a:normAutofit lnSpcReduction="10000"/>
          </a:bodyPr>
          <a:lstStyle/>
          <a:p>
            <a:r>
              <a:rPr lang="ru-RU" dirty="0"/>
              <a:t>В 1960 г. под научным руководством Я.П. Агеева была проведена первая в истории КПИ </a:t>
            </a:r>
            <a:r>
              <a:rPr lang="ru-RU" dirty="0" smtClean="0"/>
              <a:t>научная межвузовская конференция по вопросам планирования сельского хозяйства.  В работе конференции участвовали представители 22 областей и республик РСФСР, 14 экономических и сельскохозяйственных </a:t>
            </a:r>
            <a:r>
              <a:rPr lang="ru-RU" dirty="0" smtClean="0"/>
              <a:t>Вузов </a:t>
            </a:r>
            <a:r>
              <a:rPr lang="ru-RU" dirty="0" smtClean="0"/>
              <a:t>и </a:t>
            </a:r>
            <a:r>
              <a:rPr lang="ru-RU" dirty="0" smtClean="0"/>
              <a:t>НИИ (Научно-исследовательских институтов). </a:t>
            </a:r>
            <a:r>
              <a:rPr lang="ru-RU" dirty="0" smtClean="0"/>
              <a:t>В 1961 г. Были созданы труды конференции.</a:t>
            </a:r>
          </a:p>
          <a:p>
            <a:r>
              <a:rPr lang="ru-RU" dirty="0" smtClean="0"/>
              <a:t>В марте 1962 г. </a:t>
            </a:r>
            <a:r>
              <a:rPr lang="ru-RU" dirty="0" smtClean="0"/>
              <a:t>ВАК (Высшая аттестационная комиссия) </a:t>
            </a:r>
            <a:r>
              <a:rPr lang="ru-RU" dirty="0" smtClean="0"/>
              <a:t>утвердила Я.П. Агеева в ученом звании профессора по кафедре «Экономика сельского хозяйства». </a:t>
            </a:r>
          </a:p>
          <a:p>
            <a:r>
              <a:rPr lang="ru-RU" dirty="0" smtClean="0"/>
              <a:t>В 1962 г. на кафедре экономики сельского хозяйства открылась аспирантура, в 1968-1976 гг. на диссертационном совете КПИ осуществлялось присвоение ученых степеней кандидата экономических наук по специальности «Экономика сельского хозяйства», под руководством Я.П. Агеева подготовлено восемь кандидатов экономических наук, трое из них впоследствии стали докторами наук, профессорами (П.И. </a:t>
            </a:r>
            <a:r>
              <a:rPr lang="ru-RU" dirty="0" err="1" smtClean="0"/>
              <a:t>Пеннер</a:t>
            </a:r>
            <a:r>
              <a:rPr lang="ru-RU" dirty="0" smtClean="0"/>
              <a:t>, А.И. Давыдкин, Т.П. Соколова).</a:t>
            </a:r>
            <a:endParaRPr lang="ru-RU" dirty="0"/>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4612" y="17180"/>
            <a:ext cx="687388" cy="606930"/>
          </a:xfrm>
          <a:prstGeom prst="rect">
            <a:avLst/>
          </a:prstGeom>
        </p:spPr>
      </p:pic>
    </p:spTree>
    <p:extLst>
      <p:ext uri="{BB962C8B-B14F-4D97-AF65-F5344CB8AC3E}">
        <p14:creationId xmlns:p14="http://schemas.microsoft.com/office/powerpoint/2010/main" val="1774895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1135417"/>
          </a:xfrm>
        </p:spPr>
        <p:txBody>
          <a:bodyPr>
            <a:normAutofit fontScale="90000"/>
          </a:bodyPr>
          <a:lstStyle/>
          <a:p>
            <a:pPr algn="ctr"/>
            <a:r>
              <a:rPr lang="ru-RU" b="1" dirty="0" smtClean="0"/>
              <a:t>Диссертация под руководством Я.П. Агеева</a:t>
            </a:r>
            <a:endParaRPr lang="ru-RU" b="1"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2924" y="1759528"/>
            <a:ext cx="4112675" cy="4807528"/>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8768" y="1759527"/>
            <a:ext cx="4438794" cy="4807529"/>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4612" y="0"/>
            <a:ext cx="687387" cy="624110"/>
          </a:xfrm>
          <a:prstGeom prst="rect">
            <a:avLst/>
          </a:prstGeom>
        </p:spPr>
      </p:pic>
    </p:spTree>
    <p:extLst>
      <p:ext uri="{BB962C8B-B14F-4D97-AF65-F5344CB8AC3E}">
        <p14:creationId xmlns:p14="http://schemas.microsoft.com/office/powerpoint/2010/main" val="4123139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692072"/>
          </a:xfrm>
        </p:spPr>
        <p:txBody>
          <a:bodyPr/>
          <a:lstStyle/>
          <a:p>
            <a:pPr algn="ctr"/>
            <a:r>
              <a:rPr lang="ru-RU" b="1" dirty="0" smtClean="0"/>
              <a:t>Общественная деятельность</a:t>
            </a:r>
            <a:endParaRPr lang="ru-RU" b="1" dirty="0"/>
          </a:p>
        </p:txBody>
      </p:sp>
      <p:sp>
        <p:nvSpPr>
          <p:cNvPr id="3" name="Объект 2"/>
          <p:cNvSpPr>
            <a:spLocks noGrp="1"/>
          </p:cNvSpPr>
          <p:nvPr>
            <p:ph idx="1"/>
          </p:nvPr>
        </p:nvSpPr>
        <p:spPr>
          <a:xfrm>
            <a:off x="2589212" y="1316182"/>
            <a:ext cx="4296497" cy="5541818"/>
          </a:xfrm>
        </p:spPr>
        <p:txBody>
          <a:bodyPr>
            <a:normAutofit/>
          </a:bodyPr>
          <a:lstStyle/>
          <a:p>
            <a:r>
              <a:rPr lang="ru-RU" dirty="0" smtClean="0"/>
              <a:t>Я.П. Агеев избирался депутатом Куйбышевского областного совета депутатов трудящихся, председателем (первым) Областного отделения Общества по распространению политических и научных знаний.</a:t>
            </a:r>
          </a:p>
          <a:p>
            <a:r>
              <a:rPr lang="ru-RU" dirty="0" smtClean="0"/>
              <a:t>Я.П. Агеев был награжден орденом «Знак Почета» (1971), шестью медалями, почетными грамотами областных органов управления; ему было вынесено большое число благодарностей приказами по институту, Министерству высшего и среднего специального образования РСФСР.</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4611" y="0"/>
            <a:ext cx="673533" cy="624110"/>
          </a:xfrm>
          <a:prstGeom prst="rect">
            <a:avLst/>
          </a:prstGeo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2519" r="9296"/>
          <a:stretch/>
        </p:blipFill>
        <p:spPr>
          <a:xfrm>
            <a:off x="7426037" y="1690911"/>
            <a:ext cx="2424546" cy="3532253"/>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3042" y="1690910"/>
            <a:ext cx="1950479" cy="3532253"/>
          </a:xfrm>
          <a:prstGeom prst="rect">
            <a:avLst/>
          </a:prstGeom>
        </p:spPr>
      </p:pic>
      <p:sp>
        <p:nvSpPr>
          <p:cNvPr id="7" name="TextBox 6"/>
          <p:cNvSpPr txBox="1"/>
          <p:nvPr/>
        </p:nvSpPr>
        <p:spPr>
          <a:xfrm>
            <a:off x="7426037" y="5223163"/>
            <a:ext cx="2175163" cy="923330"/>
          </a:xfrm>
          <a:prstGeom prst="rect">
            <a:avLst/>
          </a:prstGeom>
          <a:noFill/>
        </p:spPr>
        <p:txBody>
          <a:bodyPr wrap="square" rtlCol="0">
            <a:spAutoFit/>
          </a:bodyPr>
          <a:lstStyle/>
          <a:p>
            <a:pPr algn="ctr"/>
            <a:r>
              <a:rPr lang="ru-RU" dirty="0" smtClean="0"/>
              <a:t>Орден</a:t>
            </a:r>
          </a:p>
          <a:p>
            <a:pPr algn="ctr"/>
            <a:r>
              <a:rPr lang="ru-RU" dirty="0" smtClean="0"/>
              <a:t> «Знак Почета» (1971)</a:t>
            </a:r>
            <a:endParaRPr lang="ru-RU" dirty="0"/>
          </a:p>
        </p:txBody>
      </p:sp>
      <p:sp>
        <p:nvSpPr>
          <p:cNvPr id="8" name="TextBox 7"/>
          <p:cNvSpPr txBox="1"/>
          <p:nvPr/>
        </p:nvSpPr>
        <p:spPr>
          <a:xfrm>
            <a:off x="10023042" y="5223163"/>
            <a:ext cx="1950479" cy="1200329"/>
          </a:xfrm>
          <a:prstGeom prst="rect">
            <a:avLst/>
          </a:prstGeom>
          <a:noFill/>
        </p:spPr>
        <p:txBody>
          <a:bodyPr wrap="square" rtlCol="0">
            <a:spAutoFit/>
          </a:bodyPr>
          <a:lstStyle/>
          <a:p>
            <a:pPr algn="ctr"/>
            <a:r>
              <a:rPr lang="ru-RU" dirty="0" smtClean="0"/>
              <a:t>Медаль </a:t>
            </a:r>
          </a:p>
          <a:p>
            <a:pPr algn="ctr"/>
            <a:r>
              <a:rPr lang="ru-RU" dirty="0" smtClean="0"/>
              <a:t>«За победу над Германией»</a:t>
            </a:r>
            <a:endParaRPr lang="ru-RU" dirty="0"/>
          </a:p>
        </p:txBody>
      </p:sp>
    </p:spTree>
    <p:extLst>
      <p:ext uri="{BB962C8B-B14F-4D97-AF65-F5344CB8AC3E}">
        <p14:creationId xmlns:p14="http://schemas.microsoft.com/office/powerpoint/2010/main" val="3429580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678217"/>
          </a:xfrm>
        </p:spPr>
        <p:txBody>
          <a:bodyPr/>
          <a:lstStyle/>
          <a:p>
            <a:pPr algn="ctr"/>
            <a:r>
              <a:rPr lang="ru-RU" b="1" dirty="0" smtClean="0"/>
              <a:t>Печатные труды Я.П. Агеева</a:t>
            </a:r>
            <a:endParaRPr lang="ru-RU" b="1" dirty="0"/>
          </a:p>
        </p:txBody>
      </p:sp>
      <p:sp>
        <p:nvSpPr>
          <p:cNvPr id="3" name="Объект 2"/>
          <p:cNvSpPr>
            <a:spLocks noGrp="1"/>
          </p:cNvSpPr>
          <p:nvPr>
            <p:ph idx="1"/>
          </p:nvPr>
        </p:nvSpPr>
        <p:spPr>
          <a:xfrm>
            <a:off x="2589212" y="1427017"/>
            <a:ext cx="8915400" cy="5430983"/>
          </a:xfrm>
        </p:spPr>
        <p:txBody>
          <a:bodyPr>
            <a:normAutofit fontScale="92500" lnSpcReduction="20000"/>
          </a:bodyPr>
          <a:lstStyle/>
          <a:p>
            <a:r>
              <a:rPr lang="ru-RU" dirty="0" smtClean="0"/>
              <a:t>Оценка кормовых достоинств севооборотов совхозов </a:t>
            </a:r>
            <a:r>
              <a:rPr lang="ru-RU" dirty="0" err="1" smtClean="0"/>
              <a:t>Белмебельтреста</a:t>
            </a:r>
            <a:r>
              <a:rPr lang="ru-RU" dirty="0" smtClean="0"/>
              <a:t>. Минск, 1929.</a:t>
            </a:r>
          </a:p>
          <a:p>
            <a:r>
              <a:rPr lang="ru-RU" dirty="0" smtClean="0"/>
              <a:t>Формы колхозного движения. Минск, 1929.</a:t>
            </a:r>
          </a:p>
          <a:p>
            <a:r>
              <a:rPr lang="ru-RU" dirty="0" smtClean="0"/>
              <a:t>Бригадная система организации труда в колхозах. М., 1931.</a:t>
            </a:r>
          </a:p>
          <a:p>
            <a:r>
              <a:rPr lang="ru-RU" dirty="0" smtClean="0"/>
              <a:t>За укрепление постоянной производственной бригады в колхозах. Саранск, 1934.</a:t>
            </a:r>
          </a:p>
          <a:p>
            <a:r>
              <a:rPr lang="ru-RU" dirty="0" smtClean="0"/>
              <a:t>Внутрибригадная организация труда в колхозах // На аграрном фронте. М., 1934.</a:t>
            </a:r>
          </a:p>
          <a:p>
            <a:r>
              <a:rPr lang="ru-RU" dirty="0" smtClean="0"/>
              <a:t>Звеньевая организация работы. Саранск, 1936.</a:t>
            </a:r>
          </a:p>
          <a:p>
            <a:r>
              <a:rPr lang="ru-RU" dirty="0" smtClean="0"/>
              <a:t>Колхозники-опытники в борьбе с засухой. Куйбышев, 1939.</a:t>
            </a:r>
          </a:p>
          <a:p>
            <a:r>
              <a:rPr lang="ru-RU" dirty="0" smtClean="0"/>
              <a:t>Постоянные звенья в полеводческих бригадах (в </a:t>
            </a:r>
            <a:r>
              <a:rPr lang="ru-RU" dirty="0" err="1" smtClean="0"/>
              <a:t>соавт</a:t>
            </a:r>
            <a:r>
              <a:rPr lang="ru-RU" dirty="0" smtClean="0"/>
              <a:t>.). Куйбышев, 1940</a:t>
            </a:r>
          </a:p>
          <a:p>
            <a:r>
              <a:rPr lang="ru-RU" dirty="0" smtClean="0"/>
              <a:t>Постоянные звенья в колхозах. Куйбышев, 1948.</a:t>
            </a:r>
          </a:p>
          <a:p>
            <a:r>
              <a:rPr lang="ru-RU" dirty="0" smtClean="0"/>
              <a:t>Организация труда в полеводстве в колхозах. Куйбышев, 1949.</a:t>
            </a:r>
          </a:p>
          <a:p>
            <a:r>
              <a:rPr lang="ru-RU" dirty="0" smtClean="0"/>
              <a:t>Сталинский Устав сельхозартели. Куйбышев, 1950.</a:t>
            </a:r>
          </a:p>
          <a:p>
            <a:r>
              <a:rPr lang="ru-RU" dirty="0" smtClean="0"/>
              <a:t>Правильное сочетание отраслей в артельном хозяйстве. Куйбышев, 1951.</a:t>
            </a:r>
          </a:p>
          <a:p>
            <a:r>
              <a:rPr lang="ru-RU" dirty="0" smtClean="0"/>
              <a:t>Организация и учет труда в колхозах. Куйбышев, 1951.</a:t>
            </a:r>
          </a:p>
          <a:p>
            <a:r>
              <a:rPr lang="ru-RU" dirty="0" smtClean="0"/>
              <a:t>Организация и оплата труда в колхозах. </a:t>
            </a:r>
            <a:r>
              <a:rPr lang="ru-RU" dirty="0"/>
              <a:t>Куйбышев, </a:t>
            </a:r>
            <a:r>
              <a:rPr lang="ru-RU" dirty="0" smtClean="0"/>
              <a:t>1952.</a:t>
            </a:r>
            <a:endParaRPr lang="ru-RU" dirty="0"/>
          </a:p>
          <a:p>
            <a:endParaRPr lang="ru-RU" dirty="0" smtClean="0"/>
          </a:p>
          <a:p>
            <a:endParaRPr lang="ru-RU" dirty="0" smtClean="0"/>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4612" y="0"/>
            <a:ext cx="687388" cy="624110"/>
          </a:xfrm>
          <a:prstGeom prst="rect">
            <a:avLst/>
          </a:prstGeom>
        </p:spPr>
      </p:pic>
    </p:spTree>
    <p:extLst>
      <p:ext uri="{BB962C8B-B14F-4D97-AF65-F5344CB8AC3E}">
        <p14:creationId xmlns:p14="http://schemas.microsoft.com/office/powerpoint/2010/main" val="2250737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692072"/>
          </a:xfrm>
        </p:spPr>
        <p:txBody>
          <a:bodyPr/>
          <a:lstStyle/>
          <a:p>
            <a:pPr algn="ctr"/>
            <a:r>
              <a:rPr lang="ru-RU" b="1" dirty="0"/>
              <a:t>Печатные труды Я.П. Агеева</a:t>
            </a:r>
            <a:endParaRPr lang="ru-RU" dirty="0"/>
          </a:p>
        </p:txBody>
      </p:sp>
      <p:sp>
        <p:nvSpPr>
          <p:cNvPr id="3" name="Объект 2"/>
          <p:cNvSpPr>
            <a:spLocks noGrp="1"/>
          </p:cNvSpPr>
          <p:nvPr>
            <p:ph idx="1"/>
          </p:nvPr>
        </p:nvSpPr>
        <p:spPr>
          <a:xfrm>
            <a:off x="2592925" y="1468580"/>
            <a:ext cx="8915400" cy="5278583"/>
          </a:xfrm>
        </p:spPr>
        <p:txBody>
          <a:bodyPr>
            <a:normAutofit fontScale="92500"/>
          </a:bodyPr>
          <a:lstStyle/>
          <a:p>
            <a:r>
              <a:rPr lang="ru-RU" dirty="0" smtClean="0"/>
              <a:t>О сочетании общественных и личных интересов в колхозах. Куйбышев, 1954.</a:t>
            </a:r>
          </a:p>
          <a:p>
            <a:r>
              <a:rPr lang="ru-RU" dirty="0" smtClean="0"/>
              <a:t>Куйбышевская область. Сельское хозяйство // Большая советская энциклопедия. 2-е изд. М., 1953.</a:t>
            </a:r>
          </a:p>
          <a:p>
            <a:r>
              <a:rPr lang="ru-RU" dirty="0" smtClean="0"/>
              <a:t>Колхоз «Путь Ленина» (Ставропольского района): монография. Куйбышев, 1956.</a:t>
            </a:r>
          </a:p>
          <a:p>
            <a:r>
              <a:rPr lang="ru-RU" dirty="0" smtClean="0"/>
              <a:t>Сельское хозяйство (в </a:t>
            </a:r>
            <a:r>
              <a:rPr lang="ru-RU" dirty="0" err="1" smtClean="0"/>
              <a:t>соавт</a:t>
            </a:r>
            <a:r>
              <a:rPr lang="ru-RU" dirty="0" smtClean="0"/>
              <a:t>.) // Куйбышевская область. Куйбышев,1957.</a:t>
            </a:r>
          </a:p>
          <a:p>
            <a:r>
              <a:rPr lang="ru-RU" dirty="0" smtClean="0"/>
              <a:t>Материальная заинтересованность – основа правильной организации и оплаты труда в колхозах. Куйбышев, 1960.</a:t>
            </a:r>
          </a:p>
          <a:p>
            <a:r>
              <a:rPr lang="ru-RU" dirty="0" smtClean="0"/>
              <a:t>Совершенствовать планирование сельского хозяйства // Экономика сельского хозяйства. 1960.</a:t>
            </a:r>
          </a:p>
          <a:p>
            <a:r>
              <a:rPr lang="ru-RU" dirty="0" smtClean="0"/>
              <a:t>Сельское хозяйство (в </a:t>
            </a:r>
            <a:r>
              <a:rPr lang="ru-RU" dirty="0" err="1" smtClean="0"/>
              <a:t>соавт</a:t>
            </a:r>
            <a:r>
              <a:rPr lang="ru-RU" dirty="0" smtClean="0"/>
              <a:t>.) // Куйбышевская область. Куйбышев, 1967.</a:t>
            </a:r>
          </a:p>
          <a:p>
            <a:r>
              <a:rPr lang="ru-RU" dirty="0" smtClean="0"/>
              <a:t>Экономическая эффективность интенсификации колхозно-совхозного производства // Учен. </a:t>
            </a:r>
            <a:r>
              <a:rPr lang="ru-RU" dirty="0" err="1" smtClean="0"/>
              <a:t>зап.</a:t>
            </a:r>
            <a:r>
              <a:rPr lang="ru-RU" dirty="0" smtClean="0"/>
              <a:t> КПИ. 1970.</a:t>
            </a:r>
          </a:p>
          <a:p>
            <a:r>
              <a:rPr lang="ru-RU" dirty="0" smtClean="0"/>
              <a:t>Рациональное использование земли // Волжская коммуна. 1973.</a:t>
            </a:r>
          </a:p>
          <a:p>
            <a:r>
              <a:rPr lang="ru-RU" dirty="0" smtClean="0"/>
              <a:t>Новь волжского села (в </a:t>
            </a:r>
            <a:r>
              <a:rPr lang="ru-RU" dirty="0" err="1" smtClean="0"/>
              <a:t>соавт</a:t>
            </a:r>
            <a:r>
              <a:rPr lang="ru-RU" dirty="0" smtClean="0"/>
              <a:t>.) // Куйбышевская область. Куйбышев, 1977.</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4612" y="0"/>
            <a:ext cx="687388" cy="624110"/>
          </a:xfrm>
          <a:prstGeom prst="rect">
            <a:avLst/>
          </a:prstGeom>
        </p:spPr>
      </p:pic>
    </p:spTree>
    <p:extLst>
      <p:ext uri="{BB962C8B-B14F-4D97-AF65-F5344CB8AC3E}">
        <p14:creationId xmlns:p14="http://schemas.microsoft.com/office/powerpoint/2010/main" val="927267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251</TotalTime>
  <Words>943</Words>
  <Application>Microsoft Office PowerPoint</Application>
  <PresentationFormat>Широкоэкранный</PresentationFormat>
  <Paragraphs>63</Paragraphs>
  <Slides>10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Century Gothic</vt:lpstr>
      <vt:lpstr>Wingdings 3</vt:lpstr>
      <vt:lpstr>Легкий дым</vt:lpstr>
      <vt:lpstr>АГЕЕВ ЯН ПЕТРОВИЧ (1904-1982)</vt:lpstr>
      <vt:lpstr>Образование</vt:lpstr>
      <vt:lpstr>Трудовая деятельность</vt:lpstr>
      <vt:lpstr>Трудовая деятельность</vt:lpstr>
      <vt:lpstr>Научная школа аграрного направления</vt:lpstr>
      <vt:lpstr>Диссертация под руководством Я.П. Агеева</vt:lpstr>
      <vt:lpstr>Общественная деятельность</vt:lpstr>
      <vt:lpstr>Печатные труды Я.П. Агеева</vt:lpstr>
      <vt:lpstr>Печатные труды Я.П. Агеева</vt:lpstr>
      <vt:lpstr>Зарубежные публикации</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VelikorodnaiaLena@outlook.com</dc:creator>
  <cp:lastModifiedBy>VelikorodnaiaLena@outlook.com</cp:lastModifiedBy>
  <cp:revision>21</cp:revision>
  <dcterms:created xsi:type="dcterms:W3CDTF">2022-03-28T13:51:28Z</dcterms:created>
  <dcterms:modified xsi:type="dcterms:W3CDTF">2022-04-11T16:42:14Z</dcterms:modified>
</cp:coreProperties>
</file>