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10"/>
  </p:notesMasterIdLst>
  <p:sldIdLst>
    <p:sldId id="256" r:id="rId2"/>
    <p:sldId id="265" r:id="rId3"/>
    <p:sldId id="266" r:id="rId4"/>
    <p:sldId id="267" r:id="rId5"/>
    <p:sldId id="273" r:id="rId6"/>
    <p:sldId id="274" r:id="rId7"/>
    <p:sldId id="275" r:id="rId8"/>
    <p:sldId id="276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3" d="100"/>
          <a:sy n="73" d="100"/>
        </p:scale>
        <p:origin x="-504" y="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2F9C89-0ECE-4BF8-9ADD-E9E7C83902E7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44DAB-9C68-4BCF-8BD5-8392F08362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133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44DAB-9C68-4BCF-8BD5-8392F083621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302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5/4/2022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5/4/2022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5/4/2022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5/4/2022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5/4/2022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1C27C6-079C-3043-88B1-1439A3B021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30007" y="1818538"/>
            <a:ext cx="5184742" cy="339689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dirty="0">
                <a:latin typeface="Bookman Old Style" panose="02050604050505020204" pitchFamily="18" charset="0"/>
              </a:rPr>
              <a:t/>
            </a:r>
            <a:br>
              <a:rPr lang="ru-RU" sz="3600" dirty="0">
                <a:latin typeface="Bookman Old Style" panose="02050604050505020204" pitchFamily="18" charset="0"/>
              </a:rPr>
            </a:br>
            <a:r>
              <a:rPr lang="ru-RU" sz="3600" dirty="0">
                <a:latin typeface="Bookman Old Style" panose="02050604050505020204" pitchFamily="18" charset="0"/>
              </a:rPr>
              <a:t/>
            </a:r>
            <a:br>
              <a:rPr lang="ru-RU" sz="3600" dirty="0">
                <a:latin typeface="Bookman Old Style" panose="02050604050505020204" pitchFamily="18" charset="0"/>
              </a:rPr>
            </a:br>
            <a:r>
              <a:rPr lang="ru-RU" sz="3600" dirty="0">
                <a:latin typeface="Bookman Old Style" panose="02050604050505020204" pitchFamily="18" charset="0"/>
              </a:rPr>
              <a:t/>
            </a:r>
            <a:br>
              <a:rPr lang="ru-RU" sz="3600" dirty="0">
                <a:latin typeface="Bookman Old Style" panose="02050604050505020204" pitchFamily="18" charset="0"/>
              </a:rPr>
            </a:br>
            <a:r>
              <a:rPr lang="ru-RU" sz="3600" dirty="0">
                <a:latin typeface="Bookman Old Style" panose="02050604050505020204" pitchFamily="18" charset="0"/>
              </a:rPr>
              <a:t/>
            </a:r>
            <a:br>
              <a:rPr lang="ru-RU" sz="3600" dirty="0">
                <a:latin typeface="Bookman Old Style" panose="02050604050505020204" pitchFamily="18" charset="0"/>
              </a:rPr>
            </a:br>
            <a:r>
              <a:rPr lang="ru-RU" sz="3600" dirty="0">
                <a:latin typeface="Bookman Old Style" panose="02050604050505020204" pitchFamily="18" charset="0"/>
              </a:rPr>
              <a:t/>
            </a:r>
            <a:br>
              <a:rPr lang="ru-RU" sz="3600" dirty="0">
                <a:latin typeface="Bookman Old Style" panose="02050604050505020204" pitchFamily="18" charset="0"/>
              </a:rPr>
            </a:br>
            <a:r>
              <a:rPr lang="ru-RU" sz="3600" dirty="0">
                <a:latin typeface="Bookman Old Style" panose="02050604050505020204" pitchFamily="18" charset="0"/>
              </a:rPr>
              <a:t/>
            </a:r>
            <a:br>
              <a:rPr lang="ru-RU" sz="3600" dirty="0">
                <a:latin typeface="Bookman Old Style" panose="02050604050505020204" pitchFamily="18" charset="0"/>
              </a:rPr>
            </a:br>
            <a:r>
              <a:rPr lang="ru-RU" sz="3600" dirty="0" err="1">
                <a:latin typeface="Bookman Old Style" panose="02050604050505020204" pitchFamily="18" charset="0"/>
              </a:rPr>
              <a:t>Чудилин</a:t>
            </a:r>
            <a:r>
              <a:rPr lang="ru-RU" sz="3600" dirty="0">
                <a:latin typeface="Bookman Old Style" panose="02050604050505020204" pitchFamily="18" charset="0"/>
              </a:rPr>
              <a:t> Геннадий Иванович </a:t>
            </a:r>
            <a:br>
              <a:rPr lang="ru-RU" sz="3600" dirty="0">
                <a:latin typeface="Bookman Old Style" panose="02050604050505020204" pitchFamily="18" charset="0"/>
              </a:rPr>
            </a:br>
            <a:r>
              <a:rPr lang="ru-RU" sz="3600" dirty="0">
                <a:latin typeface="Bookman Old Style" panose="02050604050505020204" pitchFamily="18" charset="0"/>
              </a:rPr>
              <a:t>(1948-2013) </a:t>
            </a:r>
            <a:br>
              <a:rPr lang="ru-RU" sz="3600" dirty="0">
                <a:latin typeface="Bookman Old Style" panose="02050604050505020204" pitchFamily="18" charset="0"/>
              </a:rPr>
            </a:br>
            <a:r>
              <a:rPr lang="ru-RU" sz="2400" dirty="0">
                <a:latin typeface="Bookman Old Style" panose="02050604050505020204" pitchFamily="18" charset="0"/>
              </a:rPr>
              <a:t/>
            </a:r>
            <a:br>
              <a:rPr lang="ru-RU" sz="2400" dirty="0">
                <a:latin typeface="Bookman Old Style" panose="02050604050505020204" pitchFamily="18" charset="0"/>
              </a:rPr>
            </a:br>
            <a:r>
              <a:rPr lang="ru-RU" sz="2000" dirty="0">
                <a:latin typeface="Bookman Old Style" panose="02050604050505020204" pitchFamily="18" charset="0"/>
              </a:rPr>
              <a:t>Профессор кафедры экономики и организации агропромышленного производства Куйбышевского планового института с 2003 по 2012</a:t>
            </a:r>
            <a:br>
              <a:rPr lang="ru-RU" sz="2000" dirty="0">
                <a:latin typeface="Bookman Old Style" panose="02050604050505020204" pitchFamily="18" charset="0"/>
              </a:rPr>
            </a:br>
            <a:r>
              <a:rPr lang="ru-RU" sz="2000" dirty="0">
                <a:latin typeface="Bookman Old Style" panose="02050604050505020204" pitchFamily="18" charset="0"/>
              </a:rPr>
              <a:t>Кандидат экономических наук, заведующий кафедрой экономики и организации агропромышленного производства</a:t>
            </a:r>
            <a:endParaRPr lang="ru-RU" sz="3600" dirty="0"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B37646F-0C94-4240-9ED3-0EB936C1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0007" y="5215430"/>
            <a:ext cx="5319803" cy="838935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Выполнила: Сысоева Анастасия   Группа: ТБ19о1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FB2453B-3084-4DD0-AE5A-180847440469}"/>
              </a:ext>
            </a:extLst>
          </p:cNvPr>
          <p:cNvSpPr txBox="1"/>
          <p:nvPr/>
        </p:nvSpPr>
        <p:spPr>
          <a:xfrm>
            <a:off x="1181100" y="76351"/>
            <a:ext cx="9829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Bookman Old Style" panose="02050604050505020204" pitchFamily="18" charset="0"/>
              </a:rPr>
              <a:t>Федеральное государственное автономное образовательное учреждение высшего образования Самарский государственный экономический университет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9F5B937-1740-4C2C-8681-9042BA246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453567" y="23735"/>
            <a:ext cx="628452" cy="62845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A718D674-F3F0-4638-9066-8F5372928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" y="876671"/>
            <a:ext cx="3352059" cy="510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244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94DF689-47CE-460B-9DE7-EE078B897BB5}"/>
              </a:ext>
            </a:extLst>
          </p:cNvPr>
          <p:cNvSpPr/>
          <p:nvPr/>
        </p:nvSpPr>
        <p:spPr>
          <a:xfrm>
            <a:off x="6221691" y="1528039"/>
            <a:ext cx="5970309" cy="41940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3D5BF4F-209E-4562-B5A3-CE9420F3EE75}"/>
              </a:ext>
            </a:extLst>
          </p:cNvPr>
          <p:cNvSpPr txBox="1"/>
          <p:nvPr/>
        </p:nvSpPr>
        <p:spPr>
          <a:xfrm>
            <a:off x="6380375" y="1639895"/>
            <a:ext cx="565294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b="0" i="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Геннадий Иванович родился 8 февраля 1948 г. в г. Чапаевске Куйбышевской области.</a:t>
            </a:r>
          </a:p>
          <a:p>
            <a:pPr marL="0" indent="0">
              <a:buNone/>
            </a:pPr>
            <a:endParaRPr lang="ru-RU" sz="1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Bookman Old Style" panose="02050604050505020204" pitchFamily="18" charset="0"/>
              </a:rPr>
              <a:t>Отработал в строительной сфере почти двадцать лет. </a:t>
            </a:r>
            <a:r>
              <a:rPr lang="ru-RU" b="0" i="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В 1966-1983 гг. работал в строительстве – мастер СМУ, начальник планового отдела ПМК треста «</a:t>
            </a:r>
            <a:r>
              <a:rPr lang="ru-RU" b="0" i="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Промстрой</a:t>
            </a:r>
            <a:r>
              <a:rPr lang="ru-RU" b="0" i="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».</a:t>
            </a:r>
            <a:r>
              <a:rPr lang="ru-RU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endParaRPr lang="en-US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Bookman Old Style" panose="02050604050505020204" pitchFamily="18" charset="0"/>
              </a:rPr>
              <a:t>В 1972 году окончил Куйбышевский плановый институт. Отслужил в рядах Советской Армии. </a:t>
            </a:r>
            <a:endParaRPr lang="ru-RU" sz="1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F7109FD-C903-431E-A296-1CE59DA2A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359299" y="98078"/>
            <a:ext cx="741574" cy="7415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D7E0EEE-E133-4D75-9421-FC71FB88F328}"/>
              </a:ext>
            </a:extLst>
          </p:cNvPr>
          <p:cNvSpPr txBox="1"/>
          <p:nvPr/>
        </p:nvSpPr>
        <p:spPr>
          <a:xfrm>
            <a:off x="345650" y="254878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Book Antiqua" panose="02040602050305030304" pitchFamily="18" charset="0"/>
              </a:rPr>
              <a:t>Биография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06D6374-C74A-480B-908B-E106E2915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14" y="1906296"/>
            <a:ext cx="5914635" cy="304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6E7180B-C6C6-4A11-8753-C7F7614D5D1F}"/>
              </a:ext>
            </a:extLst>
          </p:cNvPr>
          <p:cNvSpPr txBox="1"/>
          <p:nvPr/>
        </p:nvSpPr>
        <p:spPr>
          <a:xfrm>
            <a:off x="286681" y="5722070"/>
            <a:ext cx="57966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Book Antiqua" panose="02040602050305030304" pitchFamily="18" charset="0"/>
              </a:rPr>
              <a:t>Фасад Куйбышевского планового института</a:t>
            </a:r>
          </a:p>
          <a:p>
            <a:pPr algn="ctr"/>
            <a:r>
              <a:rPr lang="ru-RU" sz="1400" dirty="0">
                <a:latin typeface="Book Antiqua" panose="02040602050305030304" pitchFamily="18" charset="0"/>
              </a:rPr>
              <a:t>(сейчас – Самарский государственный экономический университет)</a:t>
            </a:r>
          </a:p>
        </p:txBody>
      </p:sp>
    </p:spTree>
    <p:extLst>
      <p:ext uri="{BB962C8B-B14F-4D97-AF65-F5344CB8AC3E}">
        <p14:creationId xmlns:p14="http://schemas.microsoft.com/office/powerpoint/2010/main" val="1805040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94DF689-47CE-460B-9DE7-EE078B897BB5}"/>
              </a:ext>
            </a:extLst>
          </p:cNvPr>
          <p:cNvSpPr/>
          <p:nvPr/>
        </p:nvSpPr>
        <p:spPr>
          <a:xfrm>
            <a:off x="0" y="1960775"/>
            <a:ext cx="5970309" cy="33370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0" i="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В 1983-1987 гг. – инструктор экономического отдела Куйбышевского обкома КПСС. </a:t>
            </a:r>
            <a:endParaRPr lang="en-US" b="0" i="0" dirty="0">
              <a:solidFill>
                <a:schemeClr val="bg1"/>
              </a:solidFill>
              <a:effectLst/>
              <a:latin typeface="Bookman Old Style" panose="02050604050505020204" pitchFamily="18" charset="0"/>
            </a:endParaRPr>
          </a:p>
          <a:p>
            <a:endParaRPr lang="en-US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ru-RU" b="0" i="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В 1987-1994 гг. – зам. Председателя Куйбышевского горисполкома, председатель Куйбышевского </a:t>
            </a:r>
            <a:r>
              <a:rPr lang="ru-RU" b="0" i="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горплана</a:t>
            </a:r>
            <a:r>
              <a:rPr lang="ru-RU" b="0" i="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, заместитель председателя комитета по экономике Администрации г. Куйбышева.</a:t>
            </a:r>
            <a:endParaRPr lang="en-US" b="0" i="0" dirty="0">
              <a:solidFill>
                <a:schemeClr val="bg1"/>
              </a:solidFill>
              <a:effectLst/>
              <a:latin typeface="Bookman Old Style" panose="02050604050505020204" pitchFamily="18" charset="0"/>
            </a:endParaRPr>
          </a:p>
          <a:p>
            <a:endParaRPr lang="en-US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endParaRPr lang="en-US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F7109FD-C903-431E-A296-1CE59DA2A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359299" y="98078"/>
            <a:ext cx="741574" cy="7415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AA099AC-0992-47E0-A762-FA6790C1706E}"/>
              </a:ext>
            </a:extLst>
          </p:cNvPr>
          <p:cNvSpPr txBox="1"/>
          <p:nvPr/>
        </p:nvSpPr>
        <p:spPr>
          <a:xfrm>
            <a:off x="5200970" y="5554679"/>
            <a:ext cx="719972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0" i="1" dirty="0">
                <a:effectLst/>
                <a:latin typeface="Book Antiqua" panose="02040602050305030304" pitchFamily="18" charset="0"/>
              </a:rPr>
              <a:t>Куйбышевский горисполком</a:t>
            </a:r>
          </a:p>
          <a:p>
            <a:pPr algn="ctr"/>
            <a:r>
              <a:rPr lang="ru-RU" sz="1400" i="1" dirty="0">
                <a:latin typeface="Book Antiqua" panose="02040602050305030304" pitchFamily="18" charset="0"/>
              </a:rPr>
              <a:t>(Усадьба потомственного почетного гражданина г. Самары, купца 1-й гильдии Е.Ф. Дунаева</a:t>
            </a:r>
            <a:endParaRPr lang="ru-RU" sz="1400" b="0" i="1" dirty="0">
              <a:effectLst/>
              <a:latin typeface="Book Antiqua" panose="02040602050305030304" pitchFamily="18" charset="0"/>
            </a:endParaRPr>
          </a:p>
        </p:txBody>
      </p:sp>
      <p:sp>
        <p:nvSpPr>
          <p:cNvPr id="2" name="AutoShape 2" descr="Файл:Samara Kuybysheva 135.jpg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Файл:Samara Kuybysheva 135.jpg — Википеди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Файл:Samara Kuybysheva 135.jpg — Википеди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Файл:Samara Kuybysheva 135.jpg — Википедия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187" y="1675930"/>
            <a:ext cx="5432899" cy="3621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5773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94DF689-47CE-460B-9DE7-EE078B897BB5}"/>
              </a:ext>
            </a:extLst>
          </p:cNvPr>
          <p:cNvSpPr/>
          <p:nvPr/>
        </p:nvSpPr>
        <p:spPr>
          <a:xfrm>
            <a:off x="6221691" y="1528039"/>
            <a:ext cx="5970309" cy="41940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3D5BF4F-209E-4562-B5A3-CE9420F3EE75}"/>
              </a:ext>
            </a:extLst>
          </p:cNvPr>
          <p:cNvSpPr txBox="1"/>
          <p:nvPr/>
        </p:nvSpPr>
        <p:spPr>
          <a:xfrm>
            <a:off x="6382731" y="2095199"/>
            <a:ext cx="564822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b="0" i="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С декабря 1994 по февраль 2013 год возглавлял Территориальный орган Федеральной службы государственной статистики по Самарской области.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Bookman Old Style" panose="02050604050505020204" pitchFamily="18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sz="1800" b="0" i="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Большой опыт, который был приобретен во время работы в органах власти, Геннадий Иванович умело использовал в повышении уровня работы всей системы государственной статистики Самарской области. </a:t>
            </a:r>
            <a:endParaRPr lang="ru-RU" sz="1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F7109FD-C903-431E-A296-1CE59DA2A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359299" y="98078"/>
            <a:ext cx="741574" cy="7415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AA099AC-0992-47E0-A762-FA6790C1706E}"/>
              </a:ext>
            </a:extLst>
          </p:cNvPr>
          <p:cNvSpPr txBox="1"/>
          <p:nvPr/>
        </p:nvSpPr>
        <p:spPr>
          <a:xfrm>
            <a:off x="137474" y="5928001"/>
            <a:ext cx="57503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0" i="1" dirty="0">
                <a:effectLst/>
                <a:latin typeface="Book Antiqua" panose="02040602050305030304" pitchFamily="18" charset="0"/>
              </a:rPr>
              <a:t>Территориальный орган Федеральной службы государственной статистики по Самарской области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5FC1F309-8BA2-4B18-8643-0DDAF1240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90" y="1753340"/>
            <a:ext cx="5006834" cy="374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172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94DF689-47CE-460B-9DE7-EE078B897BB5}"/>
              </a:ext>
            </a:extLst>
          </p:cNvPr>
          <p:cNvSpPr/>
          <p:nvPr/>
        </p:nvSpPr>
        <p:spPr>
          <a:xfrm>
            <a:off x="0" y="2154566"/>
            <a:ext cx="5744925" cy="27267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3D5BF4F-209E-4562-B5A3-CE9420F3EE75}"/>
              </a:ext>
            </a:extLst>
          </p:cNvPr>
          <p:cNvSpPr txBox="1"/>
          <p:nvPr/>
        </p:nvSpPr>
        <p:spPr>
          <a:xfrm>
            <a:off x="520403" y="2271683"/>
            <a:ext cx="5224522" cy="1006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ru-RU" sz="1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ru-RU" sz="1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F7109FD-C903-431E-A296-1CE59DA2A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359299" y="98078"/>
            <a:ext cx="741574" cy="7415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89DD9EC-093D-44F9-9B5F-A888CC623760}"/>
              </a:ext>
            </a:extLst>
          </p:cNvPr>
          <p:cNvSpPr txBox="1"/>
          <p:nvPr/>
        </p:nvSpPr>
        <p:spPr>
          <a:xfrm>
            <a:off x="236580" y="2502255"/>
            <a:ext cx="550834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Bookman Old Style" panose="02050604050505020204" pitchFamily="18" charset="0"/>
              </a:rPr>
              <a:t>С 2003 по 2013 год являлся заведующим кафедры </a:t>
            </a:r>
            <a:r>
              <a:rPr lang="ru-RU" sz="1800" dirty="0">
                <a:solidFill>
                  <a:schemeClr val="bg1"/>
                </a:solidFill>
                <a:latin typeface="Bookman Old Style" panose="02050604050505020204" pitchFamily="18" charset="0"/>
              </a:rPr>
              <a:t>экономики и организации агропромышленного производства.</a:t>
            </a:r>
          </a:p>
          <a:p>
            <a:endParaRPr lang="ru-RU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endParaRPr lang="ru-RU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B31F9648-2671-413B-8696-A330B4729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077" y="1824101"/>
            <a:ext cx="5112574" cy="320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C92ED53-BA34-4CDA-A204-962B84BC4F09}"/>
              </a:ext>
            </a:extLst>
          </p:cNvPr>
          <p:cNvSpPr txBox="1"/>
          <p:nvPr/>
        </p:nvSpPr>
        <p:spPr>
          <a:xfrm>
            <a:off x="6065107" y="5259854"/>
            <a:ext cx="5876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Book Antiqua" panose="02040602050305030304" pitchFamily="18" charset="0"/>
              </a:rPr>
              <a:t>До 2005 года – Самарская государственная экономическая академия </a:t>
            </a:r>
          </a:p>
          <a:p>
            <a:pPr algn="ctr"/>
            <a:r>
              <a:rPr lang="ru-RU" sz="1400" dirty="0">
                <a:latin typeface="Book Antiqua" panose="02040602050305030304" pitchFamily="18" charset="0"/>
              </a:rPr>
              <a:t>С 2005 года – Самарский государственный экономический университет</a:t>
            </a:r>
          </a:p>
        </p:txBody>
      </p:sp>
    </p:spTree>
    <p:extLst>
      <p:ext uri="{BB962C8B-B14F-4D97-AF65-F5344CB8AC3E}">
        <p14:creationId xmlns:p14="http://schemas.microsoft.com/office/powerpoint/2010/main" val="2967637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94DF689-47CE-460B-9DE7-EE078B897BB5}"/>
              </a:ext>
            </a:extLst>
          </p:cNvPr>
          <p:cNvSpPr/>
          <p:nvPr/>
        </p:nvSpPr>
        <p:spPr>
          <a:xfrm>
            <a:off x="6221691" y="1528039"/>
            <a:ext cx="5970309" cy="41940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3D5BF4F-209E-4562-B5A3-CE9420F3EE75}"/>
              </a:ext>
            </a:extLst>
          </p:cNvPr>
          <p:cNvSpPr txBox="1"/>
          <p:nvPr/>
        </p:nvSpPr>
        <p:spPr>
          <a:xfrm>
            <a:off x="6382731" y="2095199"/>
            <a:ext cx="56482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В 1999 году защитил свою кандидатскую диссертацию по теме «Особенности необходимого продукта в условиях переходной экономики» в Самарской государственной экономической академии (в настоящее время – Самарский государственный экономический университет).</a:t>
            </a:r>
            <a:endParaRPr lang="ru-RU" sz="1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F7109FD-C903-431E-A296-1CE59DA2A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359299" y="98078"/>
            <a:ext cx="741574" cy="7415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AA099AC-0992-47E0-A762-FA6790C1706E}"/>
              </a:ext>
            </a:extLst>
          </p:cNvPr>
          <p:cNvSpPr txBox="1"/>
          <p:nvPr/>
        </p:nvSpPr>
        <p:spPr>
          <a:xfrm>
            <a:off x="137474" y="5928001"/>
            <a:ext cx="5750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latin typeface="Book Antiqua" panose="02040602050305030304" pitchFamily="18" charset="0"/>
              </a:rPr>
              <a:t>Информация с сайта </a:t>
            </a:r>
            <a:r>
              <a:rPr lang="en-US" sz="1400" i="1" dirty="0">
                <a:latin typeface="Book Antiqua" panose="02040602050305030304" pitchFamily="18" charset="0"/>
              </a:rPr>
              <a:t>e</a:t>
            </a:r>
            <a:r>
              <a:rPr lang="en-US" sz="1400" i="1" dirty="0" smtClean="0">
                <a:latin typeface="Book Antiqua" panose="02040602050305030304" pitchFamily="18" charset="0"/>
              </a:rPr>
              <a:t>library.ru</a:t>
            </a:r>
            <a:endParaRPr lang="ru-RU" sz="1400" b="0" i="1" dirty="0">
              <a:effectLst/>
              <a:latin typeface="Book Antiqua" panose="0204060205030503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52" y="1756546"/>
            <a:ext cx="5741503" cy="354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1475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Bookman Old Style" pitchFamily="18" charset="0"/>
              </a:rPr>
              <a:t>Печатные труды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ru-RU" dirty="0">
                <a:latin typeface="Bookman Old Style" pitchFamily="18" charset="0"/>
              </a:rPr>
              <a:t>О </a:t>
            </a:r>
            <a:r>
              <a:rPr lang="ru-RU" dirty="0" smtClean="0">
                <a:latin typeface="Bookman Old Style" pitchFamily="18" charset="0"/>
              </a:rPr>
              <a:t>состоянии и методике оценки устойчивости сельскохозяйственного производства. Чебоксары: вестник чувашского университета, 2006.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dirty="0" smtClean="0">
                <a:latin typeface="Bookman Old Style" pitchFamily="18" charset="0"/>
              </a:rPr>
              <a:t>Зерновой </a:t>
            </a:r>
            <a:r>
              <a:rPr lang="ru-RU" dirty="0" err="1" smtClean="0">
                <a:latin typeface="Bookman Old Style" pitchFamily="18" charset="0"/>
              </a:rPr>
              <a:t>подкомплекс</a:t>
            </a:r>
            <a:r>
              <a:rPr lang="ru-RU" dirty="0" smtClean="0">
                <a:latin typeface="Bookman Old Style" pitchFamily="18" charset="0"/>
              </a:rPr>
              <a:t> самарской области в региональном рейтинге сельскохозяйственного производства. Самара: вопросы статистики, 2006.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dirty="0" smtClean="0">
                <a:latin typeface="Bookman Old Style" pitchFamily="18" charset="0"/>
              </a:rPr>
              <a:t>Информационно-</a:t>
            </a:r>
            <a:r>
              <a:rPr lang="ru-RU" dirty="0" err="1" smtClean="0">
                <a:latin typeface="Bookman Old Style" pitchFamily="18" charset="0"/>
              </a:rPr>
              <a:t>статистическии</a:t>
            </a:r>
            <a:r>
              <a:rPr lang="ru-RU" dirty="0" smtClean="0">
                <a:latin typeface="Bookman Old Style" pitchFamily="18" charset="0"/>
              </a:rPr>
              <a:t> ресурс муниципального управления. Самара: вопросы статистики, 2010.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dirty="0">
                <a:latin typeface="Bookman Old Style" pitchFamily="18" charset="0"/>
              </a:rPr>
              <a:t>125 </a:t>
            </a:r>
            <a:r>
              <a:rPr lang="ru-RU" dirty="0" smtClean="0">
                <a:latin typeface="Bookman Old Style" pitchFamily="18" charset="0"/>
              </a:rPr>
              <a:t>лет самарской земской статистике. Самара: вопросы статистики, 2007.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dirty="0" smtClean="0">
                <a:latin typeface="Bookman Old Style" pitchFamily="18" charset="0"/>
              </a:rPr>
              <a:t>Сравнительная статистическая оценка эффективности использования бюджетных средств в агропромышленном комплексе самарской области (в </a:t>
            </a:r>
            <a:r>
              <a:rPr lang="ru-RU" dirty="0" err="1" smtClean="0">
                <a:latin typeface="Bookman Old Style" pitchFamily="18" charset="0"/>
              </a:rPr>
              <a:t>соавт</a:t>
            </a:r>
            <a:r>
              <a:rPr lang="ru-RU" dirty="0" smtClean="0">
                <a:latin typeface="Bookman Old Style" pitchFamily="18" charset="0"/>
              </a:rPr>
              <a:t>.). Самара: вопросы статистики, 2007.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dirty="0" smtClean="0">
                <a:latin typeface="Bookman Old Style" pitchFamily="18" charset="0"/>
              </a:rPr>
              <a:t>Кластерный анализ устойчивости функционирования специализированных садоводческих предприятий в самарской области </a:t>
            </a:r>
            <a:r>
              <a:rPr lang="ru-RU" dirty="0">
                <a:latin typeface="Bookman Old Style" pitchFamily="18" charset="0"/>
              </a:rPr>
              <a:t>(в </a:t>
            </a:r>
            <a:r>
              <a:rPr lang="ru-RU" dirty="0" err="1">
                <a:latin typeface="Bookman Old Style" pitchFamily="18" charset="0"/>
              </a:rPr>
              <a:t>соавт</a:t>
            </a:r>
            <a:r>
              <a:rPr lang="ru-RU" dirty="0">
                <a:latin typeface="Bookman Old Style" pitchFamily="18" charset="0"/>
              </a:rPr>
              <a:t>.). Самара: вопросы статистики, </a:t>
            </a:r>
            <a:r>
              <a:rPr lang="ru-RU" dirty="0" smtClean="0">
                <a:latin typeface="Bookman Old Style" pitchFamily="18" charset="0"/>
              </a:rPr>
              <a:t>2008.</a:t>
            </a:r>
            <a:endParaRPr lang="ru-RU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122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Bookman Old Style" pitchFamily="18" charset="0"/>
              </a:rPr>
              <a:t>Печатные труды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 algn="just">
              <a:buFont typeface="+mj-lt"/>
              <a:buAutoNum type="arabicPeriod" startAt="7"/>
            </a:pPr>
            <a:r>
              <a:rPr lang="ru-RU" dirty="0" smtClean="0">
                <a:latin typeface="Bookman Old Style" pitchFamily="18" charset="0"/>
              </a:rPr>
              <a:t>Влияние внешних и внутренних факторов на устойчивость зернового производства: теория и региональная практика. Самара: экономические науки, 2006.</a:t>
            </a:r>
          </a:p>
          <a:p>
            <a:pPr marL="457200" indent="-457200" algn="just">
              <a:buFont typeface="+mj-lt"/>
              <a:buAutoNum type="arabicPeriod" startAt="7"/>
            </a:pPr>
            <a:r>
              <a:rPr lang="ru-RU" dirty="0" smtClean="0">
                <a:latin typeface="Bookman Old Style" pitchFamily="18" charset="0"/>
              </a:rPr>
              <a:t>Перепись населения как инструмент оценки устойчивости социально-экономических систем: региональный аспект. Самара: вопросы статистики, 2010.</a:t>
            </a:r>
          </a:p>
          <a:p>
            <a:pPr marL="457200" indent="-457200" algn="just">
              <a:buFont typeface="+mj-lt"/>
              <a:buAutoNum type="arabicPeriod" startAt="7"/>
            </a:pPr>
            <a:r>
              <a:rPr lang="ru-RU" dirty="0" smtClean="0">
                <a:latin typeface="Bookman Old Style" pitchFamily="18" charset="0"/>
              </a:rPr>
              <a:t>Экономико-статистический анализ затрат в зерновом </a:t>
            </a:r>
            <a:r>
              <a:rPr lang="ru-RU" dirty="0" err="1" smtClean="0">
                <a:latin typeface="Bookman Old Style" pitchFamily="18" charset="0"/>
              </a:rPr>
              <a:t>подкомплексе</a:t>
            </a:r>
            <a:r>
              <a:rPr lang="ru-RU" dirty="0" smtClean="0">
                <a:latin typeface="Bookman Old Style" pitchFamily="18" charset="0"/>
              </a:rPr>
              <a:t> самарской области (в </a:t>
            </a:r>
            <a:r>
              <a:rPr lang="ru-RU" dirty="0" err="1" smtClean="0">
                <a:latin typeface="Bookman Old Style" pitchFamily="18" charset="0"/>
              </a:rPr>
              <a:t>соавт</a:t>
            </a:r>
            <a:r>
              <a:rPr lang="ru-RU" dirty="0" smtClean="0">
                <a:latin typeface="Bookman Old Style" pitchFamily="18" charset="0"/>
              </a:rPr>
              <a:t>.). Самара: вопросы статистики, 2011.</a:t>
            </a:r>
          </a:p>
          <a:p>
            <a:pPr marL="457200" indent="-457200" algn="just">
              <a:buFont typeface="+mj-lt"/>
              <a:buAutoNum type="arabicPeriod" startAt="7"/>
            </a:pPr>
            <a:r>
              <a:rPr lang="ru-RU" dirty="0" smtClean="0">
                <a:latin typeface="Bookman Old Style" pitchFamily="18" charset="0"/>
              </a:rPr>
              <a:t>Повышение эффективности плодоводческих предприятий в условиях внедрения инноваций (в </a:t>
            </a:r>
            <a:r>
              <a:rPr lang="ru-RU" dirty="0" err="1" smtClean="0">
                <a:latin typeface="Bookman Old Style" pitchFamily="18" charset="0"/>
              </a:rPr>
              <a:t>соавт</a:t>
            </a:r>
            <a:r>
              <a:rPr lang="ru-RU" dirty="0" smtClean="0">
                <a:latin typeface="Bookman Old Style" pitchFamily="18" charset="0"/>
              </a:rPr>
              <a:t>.). Самара: экономические науки, 2010.</a:t>
            </a:r>
          </a:p>
          <a:p>
            <a:pPr marL="457200" indent="-457200" algn="just">
              <a:buFont typeface="+mj-lt"/>
              <a:buAutoNum type="arabicPeriod" startAt="7"/>
            </a:pPr>
            <a:r>
              <a:rPr lang="ru-RU" dirty="0" smtClean="0">
                <a:latin typeface="Bookman Old Style" pitchFamily="18" charset="0"/>
              </a:rPr>
              <a:t>Аграрно-промышленный комплекс самарской области в перспективе реализации инновационной политики (в </a:t>
            </a:r>
            <a:r>
              <a:rPr lang="ru-RU" dirty="0" err="1" smtClean="0">
                <a:latin typeface="Bookman Old Style" pitchFamily="18" charset="0"/>
              </a:rPr>
              <a:t>соавт</a:t>
            </a:r>
            <a:r>
              <a:rPr lang="ru-RU" dirty="0" smtClean="0">
                <a:latin typeface="Bookman Old Style" pitchFamily="18" charset="0"/>
              </a:rPr>
              <a:t>.). Вологда: проблемы стратегии и тактики регионального развития, 2006.</a:t>
            </a:r>
          </a:p>
          <a:p>
            <a:pPr marL="457200" indent="-457200" algn="just">
              <a:buFont typeface="+mj-lt"/>
              <a:buAutoNum type="arabicPeriod" startAt="7"/>
            </a:pPr>
            <a:r>
              <a:rPr lang="ru-RU" dirty="0" smtClean="0">
                <a:latin typeface="Bookman Old Style" pitchFamily="18" charset="0"/>
              </a:rPr>
              <a:t>И т.д.</a:t>
            </a:r>
            <a:endParaRPr lang="ru-RU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008162"/>
      </p:ext>
    </p:extLst>
  </p:cSld>
  <p:clrMapOvr>
    <a:masterClrMapping/>
  </p:clrMapOvr>
</p:sld>
</file>

<file path=ppt/theme/theme1.xml><?xml version="1.0" encoding="utf-8"?>
<a:theme xmlns:a="http://schemas.openxmlformats.org/drawingml/2006/main" name="Рамка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1528</TotalTime>
  <Words>449</Words>
  <Application>Microsoft Office PowerPoint</Application>
  <PresentationFormat>Произвольный</PresentationFormat>
  <Paragraphs>39</Paragraphs>
  <Slides>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Рамка</vt:lpstr>
      <vt:lpstr>      Чудилин Геннадий Иванович  (1948-2013)   Профессор кафедры экономики и организации агропромышленного производства Куйбышевского планового института с 2003 по 2012 Кандидат экономических наук, заведующий кафедрой экономики и организации агропромышленного производства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Печатные труды</vt:lpstr>
      <vt:lpstr>Печатные труды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Прокофьева Юлия Александровна</dc:creator>
  <cp:lastModifiedBy>Ulya</cp:lastModifiedBy>
  <cp:revision>49</cp:revision>
  <dcterms:created xsi:type="dcterms:W3CDTF">2022-02-03T17:56:25Z</dcterms:created>
  <dcterms:modified xsi:type="dcterms:W3CDTF">2022-05-03T22:21:55Z</dcterms:modified>
</cp:coreProperties>
</file>