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67" r:id="rId1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08" d="100"/>
          <a:sy n="108" d="100"/>
        </p:scale>
        <p:origin x="130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359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38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76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57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706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26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47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780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787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97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146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92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846640" cy="5688632"/>
          </a:xfrm>
          <a:noFill/>
        </p:spPr>
        <p:txBody>
          <a:bodyPr>
            <a:noAutofit/>
          </a:bodyPr>
          <a:lstStyle/>
          <a:p>
            <a:r>
              <a:rPr lang="ru-RU" sz="6400" b="1" dirty="0"/>
              <a:t>Ведение учета материальных ценностей:</a:t>
            </a:r>
            <a:br>
              <a:rPr lang="ru-RU" sz="6400" b="1" dirty="0"/>
            </a:br>
            <a:r>
              <a:rPr lang="ru-RU" sz="6400" b="1" dirty="0"/>
              <a:t> сегодня и завтра</a:t>
            </a:r>
            <a:br>
              <a:rPr lang="ru-RU" sz="6400" b="1" dirty="0"/>
            </a:br>
            <a:br>
              <a:rPr lang="ru-RU" sz="6400" b="1"/>
            </a:br>
            <a:r>
              <a:rPr lang="ru-RU" sz="2800" b="1"/>
              <a:t>2023г</a:t>
            </a:r>
            <a:r>
              <a:rPr lang="ru-RU" sz="2800" b="1" dirty="0"/>
              <a:t>.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611560" y="548680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8532440" y="548680"/>
            <a:ext cx="0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11560" y="548680"/>
            <a:ext cx="0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11560" y="6165304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23528" y="332656"/>
            <a:ext cx="8565356" cy="7429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68580" tIns="34290" rIns="68580" bIns="3429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300" b="1" dirty="0"/>
              <a:t>3. Проведение  инвентаризации</a:t>
            </a: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4249" y="1556792"/>
            <a:ext cx="8443913" cy="3064670"/>
          </a:xfrm>
        </p:spPr>
        <p:txBody>
          <a:bodyPr>
            <a:normAutofit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3.1 Плановая инвентаризация 1 раз в 3 года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3.2 При смене МОЛ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3.3 При работе внешних контролеров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3.4 По решению комиссии (внеплановая)</a:t>
            </a:r>
          </a:p>
        </p:txBody>
      </p:sp>
    </p:spTree>
    <p:extLst>
      <p:ext uri="{BB962C8B-B14F-4D97-AF65-F5344CB8AC3E}">
        <p14:creationId xmlns:p14="http://schemas.microsoft.com/office/powerpoint/2010/main" val="3341749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8004" y="651987"/>
            <a:ext cx="8136904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ОПИСЬ ИМУЩЕСТВА, НАХОДЯЩЕГОСЯ  В КАБИНЕТЕ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40295" y="5445224"/>
            <a:ext cx="74201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Материально ответственное лицо                                 </a:t>
            </a:r>
            <a:r>
              <a:rPr lang="ru-RU" sz="1400" dirty="0" err="1"/>
              <a:t>Айкинская</a:t>
            </a:r>
            <a:r>
              <a:rPr lang="ru-RU" sz="1400" dirty="0"/>
              <a:t> Р.Е.      </a:t>
            </a:r>
          </a:p>
          <a:p>
            <a:r>
              <a:rPr lang="ru-RU" sz="1400" dirty="0"/>
              <a:t> </a:t>
            </a:r>
          </a:p>
          <a:p>
            <a:r>
              <a:rPr lang="ru-RU" sz="1400" dirty="0"/>
              <a:t>Ответственное лицо за кабинет</a:t>
            </a:r>
            <a:br>
              <a:rPr lang="ru-RU" sz="1400" dirty="0"/>
            </a:br>
            <a:r>
              <a:rPr lang="ru-RU" sz="1400" dirty="0"/>
              <a:t>начальник отдела основных средств </a:t>
            </a:r>
            <a:br>
              <a:rPr lang="ru-RU" sz="1400" dirty="0"/>
            </a:br>
            <a:r>
              <a:rPr lang="ru-RU" sz="1400" dirty="0"/>
              <a:t>и материалов                                                                       Палагина   Е.Г.         </a:t>
            </a:r>
          </a:p>
          <a:p>
            <a:endParaRPr lang="ru-RU" sz="14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102605"/>
              </p:ext>
            </p:extLst>
          </p:nvPr>
        </p:nvGraphicFramePr>
        <p:xfrm>
          <a:off x="1040296" y="1437179"/>
          <a:ext cx="7420136" cy="37087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3309">
                  <a:extLst>
                    <a:ext uri="{9D8B030D-6E8A-4147-A177-3AD203B41FA5}">
                      <a16:colId xmlns:a16="http://schemas.microsoft.com/office/drawing/2014/main" val="37914090"/>
                    </a:ext>
                  </a:extLst>
                </a:gridCol>
                <a:gridCol w="3626726">
                  <a:extLst>
                    <a:ext uri="{9D8B030D-6E8A-4147-A177-3AD203B41FA5}">
                      <a16:colId xmlns:a16="http://schemas.microsoft.com/office/drawing/2014/main" val="3201740988"/>
                    </a:ext>
                  </a:extLst>
                </a:gridCol>
                <a:gridCol w="2307987">
                  <a:extLst>
                    <a:ext uri="{9D8B030D-6E8A-4147-A177-3AD203B41FA5}">
                      <a16:colId xmlns:a16="http://schemas.microsoft.com/office/drawing/2014/main" val="3600769176"/>
                    </a:ext>
                  </a:extLst>
                </a:gridCol>
                <a:gridCol w="962114">
                  <a:extLst>
                    <a:ext uri="{9D8B030D-6E8A-4147-A177-3AD203B41FA5}">
                      <a16:colId xmlns:a16="http://schemas.microsoft.com/office/drawing/2014/main" val="37170907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Инвентарный номер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Кол-во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51250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Компьютер с монитором 19" G 840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1013620000052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3325038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Копировальный аппарат </a:t>
                      </a:r>
                      <a:r>
                        <a:rPr lang="ru-RU" sz="1200" dirty="0" err="1">
                          <a:effectLst/>
                        </a:rPr>
                        <a:t>Kyosera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1360137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52448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Персональный компьютер RAMEC GALE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1013420000209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91673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Персональный компьютер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1013420000169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35005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Принтер Samsung ML-1210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0001360083_2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7538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Кондиционер Funai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1320120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2637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Сканер Epson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1013440000150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57474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Обогреватель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         </a:t>
                      </a:r>
                      <a:r>
                        <a:rPr lang="ru-RU" sz="1200" dirty="0" err="1">
                          <a:effectLst/>
                        </a:rPr>
                        <a:t>забаланс</a:t>
                      </a:r>
                      <a:r>
                        <a:rPr lang="ru-RU" sz="1200" dirty="0">
                          <a:effectLst/>
                        </a:rPr>
                        <a:t> б/н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79158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4256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37445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17283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94733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04398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2095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5333548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277044" y="1014423"/>
            <a:ext cx="618824" cy="3243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№114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60232" y="119673"/>
            <a:ext cx="1728192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заполнения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304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806489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Книга учета материальных ценностей</a:t>
            </a:r>
            <a:r>
              <a:rPr lang="ru-RU" dirty="0"/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177008"/>
            <a:ext cx="18898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МОЛ-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Айкинская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 Р.Е. </a:t>
            </a:r>
            <a:endParaRPr lang="ru-RU" sz="1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5520"/>
              </p:ext>
            </p:extLst>
          </p:nvPr>
        </p:nvGraphicFramePr>
        <p:xfrm>
          <a:off x="755576" y="1484785"/>
          <a:ext cx="7992888" cy="4667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35">
                  <a:extLst>
                    <a:ext uri="{9D8B030D-6E8A-4147-A177-3AD203B41FA5}">
                      <a16:colId xmlns:a16="http://schemas.microsoft.com/office/drawing/2014/main" val="1856699966"/>
                    </a:ext>
                  </a:extLst>
                </a:gridCol>
                <a:gridCol w="2200245">
                  <a:extLst>
                    <a:ext uri="{9D8B030D-6E8A-4147-A177-3AD203B41FA5}">
                      <a16:colId xmlns:a16="http://schemas.microsoft.com/office/drawing/2014/main" val="243561584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55884931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14834482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5264598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19997798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65540274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303664933"/>
                    </a:ext>
                  </a:extLst>
                </a:gridCol>
              </a:tblGrid>
              <a:tr h="5730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Инвентарный номер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ПРИХОД                                                    (структурное подразделение, № требования- накладной)  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                                              (структурное подразделение,                                                      в т. ч. списание)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Подпись  получателя                          (Ф.И.О.), № кабинета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extLst>
                  <a:ext uri="{0D108BD9-81ED-4DB2-BD59-A6C34878D82A}">
                    <a16:rowId xmlns:a16="http://schemas.microsoft.com/office/drawing/2014/main" val="4141341924"/>
                  </a:ext>
                </a:extLst>
              </a:tr>
              <a:tr h="4520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 с монитором 19" G 840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1013620000046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требования -накладной, склад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Зубкова М.Н./210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01.09.2019 (Дата получения сотрудником)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extLst>
                  <a:ext uri="{0D108BD9-81ED-4DB2-BD59-A6C34878D82A}">
                    <a16:rowId xmlns:a16="http://schemas.microsoft.com/office/drawing/2014/main" val="1626600280"/>
                  </a:ext>
                </a:extLst>
              </a:tr>
              <a:tr h="5916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Копировальный аппарат 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Kyosera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Mita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FS-1118 MFP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1360047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Служебная записка от руководителя структурного подразделения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Кавардина Г.А./209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10.10.2019 (Дата получения сотрудником)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extLst>
                  <a:ext uri="{0D108BD9-81ED-4DB2-BD59-A6C34878D82A}">
                    <a16:rowId xmlns:a16="http://schemas.microsoft.com/office/drawing/2014/main" val="3063204916"/>
                  </a:ext>
                </a:extLst>
              </a:tr>
              <a:tr h="4986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Персональный компьютер RAMEC GALE; монитор ACЕR 21,5; клавиатура, мышь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1013420000209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накладной на внутреннее перемещение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Палагина Е.Г./114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08.11.2019 (Дата получения сотрудником)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extLst>
                  <a:ext uri="{0D108BD9-81ED-4DB2-BD59-A6C34878D82A}">
                    <a16:rowId xmlns:a16="http://schemas.microsoft.com/office/drawing/2014/main" val="4128026866"/>
                  </a:ext>
                </a:extLst>
              </a:tr>
              <a:tr h="5584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Персональный компьютер 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RAMEC GALE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1013420000210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Расписка в получении с  ремонта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Семыкина О.В. /115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10.09.2019 (Дата получения сотрудником)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extLst>
                  <a:ext uri="{0D108BD9-81ED-4DB2-BD59-A6C34878D82A}">
                    <a16:rowId xmlns:a16="http://schemas.microsoft.com/office/drawing/2014/main" val="1731868960"/>
                  </a:ext>
                </a:extLst>
              </a:tr>
              <a:tr h="3656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Принтер 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Samsung ML-1210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0001360093_2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Акта на списание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14.10.2019 (Дата акта на списания)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/>
                </a:tc>
                <a:extLst>
                  <a:ext uri="{0D108BD9-81ED-4DB2-BD59-A6C34878D82A}">
                    <a16:rowId xmlns:a16="http://schemas.microsoft.com/office/drawing/2014/main" val="2471490675"/>
                  </a:ext>
                </a:extLst>
              </a:tr>
              <a:tr h="5717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Кондиционер </a:t>
                      </a:r>
                      <a:r>
                        <a:rPr lang="en-US" sz="105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Funai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1320163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Безвозмездная передача школе -интернату,                    № приказа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15.08.2019 (Дата передачи)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extLst>
                  <a:ext uri="{0D108BD9-81ED-4DB2-BD59-A6C34878D82A}">
                    <a16:rowId xmlns:a16="http://schemas.microsoft.com/office/drawing/2014/main" val="1224171058"/>
                  </a:ext>
                </a:extLst>
              </a:tr>
              <a:tr h="4055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Сканер </a:t>
                      </a:r>
                      <a:r>
                        <a:rPr lang="en-US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Epson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ЭА0000001303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накладной на внутреннее перемещение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04.09.2019 (Дата передачи)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extLst>
                  <a:ext uri="{0D108BD9-81ED-4DB2-BD59-A6C34878D82A}">
                    <a16:rowId xmlns:a16="http://schemas.microsoft.com/office/drawing/2014/main" val="267030485"/>
                  </a:ext>
                </a:extLst>
              </a:tr>
              <a:tr h="3457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Обогреватель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Расписка о передаче на ремонт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10.08.2019 (Дата передачи)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extLst>
                  <a:ext uri="{0D108BD9-81ED-4DB2-BD59-A6C34878D82A}">
                    <a16:rowId xmlns:a16="http://schemas.microsoft.com/office/drawing/2014/main" val="1148832228"/>
                  </a:ext>
                </a:extLst>
              </a:tr>
              <a:tr h="29252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1" marR="6261" marT="6261" marB="0" anchor="b"/>
                </a:tc>
                <a:extLst>
                  <a:ext uri="{0D108BD9-81ED-4DB2-BD59-A6C34878D82A}">
                    <a16:rowId xmlns:a16="http://schemas.microsoft.com/office/drawing/2014/main" val="279484839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876256" y="188640"/>
            <a:ext cx="1728192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заполнения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985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0648"/>
            <a:ext cx="7992888" cy="39068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Образец </a:t>
            </a:r>
            <a:r>
              <a:rPr lang="ru-RU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(заполняется  в 2-х экз.)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51920" y="1268760"/>
            <a:ext cx="14003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РАСПИСКА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73391" y="1606706"/>
            <a:ext cx="3413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 передаче на ремонт имущества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2967335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    Я,  Иванов Иван Иванович,  принял 10 августа   2019г. Обогреватель (Инвентарный номер …) на ремонт от  коменданта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Айкинской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Р.Е.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5425" y="4604963"/>
            <a:ext cx="7973189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10.08.2019г.                  _______________              Иванов И.И.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248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8064896" cy="39068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Образец </a:t>
            </a:r>
            <a:r>
              <a:rPr lang="ru-RU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(заполняется  в 2-х экз.)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43816" y="1124744"/>
            <a:ext cx="14003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>
                <a:latin typeface="Times New Roman" panose="02020603050405020304" pitchFamily="18" charset="0"/>
                <a:ea typeface="Calibri" panose="020F0502020204030204" pitchFamily="34" charset="0"/>
              </a:rPr>
              <a:t>РАСПИСКА</a:t>
            </a: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853613" y="1700808"/>
            <a:ext cx="3580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 получении с ремонта имущества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745736"/>
            <a:ext cx="792088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Я, 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Айкинская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Р.Е.,  приняла  10 сентября  2019г. персональный компьютер RAMEC GALE инвентарный номер 1013420000210  от  Иванова И.И.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5877" y="4293096"/>
            <a:ext cx="7704856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10.09.2019г.                  _______________             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Айкинская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Р.Е.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326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7920880" cy="70923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Где на сайте университета найти информацию о ведении учета материальных ценностей</a:t>
            </a:r>
            <a:endParaRPr lang="ru-RU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35896" y="1556792"/>
            <a:ext cx="2304256" cy="94179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Сведения об образовательной организации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35896" y="2835300"/>
            <a:ext cx="2304256" cy="3754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Документы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35896" y="3530571"/>
            <a:ext cx="2304256" cy="3754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Единая правовая база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35896" y="4293096"/>
            <a:ext cx="2304256" cy="94179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Финансово-хозяйственная деятельность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35896" y="5589240"/>
            <a:ext cx="2304255" cy="94179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Ведение учета материальных ценностей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686753" y="2496501"/>
            <a:ext cx="173279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686753" y="3201382"/>
            <a:ext cx="173279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701385" y="3933056"/>
            <a:ext cx="158648" cy="2938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686753" y="5229200"/>
            <a:ext cx="173279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44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  <a:noFill/>
        </p:spPr>
        <p:txBody>
          <a:bodyPr>
            <a:normAutofit fontScale="90000"/>
          </a:bodyPr>
          <a:lstStyle/>
          <a:p>
            <a:pPr algn="ctr"/>
            <a:br>
              <a:rPr lang="ru-RU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br>
              <a:rPr lang="ru-RU" sz="6400" dirty="0"/>
            </a:br>
            <a:br>
              <a:rPr lang="ru-RU" sz="6400" dirty="0"/>
            </a:br>
            <a:endParaRPr lang="ru-RU" sz="6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0384" y="4077072"/>
            <a:ext cx="8003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С уважением, </a:t>
            </a:r>
          </a:p>
          <a:p>
            <a:r>
              <a:rPr lang="ru-RU" sz="2400" b="1" dirty="0"/>
              <a:t>Управление бухгалтерского учета </a:t>
            </a:r>
          </a:p>
          <a:p>
            <a:r>
              <a:rPr lang="ru-RU" sz="2400" b="1" dirty="0"/>
              <a:t>и финансового контроля</a:t>
            </a:r>
          </a:p>
        </p:txBody>
      </p:sp>
    </p:spTree>
    <p:extLst>
      <p:ext uri="{BB962C8B-B14F-4D97-AF65-F5344CB8AC3E}">
        <p14:creationId xmlns:p14="http://schemas.microsoft.com/office/powerpoint/2010/main" val="1386084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37538"/>
            <a:ext cx="8352928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ru-RU" sz="1600" b="1" dirty="0"/>
              <a:t>Материально ответственное лицо назначается приказом ректора на основании служебной записки руководителя подразделения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4572000" y="715336"/>
            <a:ext cx="216024" cy="258422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691680" y="1002214"/>
            <a:ext cx="648072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Договор о полной материальной ответственности  (ст.242 и 243 ТК РФ)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4572000" y="1366897"/>
            <a:ext cx="216024" cy="2531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907704" y="1620089"/>
            <a:ext cx="590465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Передача имущества (материальных ценностей) университета на сохранение и правильное использование</a:t>
            </a:r>
          </a:p>
        </p:txBody>
      </p:sp>
      <p:sp>
        <p:nvSpPr>
          <p:cNvPr id="8" name="Стрелка вниз 7"/>
          <p:cNvSpPr/>
          <p:nvPr/>
        </p:nvSpPr>
        <p:spPr>
          <a:xfrm rot="3071804">
            <a:off x="3648691" y="4619080"/>
            <a:ext cx="261743" cy="3430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483768" y="2492896"/>
            <a:ext cx="4824536" cy="20621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Виды материальных ценностей</a:t>
            </a:r>
          </a:p>
          <a:p>
            <a:pPr>
              <a:buFontTx/>
              <a:buChar char="-"/>
            </a:pPr>
            <a:r>
              <a:rPr lang="ru-RU" sz="1600" b="1" dirty="0"/>
              <a:t> здания, сооружения;</a:t>
            </a:r>
          </a:p>
          <a:p>
            <a:pPr>
              <a:buFontTx/>
              <a:buChar char="-"/>
            </a:pPr>
            <a:r>
              <a:rPr lang="ru-RU" sz="1600" b="1" dirty="0"/>
              <a:t> транспортные средства;</a:t>
            </a:r>
          </a:p>
          <a:p>
            <a:pPr>
              <a:buFontTx/>
              <a:buChar char="-"/>
            </a:pPr>
            <a:r>
              <a:rPr lang="ru-RU" sz="1600" b="1" dirty="0"/>
              <a:t> мебель;</a:t>
            </a:r>
          </a:p>
          <a:p>
            <a:pPr>
              <a:buFontTx/>
              <a:buChar char="-"/>
            </a:pPr>
            <a:r>
              <a:rPr lang="ru-RU" sz="1600" b="1" dirty="0"/>
              <a:t> компьютерная техника, программы;</a:t>
            </a:r>
          </a:p>
          <a:p>
            <a:pPr>
              <a:buFontTx/>
              <a:buChar char="-"/>
            </a:pPr>
            <a:r>
              <a:rPr lang="ru-RU" sz="1600" b="1" dirty="0"/>
              <a:t> хозяйственный инвентарь, инструменты;</a:t>
            </a:r>
          </a:p>
          <a:p>
            <a:pPr>
              <a:buFontTx/>
              <a:buChar char="-"/>
            </a:pPr>
            <a:r>
              <a:rPr lang="ru-RU" sz="1600" b="1" dirty="0"/>
              <a:t> оборудование;</a:t>
            </a:r>
          </a:p>
          <a:p>
            <a:pPr>
              <a:buFontTx/>
              <a:buChar char="-"/>
            </a:pPr>
            <a:r>
              <a:rPr lang="ru-RU" sz="1600" b="1" dirty="0"/>
              <a:t> измерительные приборы, электротовары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508104" y="623731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364088" y="616530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508104" y="616530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827584" y="5013176"/>
            <a:ext cx="36004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Ведение книги учета материальных ценностей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16016" y="5013176"/>
            <a:ext cx="396044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Опись имущества по месту нахождения имущества (обновляется при поступлении или выбытии имущества)</a:t>
            </a:r>
          </a:p>
        </p:txBody>
      </p:sp>
      <p:sp>
        <p:nvSpPr>
          <p:cNvPr id="18" name="Стрелка вниз 17"/>
          <p:cNvSpPr/>
          <p:nvPr/>
        </p:nvSpPr>
        <p:spPr>
          <a:xfrm rot="18745760">
            <a:off x="5371195" y="4624091"/>
            <a:ext cx="261743" cy="3297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4572000" y="2204864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79512" y="6237312"/>
            <a:ext cx="17281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Поступление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55776" y="6237312"/>
            <a:ext cx="17281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Выбытие</a:t>
            </a:r>
          </a:p>
        </p:txBody>
      </p:sp>
      <p:sp>
        <p:nvSpPr>
          <p:cNvPr id="22" name="Стрелка вниз 21"/>
          <p:cNvSpPr/>
          <p:nvPr/>
        </p:nvSpPr>
        <p:spPr>
          <a:xfrm rot="3071804">
            <a:off x="1200419" y="5699199"/>
            <a:ext cx="261743" cy="3430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rot="18745760">
            <a:off x="3066939" y="5704211"/>
            <a:ext cx="261743" cy="3297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5774" y="38234"/>
            <a:ext cx="8064896" cy="14465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/>
              <a:t>Поступление материальных ценностей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3568" y="1642155"/>
            <a:ext cx="2880320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Приобретение вновь закупленного имущества </a:t>
            </a:r>
          </a:p>
          <a:p>
            <a:pPr algn="ctr"/>
            <a:r>
              <a:rPr lang="ru-RU" sz="1600" b="1" dirty="0"/>
              <a:t>( со склада</a:t>
            </a:r>
            <a:r>
              <a:rPr lang="ru-RU" b="1" dirty="0"/>
              <a:t>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0607" y="4648780"/>
            <a:ext cx="273630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/>
              <a:t>Внутреннее перемещение от одного МОЛ к другому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3568" y="3212976"/>
            <a:ext cx="28803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Безвозмездное поступление имущества (физические и юридические лица)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60032" y="1628800"/>
            <a:ext cx="417646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Требование-накладная ( Управление бухгалтерского учета и финансового контроля (УБУ и ФК))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60032" y="2636912"/>
            <a:ext cx="4176464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Служебная записка от руководителя структурного подразделения ,договор о безвозмездной передаче, протокол решения комиссии по принятию активов (управление имущественным комплексом университета 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67762" y="4440014"/>
            <a:ext cx="4168733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Накладная на внутреннее перемещение от одного МОЛ к другому-2 шт. ( Управление бухгалтерского учета и финансового контроля)</a:t>
            </a:r>
          </a:p>
        </p:txBody>
      </p:sp>
      <p:sp>
        <p:nvSpPr>
          <p:cNvPr id="22" name="Стрелка вниз 21"/>
          <p:cNvSpPr/>
          <p:nvPr/>
        </p:nvSpPr>
        <p:spPr>
          <a:xfrm rot="16200000">
            <a:off x="4086055" y="1682697"/>
            <a:ext cx="216024" cy="6842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 rot="16200000">
            <a:off x="4122061" y="4527012"/>
            <a:ext cx="216024" cy="6122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 rot="16200000">
            <a:off x="4122060" y="3230869"/>
            <a:ext cx="216024" cy="6122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>
            <a:stCxn id="5" idx="1"/>
          </p:cNvCxnSpPr>
          <p:nvPr/>
        </p:nvCxnSpPr>
        <p:spPr>
          <a:xfrm flipH="1">
            <a:off x="395536" y="761509"/>
            <a:ext cx="1802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95536" y="761509"/>
            <a:ext cx="0" cy="4179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395536" y="2208059"/>
            <a:ext cx="288032" cy="34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endCxn id="17" idx="1"/>
          </p:cNvCxnSpPr>
          <p:nvPr/>
        </p:nvCxnSpPr>
        <p:spPr>
          <a:xfrm flipV="1">
            <a:off x="395536" y="3628475"/>
            <a:ext cx="288032" cy="16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95536" y="4941168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10608" y="5737922"/>
            <a:ext cx="273630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Возврат  материальных ценностей с ремонта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395536" y="609329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95536" y="4941168"/>
            <a:ext cx="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896253" y="5826750"/>
            <a:ext cx="414024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Расписка в получении с ремонта-2 шт. ( по форме акта приема- передачи)</a:t>
            </a:r>
          </a:p>
        </p:txBody>
      </p:sp>
      <p:sp>
        <p:nvSpPr>
          <p:cNvPr id="37" name="Стрелка вниз 36"/>
          <p:cNvSpPr/>
          <p:nvPr/>
        </p:nvSpPr>
        <p:spPr>
          <a:xfrm rot="16200000">
            <a:off x="4086056" y="5715145"/>
            <a:ext cx="216024" cy="6842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60648"/>
            <a:ext cx="7056784" cy="14465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/>
              <a:t>Выбытие материальных ценностей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9486" y="2060848"/>
            <a:ext cx="247464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Списание с фиксацией в книге акта на списание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9486" y="3068960"/>
            <a:ext cx="244627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Безвозмездная передача другой организации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5863" y="4221088"/>
            <a:ext cx="246396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Внутреннее перемещение от одного МОЛ к другому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83188" y="1916832"/>
            <a:ext cx="440929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Ведомость на списание (МОЛ), дефектный акт (ремонтная группа), акт на списание (УБУ и ФК)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83188" y="3130376"/>
            <a:ext cx="440929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Приказ  ректора о безвозмездной передаче имущества, решение комиссии по списанию активов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9992" y="4221088"/>
            <a:ext cx="439248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Требование-накладная на внутреннее перемещение от одного МОЛ к другому -2 шт. (УБУ и ФК)</a:t>
            </a:r>
          </a:p>
        </p:txBody>
      </p:sp>
      <p:sp>
        <p:nvSpPr>
          <p:cNvPr id="12" name="Стрелка вниз 11"/>
          <p:cNvSpPr/>
          <p:nvPr/>
        </p:nvSpPr>
        <p:spPr>
          <a:xfrm rot="16200000">
            <a:off x="3550143" y="2085086"/>
            <a:ext cx="216024" cy="7070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16200000">
            <a:off x="3543632" y="3176973"/>
            <a:ext cx="216024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6200000">
            <a:off x="3556654" y="4329101"/>
            <a:ext cx="216024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11560" y="5573256"/>
            <a:ext cx="246396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Передача имущества в ремонт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83188" y="5571514"/>
            <a:ext cx="440929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Расписка о передаче на ремонт -2 шт. </a:t>
            </a:r>
          </a:p>
          <a:p>
            <a:pPr algn="ctr"/>
            <a:r>
              <a:rPr lang="ru-RU" sz="1600" b="1" dirty="0"/>
              <a:t>( по форме Акта приема-передачи) </a:t>
            </a:r>
          </a:p>
        </p:txBody>
      </p:sp>
      <p:sp>
        <p:nvSpPr>
          <p:cNvPr id="17" name="Стрелка вниз 16"/>
          <p:cNvSpPr/>
          <p:nvPr/>
        </p:nvSpPr>
        <p:spPr>
          <a:xfrm rot="16200000">
            <a:off x="3550143" y="5503861"/>
            <a:ext cx="216024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>
            <a:stCxn id="4" idx="1"/>
          </p:cNvCxnSpPr>
          <p:nvPr/>
        </p:nvCxnSpPr>
        <p:spPr>
          <a:xfrm flipH="1">
            <a:off x="395536" y="983923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51520" y="983923"/>
            <a:ext cx="0" cy="4912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251520" y="2546627"/>
            <a:ext cx="31796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7" idx="1"/>
          </p:cNvCxnSpPr>
          <p:nvPr/>
        </p:nvCxnSpPr>
        <p:spPr>
          <a:xfrm flipV="1">
            <a:off x="251520" y="3530625"/>
            <a:ext cx="317966" cy="6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251520" y="4653136"/>
            <a:ext cx="344343" cy="14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endCxn id="15" idx="1"/>
          </p:cNvCxnSpPr>
          <p:nvPr/>
        </p:nvCxnSpPr>
        <p:spPr>
          <a:xfrm>
            <a:off x="243726" y="5896421"/>
            <a:ext cx="36783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251520" y="983923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4196" y="172552"/>
            <a:ext cx="7776864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Инвентаризация (проверка МОЛ)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6156176" y="2204864"/>
            <a:ext cx="216024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411760" y="1052736"/>
            <a:ext cx="439248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Приказ ректора</a:t>
            </a:r>
          </a:p>
        </p:txBody>
      </p:sp>
      <p:sp>
        <p:nvSpPr>
          <p:cNvPr id="7" name="Стрелка вниз 6"/>
          <p:cNvSpPr/>
          <p:nvPr/>
        </p:nvSpPr>
        <p:spPr>
          <a:xfrm rot="3075204">
            <a:off x="2729054" y="1429054"/>
            <a:ext cx="216024" cy="363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51520" y="1844824"/>
            <a:ext cx="309634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Комиссия</a:t>
            </a:r>
          </a:p>
        </p:txBody>
      </p:sp>
      <p:sp>
        <p:nvSpPr>
          <p:cNvPr id="9" name="Стрелка вниз 8"/>
          <p:cNvSpPr/>
          <p:nvPr/>
        </p:nvSpPr>
        <p:spPr>
          <a:xfrm rot="2497977">
            <a:off x="5168658" y="3174068"/>
            <a:ext cx="240379" cy="3701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07504" y="2708920"/>
            <a:ext cx="2016224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Сличение фактического наличия имущества с данными бухгалтерского учета</a:t>
            </a:r>
          </a:p>
        </p:txBody>
      </p:sp>
      <p:sp>
        <p:nvSpPr>
          <p:cNvPr id="11" name="Стрелка вниз 10"/>
          <p:cNvSpPr/>
          <p:nvPr/>
        </p:nvSpPr>
        <p:spPr>
          <a:xfrm rot="18828324">
            <a:off x="2787068" y="2231417"/>
            <a:ext cx="216024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339752" y="2708920"/>
            <a:ext cx="1656184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Проверка введения книги учета материальных ценностей у МОЛ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7504" y="4686235"/>
            <a:ext cx="187220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Оформление акта по итогам инвентаризации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7504" y="5949280"/>
            <a:ext cx="187220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Предоставление сведений ректору</a:t>
            </a:r>
          </a:p>
        </p:txBody>
      </p:sp>
      <p:sp>
        <p:nvSpPr>
          <p:cNvPr id="15" name="Стрелка вниз 14"/>
          <p:cNvSpPr/>
          <p:nvPr/>
        </p:nvSpPr>
        <p:spPr>
          <a:xfrm rot="19119815">
            <a:off x="5313143" y="1438854"/>
            <a:ext cx="216024" cy="363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4788024" y="1844824"/>
            <a:ext cx="309634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МОЛ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20072" y="2564904"/>
            <a:ext cx="237626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Инвентаризационные описи (УБУ и ФК)</a:t>
            </a:r>
          </a:p>
        </p:txBody>
      </p:sp>
      <p:sp>
        <p:nvSpPr>
          <p:cNvPr id="19" name="Стрелка вниз 18"/>
          <p:cNvSpPr/>
          <p:nvPr/>
        </p:nvSpPr>
        <p:spPr>
          <a:xfrm rot="2640612">
            <a:off x="6703934" y="4515051"/>
            <a:ext cx="240379" cy="3342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 rot="18828324">
            <a:off x="7395580" y="3167520"/>
            <a:ext cx="216024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4283968" y="3573016"/>
            <a:ext cx="216024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По данным УБУ и ФК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81759" y="3572245"/>
            <a:ext cx="241176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Фактическое наличие(заполняет МОЛ)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36096" y="4890646"/>
            <a:ext cx="154766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Без нарушений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236296" y="4890646"/>
            <a:ext cx="18002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С отклонениями</a:t>
            </a:r>
          </a:p>
        </p:txBody>
      </p:sp>
      <p:sp>
        <p:nvSpPr>
          <p:cNvPr id="25" name="Стрелка вниз 24"/>
          <p:cNvSpPr/>
          <p:nvPr/>
        </p:nvSpPr>
        <p:spPr>
          <a:xfrm rot="2497977">
            <a:off x="848178" y="2237965"/>
            <a:ext cx="240379" cy="3701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 rot="18828324">
            <a:off x="8655211" y="4465261"/>
            <a:ext cx="216024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6588224" y="5826750"/>
            <a:ext cx="122413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Излишки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991872" y="5826750"/>
            <a:ext cx="115212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Недостача</a:t>
            </a:r>
          </a:p>
        </p:txBody>
      </p:sp>
      <p:sp>
        <p:nvSpPr>
          <p:cNvPr id="29" name="Стрелка вниз 28"/>
          <p:cNvSpPr/>
          <p:nvPr/>
        </p:nvSpPr>
        <p:spPr>
          <a:xfrm rot="1012068">
            <a:off x="7431307" y="5370105"/>
            <a:ext cx="240379" cy="3701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 rot="20331014">
            <a:off x="8301688" y="5405461"/>
            <a:ext cx="216024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4283968" y="692696"/>
            <a:ext cx="216024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860355" y="4319142"/>
            <a:ext cx="216024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826184" y="5600180"/>
            <a:ext cx="216024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1588" y="712304"/>
            <a:ext cx="3024336" cy="61555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400" dirty="0"/>
              <a:t>Излишки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5616" y="1700808"/>
            <a:ext cx="2736304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Служебная записка  с объяснениями причины образования излишек за подписью МОЛ и руководителя структурного подразделения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2159732" y="3323283"/>
            <a:ext cx="216024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2159732" y="1334487"/>
            <a:ext cx="216024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115616" y="3750131"/>
            <a:ext cx="280831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Постановка на учет с закреплением имущества за МОЛ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35442" y="704473"/>
            <a:ext cx="3024336" cy="61555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400" dirty="0"/>
              <a:t>Недостача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5299148" y="1334487"/>
            <a:ext cx="216024" cy="333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283968" y="1700808"/>
            <a:ext cx="2304256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Объяснительная записка на имя ректора</a:t>
            </a:r>
          </a:p>
          <a:p>
            <a:pPr algn="ctr"/>
            <a:r>
              <a:rPr lang="ru-RU" sz="1600" b="1" dirty="0"/>
              <a:t>(ст. 247 ТК РФ)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48264" y="1628800"/>
            <a:ext cx="2052736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В случаи отказа МОЛ от объяснения составляется акт об отказе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5292080" y="2564904"/>
            <a:ext cx="216024" cy="2698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283968" y="2852936"/>
            <a:ext cx="230425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Выявление виновного лица</a:t>
            </a:r>
          </a:p>
        </p:txBody>
      </p:sp>
      <p:sp>
        <p:nvSpPr>
          <p:cNvPr id="15" name="Стрелка вниз 14"/>
          <p:cNvSpPr/>
          <p:nvPr/>
        </p:nvSpPr>
        <p:spPr>
          <a:xfrm rot="16200000">
            <a:off x="6696236" y="1952836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5292080" y="3448506"/>
            <a:ext cx="216024" cy="2815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4283968" y="3789040"/>
            <a:ext cx="230425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Определение суммы возмещения ущерба</a:t>
            </a:r>
          </a:p>
        </p:txBody>
      </p:sp>
      <p:sp>
        <p:nvSpPr>
          <p:cNvPr id="18" name="Стрелка вниз 17"/>
          <p:cNvSpPr/>
          <p:nvPr/>
        </p:nvSpPr>
        <p:spPr>
          <a:xfrm>
            <a:off x="5292080" y="4437112"/>
            <a:ext cx="216024" cy="2396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283968" y="4725144"/>
            <a:ext cx="2304256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Внесение в кассу денежных средств или равноценная замена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15616" y="5949280"/>
            <a:ext cx="788538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Отражение в годовой бухгалтерской отчетности в виде пояснений с указанием ФИО, суммы и мер, принятых по предотвращению нарушений в </a:t>
            </a:r>
            <a:r>
              <a:rPr lang="ru-RU" sz="1600" dirty="0" err="1"/>
              <a:t>Минобрнауки</a:t>
            </a:r>
            <a:r>
              <a:rPr lang="ru-RU" sz="1600" dirty="0"/>
              <a:t> РФ</a:t>
            </a:r>
          </a:p>
        </p:txBody>
      </p:sp>
      <p:sp>
        <p:nvSpPr>
          <p:cNvPr id="21" name="Стрелка вниз 20"/>
          <p:cNvSpPr/>
          <p:nvPr/>
        </p:nvSpPr>
        <p:spPr>
          <a:xfrm>
            <a:off x="2159732" y="4678142"/>
            <a:ext cx="216024" cy="839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5292080" y="5589240"/>
            <a:ext cx="216024" cy="3116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778" y="218363"/>
            <a:ext cx="432048" cy="432048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562" y="218363"/>
            <a:ext cx="432048" cy="432048"/>
          </a:xfrm>
          <a:prstGeom prst="rect">
            <a:avLst/>
          </a:prstGeom>
        </p:spPr>
      </p:pic>
      <p:sp>
        <p:nvSpPr>
          <p:cNvPr id="24" name="Стрелка вниз 23"/>
          <p:cNvSpPr/>
          <p:nvPr/>
        </p:nvSpPr>
        <p:spPr>
          <a:xfrm>
            <a:off x="5292080" y="3437711"/>
            <a:ext cx="216024" cy="2815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765381" cy="576063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3300" b="1" dirty="0"/>
              <a:t>Обязанности Материально ответственного лица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196752"/>
            <a:ext cx="8352928" cy="2750343"/>
          </a:xfrm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ru-RU" sz="2800" dirty="0">
                <a:solidFill>
                  <a:schemeClr val="tx1"/>
                </a:solidFill>
              </a:rPr>
              <a:t>1. Ведение книги учета материальных ценностей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2. Регулярный мониторинг имущества и отражение его результатов в книге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3. Участие в инвентаризации совместно с инвентаризационной комиссией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4. Ведение описи имущества (по кабинетам)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5. Согласование обходного листа при увольнении сотрудников подразделения, который получает       материальные ценности в пользование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6. Обеспечение инвентарного номера в читаемом состоянии ( подкрасить, обновить)</a:t>
            </a:r>
          </a:p>
        </p:txBody>
      </p:sp>
    </p:spTree>
    <p:extLst>
      <p:ext uri="{BB962C8B-B14F-4D97-AF65-F5344CB8AC3E}">
        <p14:creationId xmlns:p14="http://schemas.microsoft.com/office/powerpoint/2010/main" val="3235728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351044" cy="701278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sz="3300" b="1" dirty="0"/>
              <a:t>1. Ведение книги учета материальных ценностей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860" y="1124744"/>
            <a:ext cx="8705627" cy="5544616"/>
          </a:xfrm>
        </p:spPr>
        <p:txBody>
          <a:bodyPr>
            <a:noAutofit/>
          </a:bodyPr>
          <a:lstStyle/>
          <a:p>
            <a:pPr algn="l"/>
            <a:r>
              <a:rPr lang="ru-RU" sz="2400" dirty="0">
                <a:solidFill>
                  <a:schemeClr val="tx1"/>
                </a:solidFill>
              </a:rPr>
              <a:t>1.1 Требование к книге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- листы пронумерованы и сшиты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- подпись главного бухгалтера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- подпись руководителя подразделения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- листы могут быть заполнены вручную или напечатаны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- хранение в заданном месте(о котором оповещен руководитель подразделения)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1.2 Требование к содержанию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- сквозная нумерация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- фиксация места нахождения материальных ценностей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- подпись получателя обязательна для всех материальных ценностей, кроме находящихся в аудиториях</a:t>
            </a:r>
          </a:p>
        </p:txBody>
      </p:sp>
    </p:spTree>
    <p:extLst>
      <p:ext uri="{BB962C8B-B14F-4D97-AF65-F5344CB8AC3E}">
        <p14:creationId xmlns:p14="http://schemas.microsoft.com/office/powerpoint/2010/main" val="1919112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328613" y="260648"/>
            <a:ext cx="8486775" cy="1222772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3300" b="1" dirty="0"/>
              <a:t>2. Регулярный мониторинг имущества и отражение его результатов в книге учета</a:t>
            </a: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2899" y="1844824"/>
            <a:ext cx="8401050" cy="2943226"/>
          </a:xfrm>
        </p:spPr>
        <p:txBody>
          <a:bodyPr>
            <a:no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</a:rPr>
              <a:t>2.1 В книге учета материальных ценностей на </a:t>
            </a:r>
            <a:r>
              <a:rPr lang="ru-RU" sz="2000" b="1" dirty="0">
                <a:solidFill>
                  <a:schemeClr val="tx1"/>
                </a:solidFill>
              </a:rPr>
              <a:t>любую дату </a:t>
            </a:r>
            <a:r>
              <a:rPr lang="ru-RU" sz="2000" dirty="0">
                <a:solidFill>
                  <a:schemeClr val="tx1"/>
                </a:solidFill>
              </a:rPr>
              <a:t>должна быть актуальная информация</a:t>
            </a:r>
          </a:p>
          <a:p>
            <a:pPr marL="342900" indent="-342900" algn="l">
              <a:buFontTx/>
              <a:buChar char="-"/>
            </a:pPr>
            <a:r>
              <a:rPr lang="ru-RU" sz="2000" dirty="0">
                <a:solidFill>
                  <a:schemeClr val="tx1"/>
                </a:solidFill>
              </a:rPr>
              <a:t>отражены все поступления, выбытия и передача в ремонт материальных ценностей</a:t>
            </a:r>
          </a:p>
          <a:p>
            <a:pPr marL="342900" indent="-342900" algn="l">
              <a:buFontTx/>
              <a:buChar char="-"/>
            </a:pPr>
            <a:endParaRPr lang="ru-RU" sz="2000" dirty="0">
              <a:solidFill>
                <a:schemeClr val="tx1"/>
              </a:solidFill>
            </a:endParaRP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2.2 Один раз в полугодие МОЛ должен провести мониторинг и по его результатам оформить служебную записку об итогах (наличие выявленных расхождений фактического наличия с данными книги учета материальных ценностей)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- служебную записку подписывают МОЛ и руководитель структурного подразделения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- сдается в отдел основных средств и материалов (УБУ и ФК) 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- два раза в год (с 1 июня по 20 июня; с 1 декабря по 20 декабря)</a:t>
            </a:r>
          </a:p>
        </p:txBody>
      </p:sp>
    </p:spTree>
    <p:extLst>
      <p:ext uri="{BB962C8B-B14F-4D97-AF65-F5344CB8AC3E}">
        <p14:creationId xmlns:p14="http://schemas.microsoft.com/office/powerpoint/2010/main" val="7710675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</TotalTime>
  <Words>1230</Words>
  <Application>Microsoft Office PowerPoint</Application>
  <PresentationFormat>Экран (4:3)</PresentationFormat>
  <Paragraphs>266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Ведение учета материальных ценностей:  сегодня и завтра  2023г.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Обязанности Материально ответственного лица</vt:lpstr>
      <vt:lpstr>1. Ведение книги учета материальных ценностей</vt:lpstr>
      <vt:lpstr>2. Регулярный мониторинг имущества и отражение его результатов в книге учета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Спасибо за внимание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В. Семыкина</dc:creator>
  <cp:lastModifiedBy>Хмылева Татьяна Николаевна</cp:lastModifiedBy>
  <cp:revision>45</cp:revision>
  <cp:lastPrinted>2019-11-15T05:12:59Z</cp:lastPrinted>
  <dcterms:created xsi:type="dcterms:W3CDTF">2019-11-13T04:53:01Z</dcterms:created>
  <dcterms:modified xsi:type="dcterms:W3CDTF">2023-08-22T09:37:05Z</dcterms:modified>
</cp:coreProperties>
</file>