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sldIdLst>
    <p:sldId id="354" r:id="rId3"/>
    <p:sldId id="365" r:id="rId4"/>
    <p:sldId id="368" r:id="rId5"/>
    <p:sldId id="406" r:id="rId6"/>
    <p:sldId id="367" r:id="rId7"/>
    <p:sldId id="366" r:id="rId8"/>
    <p:sldId id="408" r:id="rId9"/>
    <p:sldId id="407" r:id="rId10"/>
    <p:sldId id="411" r:id="rId11"/>
    <p:sldId id="410" r:id="rId12"/>
    <p:sldId id="409" r:id="rId13"/>
    <p:sldId id="413" r:id="rId14"/>
    <p:sldId id="414" r:id="rId15"/>
    <p:sldId id="405" r:id="rId16"/>
    <p:sldId id="396" r:id="rId17"/>
    <p:sldId id="395" r:id="rId18"/>
    <p:sldId id="415" r:id="rId19"/>
    <p:sldId id="416" r:id="rId20"/>
    <p:sldId id="417" r:id="rId21"/>
    <p:sldId id="418" r:id="rId22"/>
    <p:sldId id="362" r:id="rId23"/>
    <p:sldId id="419" r:id="rId24"/>
    <p:sldId id="435" r:id="rId25"/>
    <p:sldId id="437" r:id="rId26"/>
    <p:sldId id="434" r:id="rId27"/>
    <p:sldId id="433" r:id="rId28"/>
    <p:sldId id="440" r:id="rId29"/>
    <p:sldId id="439" r:id="rId30"/>
    <p:sldId id="438" r:id="rId31"/>
    <p:sldId id="327" r:id="rId3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366FF"/>
    <a:srgbClr val="12EC89"/>
    <a:srgbClr val="FFCC00"/>
    <a:srgbClr val="FF99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528" autoAdjust="0"/>
  </p:normalViewPr>
  <p:slideViewPr>
    <p:cSldViewPr snapToGrid="0" showGuides="1">
      <p:cViewPr varScale="1">
        <p:scale>
          <a:sx n="65" d="100"/>
          <a:sy n="65" d="100"/>
        </p:scale>
        <p:origin x="9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8DE-4633-A734-DFC852562E8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8DE-4633-A734-DFC852562E8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8DE-4633-A734-DFC852562E8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87ABCDB-BCA0-4EC5-8DA2-3E2E21F728F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DE-4633-A734-DFC852562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Информационные системы и программирование </c:v>
                </c:pt>
                <c:pt idx="1">
                  <c:v>Экономика и бухгалтерский учет (по отраслям) </c:v>
                </c:pt>
                <c:pt idx="2">
                  <c:v>Коммерция (по отраслям)</c:v>
                </c:pt>
                <c:pt idx="3">
                  <c:v>Коммерция и осуществление интернет маркетинга</c:v>
                </c:pt>
                <c:pt idx="4">
                  <c:v>Банковское дело</c:v>
                </c:pt>
                <c:pt idx="5">
                  <c:v>Банковское обслуживание и продажи</c:v>
                </c:pt>
                <c:pt idx="6">
                  <c:v>Юрист в сфере правового обеспечения организаций и граждан</c:v>
                </c:pt>
                <c:pt idx="7">
                  <c:v>Туроператорские и турагентские услуги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86.1</c:v>
                </c:pt>
                <c:pt idx="1">
                  <c:v>92.1</c:v>
                </c:pt>
                <c:pt idx="2">
                  <c:v>80.5</c:v>
                </c:pt>
                <c:pt idx="3">
                  <c:v>85.7</c:v>
                </c:pt>
                <c:pt idx="4">
                  <c:v>80</c:v>
                </c:pt>
                <c:pt idx="5">
                  <c:v>89.1</c:v>
                </c:pt>
                <c:pt idx="6">
                  <c:v>89.3</c:v>
                </c:pt>
                <c:pt idx="7">
                  <c:v>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E-4633-A734-DFC852562E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5587008"/>
        <c:axId val="1192369536"/>
      </c:barChart>
      <c:catAx>
        <c:axId val="10855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2369536"/>
        <c:crosses val="autoZero"/>
        <c:auto val="1"/>
        <c:lblAlgn val="ctr"/>
        <c:lblOffset val="100"/>
        <c:noMultiLvlLbl val="0"/>
      </c:catAx>
      <c:valAx>
        <c:axId val="119236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5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38 02 07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семесрт 25-26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78.400000000000006</c:v>
                </c:pt>
                <c:pt idx="2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E-4B18-9936-D15B55C8CA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38 03 01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семесрт 25-26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</c:v>
                </c:pt>
                <c:pt idx="1">
                  <c:v>77.5</c:v>
                </c:pt>
                <c:pt idx="2">
                  <c:v>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E-4B18-9936-D15B55C8CA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40 03 01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семесрт 25-26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73.7</c:v>
                </c:pt>
                <c:pt idx="1">
                  <c:v>73</c:v>
                </c:pt>
                <c:pt idx="2">
                  <c:v>83.15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E-4B18-9936-D15B55C8CA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8134016"/>
        <c:axId val="2009570608"/>
      </c:barChart>
      <c:catAx>
        <c:axId val="21281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9570608"/>
        <c:crosses val="autoZero"/>
        <c:auto val="1"/>
        <c:lblAlgn val="ctr"/>
        <c:lblOffset val="100"/>
        <c:noMultiLvlLbl val="0"/>
      </c:catAx>
      <c:valAx>
        <c:axId val="20095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13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ФГАОУ ВО СГЭУ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7-40B3-8992-96E2600566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ФГАОУ ВО СГЭУ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7-40B3-8992-96E2600566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ФГАОУ ВО СГЭУ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47-40B3-8992-96E2600566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ФГАОУ ВО СГЭУ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47-40B3-8992-96E2600566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Аспирантура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ФГАОУ ВО СГЭУ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47-40B3-8992-96E26005661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ДПО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ФГАОУ ВО СГЭУ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47-40B3-8992-96E2600566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7097776"/>
        <c:axId val="1904473856"/>
      </c:barChart>
      <c:catAx>
        <c:axId val="20370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4473856"/>
        <c:crosses val="autoZero"/>
        <c:auto val="1"/>
        <c:lblAlgn val="ctr"/>
        <c:lblOffset val="100"/>
        <c:noMultiLvlLbl val="0"/>
      </c:catAx>
      <c:valAx>
        <c:axId val="190447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0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71036768995102E-2"/>
          <c:y val="2.9619654535356855E-2"/>
          <c:w val="0.924701079031788"/>
          <c:h val="0.62718660167479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открытостью, полнотой и доступностью информации об университете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544411981780149E-2"/>
                  <c:y val="-2.51839469786947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7-4508-9175-116F0512FD1E}"/>
                </c:ext>
              </c:extLst>
            </c:dLbl>
            <c:dLbl>
              <c:idx val="1"/>
              <c:layout>
                <c:manualLayout>
                  <c:x val="5.7889519217751281E-3"/>
                  <c:y val="-1.365595645999909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7-4508-9175-116F0512F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2021-22 уч.г.</c:v>
                </c:pt>
                <c:pt idx="1">
                  <c:v>2022-23 уч.г.</c:v>
                </c:pt>
                <c:pt idx="2">
                  <c:v>2023-24 уч.г.</c:v>
                </c:pt>
                <c:pt idx="3">
                  <c:v>2024-25 уч.г.</c:v>
                </c:pt>
                <c:pt idx="4">
                  <c:v>2025-26 уч.г.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71.599999999999994</c:v>
                </c:pt>
                <c:pt idx="1">
                  <c:v>100</c:v>
                </c:pt>
                <c:pt idx="2">
                  <c:v>82</c:v>
                </c:pt>
                <c:pt idx="3">
                  <c:v>90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37-4508-9175-116F0512FD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Удовлетворенность комфортностью предоставления услуг университетом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05934553521909E-2"/>
                  <c:y val="-2.68156424581005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7-4508-9175-116F0512FD1E}"/>
                </c:ext>
              </c:extLst>
            </c:dLbl>
            <c:dLbl>
              <c:idx val="1"/>
              <c:layout>
                <c:manualLayout>
                  <c:x val="1.1180736804158201E-3"/>
                  <c:y val="3.9682539682539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37-4508-9175-116F0512F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2021-22 уч.г.</c:v>
                </c:pt>
                <c:pt idx="1">
                  <c:v>2022-23 уч.г.</c:v>
                </c:pt>
                <c:pt idx="2">
                  <c:v>2023-24 уч.г.</c:v>
                </c:pt>
                <c:pt idx="3">
                  <c:v>2024-25 уч.г.</c:v>
                </c:pt>
                <c:pt idx="4">
                  <c:v>2025-26 уч.г.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73.099999999999994</c:v>
                </c:pt>
                <c:pt idx="1">
                  <c:v>84</c:v>
                </c:pt>
                <c:pt idx="2">
                  <c:v>84</c:v>
                </c:pt>
                <c:pt idx="3">
                  <c:v>88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37-4508-9175-116F0512FD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Удовлетворенность доступностью образовательных услуг для инвалидов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A37-4508-9175-116F0512F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2021-22 уч.г.</c:v>
                </c:pt>
                <c:pt idx="1">
                  <c:v>2022-23 уч.г.</c:v>
                </c:pt>
                <c:pt idx="2">
                  <c:v>2023-24 уч.г.</c:v>
                </c:pt>
                <c:pt idx="3">
                  <c:v>2024-25 уч.г.</c:v>
                </c:pt>
                <c:pt idx="4">
                  <c:v>2025-26 уч.г.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74.099999999999994</c:v>
                </c:pt>
                <c:pt idx="1">
                  <c:v>90</c:v>
                </c:pt>
                <c:pt idx="2">
                  <c:v>87</c:v>
                </c:pt>
                <c:pt idx="3">
                  <c:v>88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37-4508-9175-116F0512FD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Удовлетворенность доброжелательностью и вежливостью работников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2021-22 уч.г.</c:v>
                </c:pt>
                <c:pt idx="1">
                  <c:v>2022-23 уч.г.</c:v>
                </c:pt>
                <c:pt idx="2">
                  <c:v>2023-24 уч.г.</c:v>
                </c:pt>
                <c:pt idx="3">
                  <c:v>2024-25 уч.г.</c:v>
                </c:pt>
                <c:pt idx="4">
                  <c:v>2025-26 уч.г.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85.2</c:v>
                </c:pt>
                <c:pt idx="1">
                  <c:v>100</c:v>
                </c:pt>
                <c:pt idx="2">
                  <c:v>86</c:v>
                </c:pt>
                <c:pt idx="3">
                  <c:v>91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37-4508-9175-116F0512FD1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Удовлетворенность условиями ведения образовательной деятельности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748197448696618E-2"/>
                  <c:y val="-2.6627956421662067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37-4508-9175-116F0512F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2021-22 уч.г.</c:v>
                </c:pt>
                <c:pt idx="1">
                  <c:v>2022-23 уч.г.</c:v>
                </c:pt>
                <c:pt idx="2">
                  <c:v>2023-24 уч.г.</c:v>
                </c:pt>
                <c:pt idx="3">
                  <c:v>2024-25 уч.г.</c:v>
                </c:pt>
                <c:pt idx="4">
                  <c:v>2025-26 уч.г.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81.3</c:v>
                </c:pt>
                <c:pt idx="1">
                  <c:v>100</c:v>
                </c:pt>
                <c:pt idx="2">
                  <c:v>82</c:v>
                </c:pt>
                <c:pt idx="3">
                  <c:v>92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37-4508-9175-116F0512FD1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Общая удовлетворенность качеством условий осуществления образовательной деятельности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111284342368614E-3"/>
                  <c:y val="4.45601841669229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2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charset="0"/>
                      <a:ea typeface="+mn-ea"/>
                      <a:cs typeface="Times New Roman" panose="0202060305040502030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37-4508-9175-116F0512FD1E}"/>
                </c:ext>
              </c:extLst>
            </c:dLbl>
            <c:dLbl>
              <c:idx val="1"/>
              <c:layout>
                <c:manualLayout>
                  <c:x val="3.2503657508701593E-2"/>
                  <c:y val="-4.57213742136981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37-4508-9175-116F0512FD1E}"/>
                </c:ext>
              </c:extLst>
            </c:dLbl>
            <c:dLbl>
              <c:idx val="2"/>
              <c:layout>
                <c:manualLayout>
                  <c:x val="-7.6152490878805961E-17"/>
                  <c:y val="-4.498237540944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37-4508-9175-116F0512FD1E}"/>
                </c:ext>
              </c:extLst>
            </c:dLbl>
            <c:dLbl>
              <c:idx val="3"/>
              <c:layout>
                <c:manualLayout>
                  <c:x val="-8.3076404289686122E-3"/>
                  <c:y val="-3.8235019098029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37-4508-9175-116F0512FD1E}"/>
                </c:ext>
              </c:extLst>
            </c:dLbl>
            <c:dLbl>
              <c:idx val="4"/>
              <c:layout>
                <c:manualLayout>
                  <c:x val="0"/>
                  <c:y val="-3.57541899441340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37-4508-9175-116F0512F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1" i="0" u="none" strike="noStrike" kern="1200" baseline="0">
                    <a:solidFill>
                      <a:srgbClr val="7030A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2021-22 уч.г.</c:v>
                </c:pt>
                <c:pt idx="1">
                  <c:v>2022-23 уч.г.</c:v>
                </c:pt>
                <c:pt idx="2">
                  <c:v>2023-24 уч.г.</c:v>
                </c:pt>
                <c:pt idx="3">
                  <c:v>2024-25 уч.г.</c:v>
                </c:pt>
                <c:pt idx="4">
                  <c:v>2025-26 уч.г.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75.7</c:v>
                </c:pt>
                <c:pt idx="1">
                  <c:v>94.8</c:v>
                </c:pt>
                <c:pt idx="2">
                  <c:v>84.2</c:v>
                </c:pt>
                <c:pt idx="3">
                  <c:v>89.8</c:v>
                </c:pt>
                <c:pt idx="4">
                  <c:v>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37-4508-9175-116F0512FD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4411640"/>
        <c:axId val="474412032"/>
      </c:barChart>
      <c:catAx>
        <c:axId val="47441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474412032"/>
        <c:crosses val="autoZero"/>
        <c:auto val="1"/>
        <c:lblAlgn val="ctr"/>
        <c:lblOffset val="100"/>
        <c:noMultiLvlLbl val="0"/>
      </c:catAx>
      <c:valAx>
        <c:axId val="4744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1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460208488913916E-2"/>
          <c:y val="0.7725256968577251"/>
          <c:w val="0.86813875387040851"/>
          <c:h val="0.13957858619627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2024-25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1025641025641026E-3"/>
                  <c:y val="-1.503759398496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99-48CC-9762-B2F670F72E1B}"/>
                </c:ext>
              </c:extLst>
            </c:dLbl>
            <c:dLbl>
              <c:idx val="2"/>
              <c:layout>
                <c:manualLayout>
                  <c:x val="1.2307692307692308E-2"/>
                  <c:y val="-5.0125313283208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99-48CC-9762-B2F670F72E1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399-48CC-9762-B2F670F72E1B}"/>
                </c:ext>
              </c:extLst>
            </c:dLbl>
            <c:dLbl>
              <c:idx val="6"/>
              <c:layout>
                <c:manualLayout>
                  <c:x val="-7.521280634891811E-17"/>
                  <c:y val="-2.0050125313283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99-48CC-9762-B2F670F72E1B}"/>
                </c:ext>
              </c:extLst>
            </c:dLbl>
            <c:dLbl>
              <c:idx val="7"/>
              <c:layout>
                <c:manualLayout>
                  <c:x val="2.0512820512820513E-3"/>
                  <c:y val="-1.1695906432748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99-48CC-9762-B2F670F72E1B}"/>
                </c:ext>
              </c:extLst>
            </c:dLbl>
            <c:dLbl>
              <c:idx val="8"/>
              <c:layout>
                <c:manualLayout>
                  <c:x val="-4.1025641025641026E-3"/>
                  <c:y val="5.0125313283208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99-48CC-9762-B2F670F72E1B}"/>
                </c:ext>
              </c:extLst>
            </c:dLbl>
            <c:dLbl>
              <c:idx val="9"/>
              <c:layout>
                <c:manualLayout>
                  <c:x val="2.0512820512820513E-3"/>
                  <c:y val="3.3416875522138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99-48CC-9762-B2F670F72E1B}"/>
                </c:ext>
              </c:extLst>
            </c:dLbl>
            <c:dLbl>
              <c:idx val="10"/>
              <c:layout>
                <c:manualLayout>
                  <c:x val="8.2051282051280542E-3"/>
                  <c:y val="-2.0050125313283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99-48CC-9762-B2F670F72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Соответствие и доступность информации, размещенной на официальном сайте, существующему положению дел</c:v>
                </c:pt>
                <c:pt idx="1">
                  <c:v>Наличие на сайте информации об обратной связи и способах взаимодействия с получателями образовательных услуг</c:v>
                </c:pt>
                <c:pt idx="2">
                  <c:v>Качество работы гардероба и службы охраны университета</c:v>
                </c:pt>
                <c:pt idx="3">
                  <c:v>Качество аудиторий, их обеспеченность мебелью</c:v>
                </c:pt>
                <c:pt idx="4">
                  <c:v>Наличие и доступность питьевой воды</c:v>
                </c:pt>
                <c:pt idx="5">
                  <c:v>Наличие и доступность санитарно-гигиенических помещений</c:v>
                </c:pt>
                <c:pt idx="6">
                  <c:v>Доступность территории, зданий и помещений с учетом доступности для инвалидов</c:v>
                </c:pt>
                <c:pt idx="7">
                  <c:v>Условия доступности, позволяющие инвалидам получать образовательные услуги наравне с другими</c:v>
                </c:pt>
                <c:pt idx="8">
                  <c:v>Доброжелательность, вежливость административных работников, обеспечивающих первичный контакт и последующее оказание образовательных услуг</c:v>
                </c:pt>
                <c:pt idx="9">
                  <c:v>Доброжелательность, вежливость преподавателей</c:v>
                </c:pt>
                <c:pt idx="10">
                  <c:v>Готовы ли Вы рекомендовать программу дополнительного образования своим знакомым</c:v>
                </c:pt>
                <c:pt idx="11">
                  <c:v>Удовлетворены ли Вы в целом условиями оказания образовательных услуг в центре, реализующем программы дополнительного образования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92.8</c:v>
                </c:pt>
                <c:pt idx="1">
                  <c:v>94.4</c:v>
                </c:pt>
                <c:pt idx="2">
                  <c:v>94.6</c:v>
                </c:pt>
                <c:pt idx="3">
                  <c:v>87.4</c:v>
                </c:pt>
                <c:pt idx="4">
                  <c:v>69.2</c:v>
                </c:pt>
                <c:pt idx="5">
                  <c:v>81</c:v>
                </c:pt>
                <c:pt idx="6">
                  <c:v>82.8</c:v>
                </c:pt>
                <c:pt idx="7">
                  <c:v>85.4</c:v>
                </c:pt>
                <c:pt idx="8">
                  <c:v>95.6</c:v>
                </c:pt>
                <c:pt idx="9">
                  <c:v>97.6</c:v>
                </c:pt>
                <c:pt idx="10">
                  <c:v>92.4</c:v>
                </c:pt>
                <c:pt idx="11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99-48CC-9762-B2F670F72E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2025-26 уч.г.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21280634891811E-17"/>
                  <c:y val="-2.962962962962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99-48CC-9762-B2F670F72E1B}"/>
                </c:ext>
              </c:extLst>
            </c:dLbl>
            <c:dLbl>
              <c:idx val="1"/>
              <c:layout>
                <c:manualLayout>
                  <c:x val="6.1538461538460784E-3"/>
                  <c:y val="-3.17460317460317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99-48CC-9762-B2F670F72E1B}"/>
                </c:ext>
              </c:extLst>
            </c:dLbl>
            <c:dLbl>
              <c:idx val="2"/>
              <c:layout>
                <c:manualLayout>
                  <c:x val="2.6666666666666668E-2"/>
                  <c:y val="-3.6758563074352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99-48CC-9762-B2F670F72E1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399-48CC-9762-B2F670F72E1B}"/>
                </c:ext>
              </c:extLst>
            </c:dLbl>
            <c:dLbl>
              <c:idx val="6"/>
              <c:layout>
                <c:manualLayout>
                  <c:x val="-1.5042561269783622E-16"/>
                  <c:y val="-2.84043441938178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99-48CC-9762-B2F670F72E1B}"/>
                </c:ext>
              </c:extLst>
            </c:dLbl>
            <c:dLbl>
              <c:idx val="7"/>
              <c:layout>
                <c:manualLayout>
                  <c:x val="0"/>
                  <c:y val="-4.67836257309941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99-48CC-9762-B2F670F72E1B}"/>
                </c:ext>
              </c:extLst>
            </c:dLbl>
            <c:dLbl>
              <c:idx val="8"/>
              <c:layout>
                <c:manualLayout>
                  <c:x val="-2.0512820512820513E-3"/>
                  <c:y val="-2.5062656641604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99-48CC-9762-B2F670F72E1B}"/>
                </c:ext>
              </c:extLst>
            </c:dLbl>
            <c:dLbl>
              <c:idx val="9"/>
              <c:layout>
                <c:manualLayout>
                  <c:x val="0"/>
                  <c:y val="-1.336675020885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99-48CC-9762-B2F670F72E1B}"/>
                </c:ext>
              </c:extLst>
            </c:dLbl>
            <c:dLbl>
              <c:idx val="10"/>
              <c:layout>
                <c:manualLayout>
                  <c:x val="-2.0512820512820513E-3"/>
                  <c:y val="-3.8429406850459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99-48CC-9762-B2F670F72E1B}"/>
                </c:ext>
              </c:extLst>
            </c:dLbl>
            <c:dLbl>
              <c:idx val="11"/>
              <c:layout>
                <c:manualLayout>
                  <c:x val="6.1538461538461538E-3"/>
                  <c:y val="-3.16049382716049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99-48CC-9762-B2F670F72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Соответствие и доступность информации, размещенной на официальном сайте, существующему положению дел</c:v>
                </c:pt>
                <c:pt idx="1">
                  <c:v>Наличие на сайте информации об обратной связи и способах взаимодействия с получателями образовательных услуг</c:v>
                </c:pt>
                <c:pt idx="2">
                  <c:v>Качество работы гардероба и службы охраны университета</c:v>
                </c:pt>
                <c:pt idx="3">
                  <c:v>Качество аудиторий, их обеспеченность мебелью</c:v>
                </c:pt>
                <c:pt idx="4">
                  <c:v>Наличие и доступность питьевой воды</c:v>
                </c:pt>
                <c:pt idx="5">
                  <c:v>Наличие и доступность санитарно-гигиенических помещений</c:v>
                </c:pt>
                <c:pt idx="6">
                  <c:v>Доступность территории, зданий и помещений с учетом доступности для инвалидов</c:v>
                </c:pt>
                <c:pt idx="7">
                  <c:v>Условия доступности, позволяющие инвалидам получать образовательные услуги наравне с другими</c:v>
                </c:pt>
                <c:pt idx="8">
                  <c:v>Доброжелательность, вежливость административных работников, обеспечивающих первичный контакт и последующее оказание образовательных услуг</c:v>
                </c:pt>
                <c:pt idx="9">
                  <c:v>Доброжелательность, вежливость преподавателей</c:v>
                </c:pt>
                <c:pt idx="10">
                  <c:v>Готовы ли Вы рекомендовать программу дополнительного образования своим знакомым</c:v>
                </c:pt>
                <c:pt idx="11">
                  <c:v>Удовлетворены ли Вы в целом условиями оказания образовательных услуг в центре, реализующем программы дополнительного образования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96</c:v>
                </c:pt>
                <c:pt idx="1">
                  <c:v>96.4</c:v>
                </c:pt>
                <c:pt idx="2">
                  <c:v>96.6</c:v>
                </c:pt>
                <c:pt idx="3">
                  <c:v>93.2</c:v>
                </c:pt>
                <c:pt idx="4">
                  <c:v>75.2</c:v>
                </c:pt>
                <c:pt idx="5">
                  <c:v>90.6</c:v>
                </c:pt>
                <c:pt idx="6">
                  <c:v>89.6</c:v>
                </c:pt>
                <c:pt idx="7">
                  <c:v>90</c:v>
                </c:pt>
                <c:pt idx="8">
                  <c:v>97</c:v>
                </c:pt>
                <c:pt idx="9">
                  <c:v>98.4</c:v>
                </c:pt>
                <c:pt idx="10">
                  <c:v>96.2</c:v>
                </c:pt>
                <c:pt idx="1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399-48CC-9762-B2F670F72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534943"/>
        <c:axId val="906880575"/>
      </c:barChart>
      <c:catAx>
        <c:axId val="59053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6880575"/>
        <c:crosses val="autoZero"/>
        <c:auto val="1"/>
        <c:lblAlgn val="ctr"/>
        <c:lblOffset val="100"/>
        <c:noMultiLvlLbl val="0"/>
      </c:catAx>
      <c:valAx>
        <c:axId val="90688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53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7629622903398"/>
          <c:y val="0.10256410256410256"/>
          <c:w val="0.67154501074515593"/>
          <c:h val="0.63858719017588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ФГАОУ ВО СГЭУ</c:v>
                </c:pt>
                <c:pt idx="1">
                  <c:v>Сызранский филиал СГЭУ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B-4F03-A53C-2A81B98497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ФГАОУ ВО СГЭУ</c:v>
                </c:pt>
                <c:pt idx="1">
                  <c:v>Сызранский филиал СГЭУ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B-4F03-A53C-2A81B98497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ФГАОУ ВО СГЭУ</c:v>
                </c:pt>
                <c:pt idx="1">
                  <c:v>Сызранский филиал СГЭУ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B-4F03-A53C-2A81B984970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ФГАОУ ВО СГЭУ</c:v>
                </c:pt>
                <c:pt idx="1">
                  <c:v>Сызранский филиал СГЭУ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B-4F03-A53C-2A81B98497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7097776"/>
        <c:axId val="1904473856"/>
      </c:barChart>
      <c:catAx>
        <c:axId val="20370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4473856"/>
        <c:crosses val="autoZero"/>
        <c:auto val="1"/>
        <c:lblAlgn val="ctr"/>
        <c:lblOffset val="100"/>
        <c:noMultiLvlLbl val="0"/>
      </c:catAx>
      <c:valAx>
        <c:axId val="190447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0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88590676577291"/>
          <c:y val="0.86796690124164622"/>
          <c:w val="0.61705328999413855"/>
          <c:h val="3.3659073865766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выбора ФГАОУ ВО СГЭУ, 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Государственный статус СГЭУ</c:v>
                </c:pt>
                <c:pt idx="1">
                  <c:v>Высокое качество преподавания, о котором я узнал от родственников / друзей</c:v>
                </c:pt>
                <c:pt idx="2">
                  <c:v>Желание овладеть той специальностью/направлением подготовки, по которой/которому осуществляется подготовка </c:v>
                </c:pt>
                <c:pt idx="3">
                  <c:v>Возможность трудоустройства после окончания СГЭУ</c:v>
                </c:pt>
                <c:pt idx="4">
                  <c:v>Низкий конкурс на специальность/ направление подготовки</c:v>
                </c:pt>
                <c:pt idx="5">
                  <c:v>Интерес к культурному кластеру, в рамках которого существует СГЭУ</c:v>
                </c:pt>
                <c:pt idx="6">
                  <c:v>Репутация СГЭУ</c:v>
                </c:pt>
                <c:pt idx="7">
                  <c:v>Авторитет АРОПа</c:v>
                </c:pt>
                <c:pt idx="8">
                  <c:v>Решение родителей</c:v>
                </c:pt>
                <c:pt idx="9">
                  <c:v>Интересная студенческая жизнь</c:v>
                </c:pt>
                <c:pt idx="10">
                  <c:v>Другого выбора не было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12</c:v>
                </c:pt>
                <c:pt idx="3">
                  <c:v>3</c:v>
                </c:pt>
                <c:pt idx="5">
                  <c:v>2</c:v>
                </c:pt>
                <c:pt idx="6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E-4302-BD72-39DD3A1513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Государственный статус СГЭУ</c:v>
                </c:pt>
                <c:pt idx="1">
                  <c:v>Высокое качество преподавания, о котором я узнал от родственников / друзей</c:v>
                </c:pt>
                <c:pt idx="2">
                  <c:v>Желание овладеть той специальностью/направлением подготовки, по которой/которому осуществляется подготовка </c:v>
                </c:pt>
                <c:pt idx="3">
                  <c:v>Возможность трудоустройства после окончания СГЭУ</c:v>
                </c:pt>
                <c:pt idx="4">
                  <c:v>Низкий конкурс на специальность/ направление подготовки</c:v>
                </c:pt>
                <c:pt idx="5">
                  <c:v>Интерес к культурному кластеру, в рамках которого существует СГЭУ</c:v>
                </c:pt>
                <c:pt idx="6">
                  <c:v>Репутация СГЭУ</c:v>
                </c:pt>
                <c:pt idx="7">
                  <c:v>Авторитет АРОПа</c:v>
                </c:pt>
                <c:pt idx="8">
                  <c:v>Решение родителей</c:v>
                </c:pt>
                <c:pt idx="9">
                  <c:v>Интересная студенческая жизнь</c:v>
                </c:pt>
                <c:pt idx="10">
                  <c:v>Другого выбора не было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183</c:v>
                </c:pt>
                <c:pt idx="1">
                  <c:v>206</c:v>
                </c:pt>
                <c:pt idx="2">
                  <c:v>305</c:v>
                </c:pt>
                <c:pt idx="3">
                  <c:v>142</c:v>
                </c:pt>
                <c:pt idx="4">
                  <c:v>20</c:v>
                </c:pt>
                <c:pt idx="5">
                  <c:v>26</c:v>
                </c:pt>
                <c:pt idx="6">
                  <c:v>77</c:v>
                </c:pt>
                <c:pt idx="7">
                  <c:v>19</c:v>
                </c:pt>
                <c:pt idx="8">
                  <c:v>10</c:v>
                </c:pt>
                <c:pt idx="9">
                  <c:v>113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E-4302-BD72-39DD3A1513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3.0651340996168581E-2"/>
                  <c:y val="-4.93827160493831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0E-4302-BD72-39DD3A15138E}"/>
                </c:ext>
              </c:extLst>
            </c:dLbl>
            <c:dLbl>
              <c:idx val="8"/>
              <c:layout>
                <c:manualLayout>
                  <c:x val="3.7617554858934171E-2"/>
                  <c:y val="-2.4691358024691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0E-4302-BD72-39DD3A151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Государственный статус СГЭУ</c:v>
                </c:pt>
                <c:pt idx="1">
                  <c:v>Высокое качество преподавания, о котором я узнал от родственников / друзей</c:v>
                </c:pt>
                <c:pt idx="2">
                  <c:v>Желание овладеть той специальностью/направлением подготовки, по которой/которому осуществляется подготовка </c:v>
                </c:pt>
                <c:pt idx="3">
                  <c:v>Возможность трудоустройства после окончания СГЭУ</c:v>
                </c:pt>
                <c:pt idx="4">
                  <c:v>Низкий конкурс на специальность/ направление подготовки</c:v>
                </c:pt>
                <c:pt idx="5">
                  <c:v>Интерес к культурному кластеру, в рамках которого существует СГЭУ</c:v>
                </c:pt>
                <c:pt idx="6">
                  <c:v>Репутация СГЭУ</c:v>
                </c:pt>
                <c:pt idx="7">
                  <c:v>Авторитет АРОПа</c:v>
                </c:pt>
                <c:pt idx="8">
                  <c:v>Решение родителей</c:v>
                </c:pt>
                <c:pt idx="9">
                  <c:v>Интересная студенческая жизнь</c:v>
                </c:pt>
                <c:pt idx="10">
                  <c:v>Другого выбора не было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65</c:v>
                </c:pt>
                <c:pt idx="1">
                  <c:v>69</c:v>
                </c:pt>
                <c:pt idx="2">
                  <c:v>103</c:v>
                </c:pt>
                <c:pt idx="3">
                  <c:v>55</c:v>
                </c:pt>
                <c:pt idx="4">
                  <c:v>4</c:v>
                </c:pt>
                <c:pt idx="5">
                  <c:v>4</c:v>
                </c:pt>
                <c:pt idx="6">
                  <c:v>18</c:v>
                </c:pt>
                <c:pt idx="7">
                  <c:v>12</c:v>
                </c:pt>
                <c:pt idx="8">
                  <c:v>5</c:v>
                </c:pt>
                <c:pt idx="9">
                  <c:v>33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0E-4302-BD72-39DD3A1513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91884360849879E-2"/>
                  <c:y val="-9.05339335681421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0E-4302-BD72-39DD3A15138E}"/>
                </c:ext>
              </c:extLst>
            </c:dLbl>
            <c:dLbl>
              <c:idx val="4"/>
              <c:layout>
                <c:manualLayout>
                  <c:x val="3.9010797631487286E-2"/>
                  <c:y val="2.46913580246913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0E-4302-BD72-39DD3A15138E}"/>
                </c:ext>
              </c:extLst>
            </c:dLbl>
            <c:dLbl>
              <c:idx val="7"/>
              <c:layout>
                <c:manualLayout>
                  <c:x val="3.9010797631487286E-2"/>
                  <c:y val="9.8765432098765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0E-4302-BD72-39DD3A15138E}"/>
                </c:ext>
              </c:extLst>
            </c:dLbl>
            <c:dLbl>
              <c:idx val="10"/>
              <c:layout>
                <c:manualLayout>
                  <c:x val="3.2044583768721699E-2"/>
                  <c:y val="9.876543209876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0E-4302-BD72-39DD3A151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Государственный статус СГЭУ</c:v>
                </c:pt>
                <c:pt idx="1">
                  <c:v>Высокое качество преподавания, о котором я узнал от родственников / друзей</c:v>
                </c:pt>
                <c:pt idx="2">
                  <c:v>Желание овладеть той специальностью/направлением подготовки, по которой/которому осуществляется подготовка </c:v>
                </c:pt>
                <c:pt idx="3">
                  <c:v>Возможность трудоустройства после окончания СГЭУ</c:v>
                </c:pt>
                <c:pt idx="4">
                  <c:v>Низкий конкурс на специальность/ направление подготовки</c:v>
                </c:pt>
                <c:pt idx="5">
                  <c:v>Интерес к культурному кластеру, в рамках которого существует СГЭУ</c:v>
                </c:pt>
                <c:pt idx="6">
                  <c:v>Репутация СГЭУ</c:v>
                </c:pt>
                <c:pt idx="7">
                  <c:v>Авторитет АРОПа</c:v>
                </c:pt>
                <c:pt idx="8">
                  <c:v>Решение родителей</c:v>
                </c:pt>
                <c:pt idx="9">
                  <c:v>Интересная студенческая жизнь</c:v>
                </c:pt>
                <c:pt idx="10">
                  <c:v>Другого выбора не было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67</c:v>
                </c:pt>
                <c:pt idx="1">
                  <c:v>35</c:v>
                </c:pt>
                <c:pt idx="2">
                  <c:v>85</c:v>
                </c:pt>
                <c:pt idx="3">
                  <c:v>25</c:v>
                </c:pt>
                <c:pt idx="4">
                  <c:v>6</c:v>
                </c:pt>
                <c:pt idx="5">
                  <c:v>15</c:v>
                </c:pt>
                <c:pt idx="6">
                  <c:v>25</c:v>
                </c:pt>
                <c:pt idx="7">
                  <c:v>10</c:v>
                </c:pt>
                <c:pt idx="8">
                  <c:v>7</c:v>
                </c:pt>
                <c:pt idx="9">
                  <c:v>11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50E-4302-BD72-39DD3A15138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 целом по СГЭУ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Государственный статус СГЭУ</c:v>
                </c:pt>
                <c:pt idx="1">
                  <c:v>Высокое качество преподавания, о котором я узнал от родственников / друзей</c:v>
                </c:pt>
                <c:pt idx="2">
                  <c:v>Желание овладеть той специальностью/направлением подготовки, по которой/которому осуществляется подготовка </c:v>
                </c:pt>
                <c:pt idx="3">
                  <c:v>Возможность трудоустройства после окончания СГЭУ</c:v>
                </c:pt>
                <c:pt idx="4">
                  <c:v>Низкий конкурс на специальность/ направление подготовки</c:v>
                </c:pt>
                <c:pt idx="5">
                  <c:v>Интерес к культурному кластеру, в рамках которого существует СГЭУ</c:v>
                </c:pt>
                <c:pt idx="6">
                  <c:v>Репутация СГЭУ</c:v>
                </c:pt>
                <c:pt idx="7">
                  <c:v>Авторитет АРОПа</c:v>
                </c:pt>
                <c:pt idx="8">
                  <c:v>Решение родителей</c:v>
                </c:pt>
                <c:pt idx="9">
                  <c:v>Интересная студенческая жизнь</c:v>
                </c:pt>
                <c:pt idx="10">
                  <c:v>Другого выбора не было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322</c:v>
                </c:pt>
                <c:pt idx="1">
                  <c:v>317</c:v>
                </c:pt>
                <c:pt idx="2">
                  <c:v>505</c:v>
                </c:pt>
                <c:pt idx="3">
                  <c:v>225</c:v>
                </c:pt>
                <c:pt idx="4">
                  <c:v>30</c:v>
                </c:pt>
                <c:pt idx="5">
                  <c:v>47</c:v>
                </c:pt>
                <c:pt idx="6">
                  <c:v>125</c:v>
                </c:pt>
                <c:pt idx="7">
                  <c:v>41</c:v>
                </c:pt>
                <c:pt idx="8">
                  <c:v>22</c:v>
                </c:pt>
                <c:pt idx="9">
                  <c:v>162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0E-4302-BD72-39DD3A1513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83948735"/>
        <c:axId val="1881664431"/>
      </c:barChart>
      <c:catAx>
        <c:axId val="1883948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1664431"/>
        <c:crosses val="autoZero"/>
        <c:auto val="1"/>
        <c:lblAlgn val="ctr"/>
        <c:lblOffset val="100"/>
        <c:noMultiLvlLbl val="0"/>
      </c:catAx>
      <c:valAx>
        <c:axId val="1881664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394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содержания будущей специальности, чел.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 хорошо представляю свою будущую профессиональную деятельность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4B-47D4-B8E3-8AD83B894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316</c:v>
                </c:pt>
                <c:pt idx="2">
                  <c:v>104</c:v>
                </c:pt>
                <c:pt idx="3">
                  <c:v>115</c:v>
                </c:pt>
                <c:pt idx="4">
                  <c:v>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B-47D4-B8E3-8AD83B8944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 имею смутное представление о будущей профессиональной деятельности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54B-47D4-B8E3-8AD83B894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85</c:v>
                </c:pt>
                <c:pt idx="2">
                  <c:v>23</c:v>
                </c:pt>
                <c:pt idx="3">
                  <c:v>11</c:v>
                </c:pt>
                <c:pt idx="4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4B-47D4-B8E3-8AD83B8944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 сомневаюсь в правильности выбора специальности/направления подготовки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54B-47D4-B8E3-8AD83B894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15</c:v>
                </c:pt>
                <c:pt idx="2">
                  <c:v>3</c:v>
                </c:pt>
                <c:pt idx="3">
                  <c:v>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4B-47D4-B8E3-8AD83B8944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 еще не задумывался о профессиональной деятельности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54B-47D4-B8E3-8AD83B894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1">
                  <c:v>23</c:v>
                </c:pt>
                <c:pt idx="2">
                  <c:v>4</c:v>
                </c:pt>
                <c:pt idx="3">
                  <c:v>3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4B-47D4-B8E3-8AD83B8944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Для меня важно получить вообще высшее образование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54B-47D4-B8E3-8AD83B894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</c:v>
                </c:pt>
                <c:pt idx="1">
                  <c:v>22</c:v>
                </c:pt>
                <c:pt idx="2">
                  <c:v>10</c:v>
                </c:pt>
                <c:pt idx="3">
                  <c:v>16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4B-47D4-B8E3-8AD83B8944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0107743"/>
        <c:axId val="1817129983"/>
      </c:barChart>
      <c:catAx>
        <c:axId val="152010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7129983"/>
        <c:crosses val="autoZero"/>
        <c:auto val="1"/>
        <c:lblAlgn val="ctr"/>
        <c:lblOffset val="100"/>
        <c:noMultiLvlLbl val="0"/>
      </c:catAx>
      <c:valAx>
        <c:axId val="181712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107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Престижность обучения в ФГАОУ ВО СГЭУ, чел.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637857705844247"/>
          <c:y val="3.9682276557535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очень престижно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E4-47F5-AE81-A181568E1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231</c:v>
                </c:pt>
                <c:pt idx="2">
                  <c:v>75</c:v>
                </c:pt>
                <c:pt idx="3">
                  <c:v>55</c:v>
                </c:pt>
                <c:pt idx="4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E4-47F5-AE81-A181568E16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Престижно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FE4-47F5-AE81-A181568E169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E4-47F5-AE81-A181568E169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FE4-47F5-AE81-A181568E16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E4-47F5-AE81-A181568E1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208</c:v>
                </c:pt>
                <c:pt idx="2">
                  <c:v>66</c:v>
                </c:pt>
                <c:pt idx="3">
                  <c:v>75</c:v>
                </c:pt>
                <c:pt idx="4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E4-47F5-AE81-A181568E16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Нет, не престижно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FE4-47F5-AE81-A181568E169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FE4-47F5-AE81-A181568E16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FE4-47F5-AE81-A181568E1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E4-47F5-AE81-A181568E16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1068208"/>
        <c:axId val="1101375696"/>
      </c:barChart>
      <c:catAx>
        <c:axId val="111106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1375696"/>
        <c:crosses val="autoZero"/>
        <c:auto val="1"/>
        <c:lblAlgn val="ctr"/>
        <c:lblOffset val="100"/>
        <c:noMultiLvlLbl val="0"/>
      </c:catAx>
      <c:valAx>
        <c:axId val="11013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106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студенческой жизнью, 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Полностьюудовлетворен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A63-4270-A74E-6EFC6F1D3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308</c:v>
                </c:pt>
                <c:pt idx="2">
                  <c:v>95</c:v>
                </c:pt>
                <c:pt idx="3">
                  <c:v>81</c:v>
                </c:pt>
                <c:pt idx="4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3-4270-A74E-6EFC6F1D32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удовлетворен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A63-4270-A74E-6EFC6F1D3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119</c:v>
                </c:pt>
                <c:pt idx="2">
                  <c:v>36</c:v>
                </c:pt>
                <c:pt idx="3">
                  <c:v>41</c:v>
                </c:pt>
                <c:pt idx="4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63-4270-A74E-6EFC6F1D32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Удовлетворен частично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A63-4270-A74E-6EFC6F1D3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30</c:v>
                </c:pt>
                <c:pt idx="2">
                  <c:v>13</c:v>
                </c:pt>
                <c:pt idx="3">
                  <c:v>10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63-4270-A74E-6EFC6F1D328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удовлетворен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A63-4270-A74E-6EFC6F1D3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В целом по СГЭУ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63-4270-A74E-6EFC6F1D32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1982399"/>
        <c:axId val="1989974655"/>
      </c:barChart>
      <c:catAx>
        <c:axId val="182198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9974655"/>
        <c:crosses val="autoZero"/>
        <c:auto val="1"/>
        <c:lblAlgn val="ctr"/>
        <c:lblOffset val="100"/>
        <c:noMultiLvlLbl val="0"/>
      </c:catAx>
      <c:valAx>
        <c:axId val="1989974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98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7629622903398"/>
          <c:y val="0.10256410256410256"/>
          <c:w val="0.67154501074515593"/>
          <c:h val="0.63858719017588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ФГАОУ ВО СГЭУ</c:v>
                </c:pt>
                <c:pt idx="1">
                  <c:v>Сызранский филиал СГЭУ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1-4BB1-836B-95E7608D8F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ФГАОУ ВО СГЭУ</c:v>
                </c:pt>
                <c:pt idx="1">
                  <c:v>Сызранский филиал СГЭУ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1-4BB1-836B-95E7608D8F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ФГАОУ ВО СГЭУ</c:v>
                </c:pt>
                <c:pt idx="1">
                  <c:v>Сызранский филиал СГЭУ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01-4BB1-836B-95E7608D8F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7097776"/>
        <c:axId val="1904473856"/>
      </c:barChart>
      <c:catAx>
        <c:axId val="20370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4473856"/>
        <c:crosses val="autoZero"/>
        <c:auto val="1"/>
        <c:lblAlgn val="ctr"/>
        <c:lblOffset val="100"/>
        <c:noMultiLvlLbl val="0"/>
      </c:catAx>
      <c:valAx>
        <c:axId val="190447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0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88590676577291"/>
          <c:y val="0.86796690124164622"/>
          <c:w val="0.45301456757773484"/>
          <c:h val="4.7692362182587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58385367928389E-2"/>
          <c:y val="2.4221481396484723E-2"/>
          <c:w val="0.92412834192271076"/>
          <c:h val="0.90964621420592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09.02,07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485-4689-9E9A-139DADC8112A}"/>
                </c:ext>
              </c:extLst>
            </c:dLbl>
            <c:dLbl>
              <c:idx val="5"/>
              <c:layout>
                <c:manualLayout>
                  <c:x val="-4.6296296296297994E-3"/>
                  <c:y val="-5.9523809523809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85-4689-9E9A-139DADC81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73.599999999999994</c:v>
                </c:pt>
                <c:pt idx="1">
                  <c:v>81.2</c:v>
                </c:pt>
                <c:pt idx="2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5-4689-9E9A-139DADC811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38.02.01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5-4689-9E9A-139DADC81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</c:v>
                </c:pt>
                <c:pt idx="1">
                  <c:v>80</c:v>
                </c:pt>
                <c:pt idx="2">
                  <c:v>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5-4689-9E9A-139DADC811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38.02.04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75</c:v>
                </c:pt>
                <c:pt idx="1">
                  <c:v>78</c:v>
                </c:pt>
                <c:pt idx="2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85-4689-9E9A-139DADC811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38.02.07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87</c:v>
                </c:pt>
                <c:pt idx="1">
                  <c:v>82.1</c:v>
                </c:pt>
                <c:pt idx="2">
                  <c:v>84.55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5-4689-9E9A-139DADC8112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40.02.04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74</c:v>
                </c:pt>
                <c:pt idx="1">
                  <c:v>90</c:v>
                </c:pt>
                <c:pt idx="2">
                  <c:v>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85-4689-9E9A-139DADC811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43.02.16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2">
                  <c:v>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85-4689-9E9A-139DADC811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7224160"/>
        <c:axId val="1066497984"/>
      </c:barChart>
      <c:catAx>
        <c:axId val="106722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6497984"/>
        <c:crosses val="autoZero"/>
        <c:auto val="1"/>
        <c:lblAlgn val="ctr"/>
        <c:lblOffset val="100"/>
        <c:noMultiLvlLbl val="0"/>
      </c:catAx>
      <c:valAx>
        <c:axId val="10664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22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B4A-472E-87D0-FC8276D39B9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B4A-472E-87D0-FC8276D39B94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B4A-472E-87D0-FC8276D39B94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B4A-472E-87D0-FC8276D39B94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4A-472E-87D0-FC8276D39B94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B4A-472E-87D0-FC8276D39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Лист1!$A$2:$A$33</c:f>
              <c:strCache>
                <c:ptCount val="32"/>
                <c:pt idx="0">
                  <c:v>Бизнес-аналитика </c:v>
                </c:pt>
                <c:pt idx="1">
                  <c:v>Экологическая безопасность на предприятии</c:v>
                </c:pt>
                <c:pt idx="2">
                  <c:v>Прикладная информатика и защита информации </c:v>
                </c:pt>
                <c:pt idx="3">
                  <c:v>Интеллектуальные цифровые системы и сервисы в управлении </c:v>
                </c:pt>
                <c:pt idx="4">
                  <c:v>Информационные системы на финансовых рынках</c:v>
                </c:pt>
                <c:pt idx="5">
                  <c:v>Цифровые технологии в экономике </c:v>
                </c:pt>
                <c:pt idx="6">
                  <c:v>Кадастр недвижимости и земельное право </c:v>
                </c:pt>
                <c:pt idx="7">
                  <c:v>Экономика и управление на предприятии (организации)</c:v>
                </c:pt>
                <c:pt idx="8">
                  <c:v>Бухгалтерский учет, анализ и аудит </c:v>
                </c:pt>
                <c:pt idx="9">
                  <c:v>Финансы и учет </c:v>
                </c:pt>
                <c:pt idx="10">
                  <c:v>Финансы и кредит </c:v>
                </c:pt>
                <c:pt idx="11">
                  <c:v>Мировая экономика и международные отношения </c:v>
                </c:pt>
                <c:pt idx="12">
                  <c:v>Ценные бумаги и финансовые технологии </c:v>
                </c:pt>
                <c:pt idx="13">
                  <c:v>Международные экономические отношения и внешнеэкономическая деятельность</c:v>
                </c:pt>
                <c:pt idx="14">
                  <c:v>Бизнес-аналитика </c:v>
                </c:pt>
                <c:pt idx="15">
                  <c:v>Менеджмент (по функциональным направлениям)</c:v>
                </c:pt>
                <c:pt idx="16">
                  <c:v>Финансовый менеджмент и управление бизнесом</c:v>
                </c:pt>
                <c:pt idx="17">
                  <c:v>Менеджмент и предпринимательство</c:v>
                </c:pt>
                <c:pt idx="18">
                  <c:v>Управление логистикой в бизнесе </c:v>
                </c:pt>
                <c:pt idx="19">
                  <c:v>Цифровой маркетинг </c:v>
                </c:pt>
                <c:pt idx="20">
                  <c:v>Проектное управление и бизнес-администрирование</c:v>
                </c:pt>
                <c:pt idx="21">
                  <c:v>Экономика и государственное управление </c:v>
                </c:pt>
                <c:pt idx="22">
                  <c:v>ИТ-предпринимательство</c:v>
                </c:pt>
                <c:pt idx="23">
                  <c:v>Социальная психология</c:v>
                </c:pt>
                <c:pt idx="24">
                  <c:v>Правовое обеспечение экономической деятельности</c:v>
                </c:pt>
                <c:pt idx="25">
                  <c:v>Обеспечение законности и правопорядка </c:v>
                </c:pt>
                <c:pt idx="26">
                  <c:v>Судебная, исполнительная и нотариальная деятельность</c:v>
                </c:pt>
                <c:pt idx="27">
                  <c:v>Международное право </c:v>
                </c:pt>
                <c:pt idx="28">
                  <c:v>Диджитал реклама, связи с общественностью и медиа-коммуникации </c:v>
                </c:pt>
                <c:pt idx="29">
                  <c:v>Управление гостиничным и ресторанным бизнесом </c:v>
                </c:pt>
                <c:pt idx="30">
                  <c:v>Логистика в бизнесе</c:v>
                </c:pt>
                <c:pt idx="31">
                  <c:v>Управление бизнесом в сфере туризма 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89.1</c:v>
                </c:pt>
                <c:pt idx="1">
                  <c:v>84.1</c:v>
                </c:pt>
                <c:pt idx="2">
                  <c:v>87.04</c:v>
                </c:pt>
                <c:pt idx="3">
                  <c:v>91.2</c:v>
                </c:pt>
                <c:pt idx="4">
                  <c:v>90.7</c:v>
                </c:pt>
                <c:pt idx="5">
                  <c:v>83.8</c:v>
                </c:pt>
                <c:pt idx="6">
                  <c:v>84.3</c:v>
                </c:pt>
                <c:pt idx="7">
                  <c:v>84.8</c:v>
                </c:pt>
                <c:pt idx="8">
                  <c:v>87.8</c:v>
                </c:pt>
                <c:pt idx="9">
                  <c:v>87.3</c:v>
                </c:pt>
                <c:pt idx="10">
                  <c:v>84.95</c:v>
                </c:pt>
                <c:pt idx="11">
                  <c:v>86.7</c:v>
                </c:pt>
                <c:pt idx="12">
                  <c:v>88.7</c:v>
                </c:pt>
                <c:pt idx="13">
                  <c:v>81.8</c:v>
                </c:pt>
                <c:pt idx="14">
                  <c:v>88.1</c:v>
                </c:pt>
                <c:pt idx="15">
                  <c:v>81.400000000000006</c:v>
                </c:pt>
                <c:pt idx="16">
                  <c:v>83.5</c:v>
                </c:pt>
                <c:pt idx="17">
                  <c:v>84.7</c:v>
                </c:pt>
                <c:pt idx="18">
                  <c:v>80.3</c:v>
                </c:pt>
                <c:pt idx="19">
                  <c:v>86.6</c:v>
                </c:pt>
                <c:pt idx="20">
                  <c:v>88.8</c:v>
                </c:pt>
                <c:pt idx="21">
                  <c:v>80.599999999999994</c:v>
                </c:pt>
                <c:pt idx="22">
                  <c:v>85.9</c:v>
                </c:pt>
                <c:pt idx="23">
                  <c:v>82.7</c:v>
                </c:pt>
                <c:pt idx="24">
                  <c:v>82.9</c:v>
                </c:pt>
                <c:pt idx="25">
                  <c:v>83.9</c:v>
                </c:pt>
                <c:pt idx="26">
                  <c:v>87.5</c:v>
                </c:pt>
                <c:pt idx="27">
                  <c:v>80.400000000000006</c:v>
                </c:pt>
                <c:pt idx="28">
                  <c:v>85.5</c:v>
                </c:pt>
                <c:pt idx="29">
                  <c:v>90.7</c:v>
                </c:pt>
                <c:pt idx="30">
                  <c:v>85.3</c:v>
                </c:pt>
                <c:pt idx="31">
                  <c:v>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A-472E-87D0-FC8276D39B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5587008"/>
        <c:axId val="1192369536"/>
      </c:barChart>
      <c:catAx>
        <c:axId val="10855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2369536"/>
        <c:crosses val="autoZero"/>
        <c:auto val="1"/>
        <c:lblAlgn val="ctr"/>
        <c:lblOffset val="100"/>
        <c:noMultiLvlLbl val="0"/>
      </c:catAx>
      <c:valAx>
        <c:axId val="119236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5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 24-25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A44-44C6-9827-34E1BDC4C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01 03 05</c:v>
                </c:pt>
                <c:pt idx="1">
                  <c:v>05 03 06</c:v>
                </c:pt>
                <c:pt idx="2">
                  <c:v>09 03 03</c:v>
                </c:pt>
                <c:pt idx="3">
                  <c:v>21 03 02</c:v>
                </c:pt>
                <c:pt idx="4">
                  <c:v>38 03 01</c:v>
                </c:pt>
                <c:pt idx="5">
                  <c:v>38 03 02</c:v>
                </c:pt>
                <c:pt idx="6">
                  <c:v>38 03 04</c:v>
                </c:pt>
                <c:pt idx="7">
                  <c:v>38 03 05</c:v>
                </c:pt>
                <c:pt idx="8">
                  <c:v>39 03 01</c:v>
                </c:pt>
                <c:pt idx="9">
                  <c:v>40 03 01</c:v>
                </c:pt>
                <c:pt idx="10">
                  <c:v>42 03 01</c:v>
                </c:pt>
                <c:pt idx="11">
                  <c:v>43 03 01</c:v>
                </c:pt>
                <c:pt idx="12">
                  <c:v>43 03 02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1">
                  <c:v>80</c:v>
                </c:pt>
                <c:pt idx="2">
                  <c:v>78.3</c:v>
                </c:pt>
                <c:pt idx="3">
                  <c:v>79</c:v>
                </c:pt>
                <c:pt idx="4">
                  <c:v>82.4</c:v>
                </c:pt>
                <c:pt idx="5">
                  <c:v>69</c:v>
                </c:pt>
                <c:pt idx="6">
                  <c:v>77.599999999999994</c:v>
                </c:pt>
                <c:pt idx="7">
                  <c:v>80</c:v>
                </c:pt>
                <c:pt idx="8">
                  <c:v>79</c:v>
                </c:pt>
                <c:pt idx="9">
                  <c:v>80.5</c:v>
                </c:pt>
                <c:pt idx="10">
                  <c:v>72</c:v>
                </c:pt>
                <c:pt idx="11">
                  <c:v>82</c:v>
                </c:pt>
                <c:pt idx="1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4-44C6-9827-34E1BDC4C8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семестр 24-25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01 03 05</c:v>
                </c:pt>
                <c:pt idx="1">
                  <c:v>05 03 06</c:v>
                </c:pt>
                <c:pt idx="2">
                  <c:v>09 03 03</c:v>
                </c:pt>
                <c:pt idx="3">
                  <c:v>21 03 02</c:v>
                </c:pt>
                <c:pt idx="4">
                  <c:v>38 03 01</c:v>
                </c:pt>
                <c:pt idx="5">
                  <c:v>38 03 02</c:v>
                </c:pt>
                <c:pt idx="6">
                  <c:v>38 03 04</c:v>
                </c:pt>
                <c:pt idx="7">
                  <c:v>38 03 05</c:v>
                </c:pt>
                <c:pt idx="8">
                  <c:v>39 03 01</c:v>
                </c:pt>
                <c:pt idx="9">
                  <c:v>40 03 01</c:v>
                </c:pt>
                <c:pt idx="10">
                  <c:v>42 03 01</c:v>
                </c:pt>
                <c:pt idx="11">
                  <c:v>43 03 01</c:v>
                </c:pt>
                <c:pt idx="12">
                  <c:v>43 03 02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88.6</c:v>
                </c:pt>
                <c:pt idx="1">
                  <c:v>86.7</c:v>
                </c:pt>
                <c:pt idx="2">
                  <c:v>85.2</c:v>
                </c:pt>
                <c:pt idx="3">
                  <c:v>82.5</c:v>
                </c:pt>
                <c:pt idx="4">
                  <c:v>85.5</c:v>
                </c:pt>
                <c:pt idx="5">
                  <c:v>77.900000000000006</c:v>
                </c:pt>
                <c:pt idx="6">
                  <c:v>83.5</c:v>
                </c:pt>
                <c:pt idx="7">
                  <c:v>84.8</c:v>
                </c:pt>
                <c:pt idx="8">
                  <c:v>85.5</c:v>
                </c:pt>
                <c:pt idx="9">
                  <c:v>84.1</c:v>
                </c:pt>
                <c:pt idx="10">
                  <c:v>82.9</c:v>
                </c:pt>
                <c:pt idx="11">
                  <c:v>84.3</c:v>
                </c:pt>
                <c:pt idx="12">
                  <c:v>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44-44C6-9827-34E1BDC4C8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есместр 25-26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595399188092015E-3"/>
                  <c:y val="-3.9473684210526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44-44C6-9827-34E1BDC4C8F5}"/>
                </c:ext>
              </c:extLst>
            </c:dLbl>
            <c:dLbl>
              <c:idx val="3"/>
              <c:layout>
                <c:manualLayout>
                  <c:x val="1.3531799729364006E-3"/>
                  <c:y val="-2.8508771929824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44-44C6-9827-34E1BDC4C8F5}"/>
                </c:ext>
              </c:extLst>
            </c:dLbl>
            <c:dLbl>
              <c:idx val="4"/>
              <c:layout>
                <c:manualLayout>
                  <c:x val="6.7658998646820028E-3"/>
                  <c:y val="-3.9473684210526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44-44C6-9827-34E1BDC4C8F5}"/>
                </c:ext>
              </c:extLst>
            </c:dLbl>
            <c:dLbl>
              <c:idx val="7"/>
              <c:layout>
                <c:manualLayout>
                  <c:x val="4.0595399188092015E-3"/>
                  <c:y val="-3.28947368421052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44-44C6-9827-34E1BDC4C8F5}"/>
                </c:ext>
              </c:extLst>
            </c:dLbl>
            <c:dLbl>
              <c:idx val="9"/>
              <c:layout>
                <c:manualLayout>
                  <c:x val="5.4127198917456026E-3"/>
                  <c:y val="-3.7280701754385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44-44C6-9827-34E1BDC4C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01 03 05</c:v>
                </c:pt>
                <c:pt idx="1">
                  <c:v>05 03 06</c:v>
                </c:pt>
                <c:pt idx="2">
                  <c:v>09 03 03</c:v>
                </c:pt>
                <c:pt idx="3">
                  <c:v>21 03 02</c:v>
                </c:pt>
                <c:pt idx="4">
                  <c:v>38 03 01</c:v>
                </c:pt>
                <c:pt idx="5">
                  <c:v>38 03 02</c:v>
                </c:pt>
                <c:pt idx="6">
                  <c:v>38 03 04</c:v>
                </c:pt>
                <c:pt idx="7">
                  <c:v>38 03 05</c:v>
                </c:pt>
                <c:pt idx="8">
                  <c:v>39 03 01</c:v>
                </c:pt>
                <c:pt idx="9">
                  <c:v>40 03 01</c:v>
                </c:pt>
                <c:pt idx="10">
                  <c:v>42 03 01</c:v>
                </c:pt>
                <c:pt idx="11">
                  <c:v>43 03 01</c:v>
                </c:pt>
                <c:pt idx="12">
                  <c:v>43 03 02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89.1</c:v>
                </c:pt>
                <c:pt idx="1">
                  <c:v>84.1</c:v>
                </c:pt>
                <c:pt idx="2">
                  <c:v>88.2</c:v>
                </c:pt>
                <c:pt idx="3">
                  <c:v>84.3</c:v>
                </c:pt>
                <c:pt idx="4">
                  <c:v>86.3</c:v>
                </c:pt>
                <c:pt idx="5">
                  <c:v>84.2</c:v>
                </c:pt>
                <c:pt idx="6">
                  <c:v>80.599999999999994</c:v>
                </c:pt>
                <c:pt idx="7">
                  <c:v>85.9</c:v>
                </c:pt>
                <c:pt idx="8">
                  <c:v>82.7</c:v>
                </c:pt>
                <c:pt idx="9">
                  <c:v>83.7</c:v>
                </c:pt>
                <c:pt idx="10">
                  <c:v>85.5</c:v>
                </c:pt>
                <c:pt idx="11">
                  <c:v>88</c:v>
                </c:pt>
                <c:pt idx="12">
                  <c:v>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44-44C6-9827-34E1BDC4C8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021696"/>
        <c:axId val="1066560384"/>
      </c:barChart>
      <c:catAx>
        <c:axId val="125202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6560384"/>
        <c:crosses val="autoZero"/>
        <c:auto val="1"/>
        <c:lblAlgn val="ctr"/>
        <c:lblOffset val="100"/>
        <c:noMultiLvlLbl val="0"/>
      </c:catAx>
      <c:valAx>
        <c:axId val="106656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02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F43-463F-B190-FB2BDB789EF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F43-463F-B190-FB2BDB789EF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F43-463F-B190-FB2BDB789EF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F43-463F-B190-FB2BDB789EF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F43-463F-B190-FB2BDB789EF4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F43-463F-B190-FB2BDB789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Искусственный интеллект и большие данные </c:v>
                </c:pt>
                <c:pt idx="1">
                  <c:v>Финансовый контроль, консалтинг и анализ бизнеса </c:v>
                </c:pt>
                <c:pt idx="2">
                  <c:v>Финансовые аналитические и информационные технологии </c:v>
                </c:pt>
                <c:pt idx="3">
                  <c:v>Учет и налогообложение в управлении бизнес-процессами на предприятии</c:v>
                </c:pt>
                <c:pt idx="4">
                  <c:v>Экономика, управление и стратегия развития предприятия (организации) </c:v>
                </c:pt>
                <c:pt idx="5">
                  <c:v>Экономическая оценка и управление активами, недвижимостью и инвестициями </c:v>
                </c:pt>
                <c:pt idx="6">
                  <c:v>Экономика и управление проектами</c:v>
                </c:pt>
                <c:pt idx="7">
                  <c:v>Управление развитием бизнеса</c:v>
                </c:pt>
                <c:pt idx="8">
                  <c:v>Стратегический и операционный менеджмент</c:v>
                </c:pt>
                <c:pt idx="9">
                  <c:v>Бренд-менеджмент и маркетинговые коммуникации </c:v>
                </c:pt>
                <c:pt idx="10">
                  <c:v>Государственное управление и муниципальный менеджмент </c:v>
                </c:pt>
                <c:pt idx="11">
                  <c:v>Банковский бизнес</c:v>
                </c:pt>
                <c:pt idx="12">
                  <c:v>Предпринимательское право, коммерческое право </c:v>
                </c:pt>
                <c:pt idx="13">
                  <c:v>Следственная и оперативно-розыскная деятельность, судебная экспертиза</c:v>
                </c:pt>
                <c:pt idx="14">
                  <c:v>Судебная, исполнительная, нотариальная и адвокатская деятельность </c:v>
                </c:pt>
                <c:pt idx="15">
                  <c:v>Прокурорская и правозащитная деятельность</c:v>
                </c:pt>
                <c:pt idx="16">
                  <c:v>Правовое обеспечение бюджетно-финансовой деятельности и налогообложения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84.4</c:v>
                </c:pt>
                <c:pt idx="1">
                  <c:v>83</c:v>
                </c:pt>
                <c:pt idx="2">
                  <c:v>90.8</c:v>
                </c:pt>
                <c:pt idx="3">
                  <c:v>95.4</c:v>
                </c:pt>
                <c:pt idx="4">
                  <c:v>84.4</c:v>
                </c:pt>
                <c:pt idx="5">
                  <c:v>88.8</c:v>
                </c:pt>
                <c:pt idx="6">
                  <c:v>74.3</c:v>
                </c:pt>
                <c:pt idx="7">
                  <c:v>75.400000000000006</c:v>
                </c:pt>
                <c:pt idx="8">
                  <c:v>75.7</c:v>
                </c:pt>
                <c:pt idx="9">
                  <c:v>80.599999999999994</c:v>
                </c:pt>
                <c:pt idx="10">
                  <c:v>85.6</c:v>
                </c:pt>
                <c:pt idx="11">
                  <c:v>80.7</c:v>
                </c:pt>
                <c:pt idx="12">
                  <c:v>78</c:v>
                </c:pt>
                <c:pt idx="13">
                  <c:v>99.4</c:v>
                </c:pt>
                <c:pt idx="14">
                  <c:v>83.4</c:v>
                </c:pt>
                <c:pt idx="15">
                  <c:v>87.6</c:v>
                </c:pt>
                <c:pt idx="16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3-463F-B190-FB2BDB789E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5587008"/>
        <c:axId val="1192369536"/>
      </c:barChart>
      <c:catAx>
        <c:axId val="10855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2369536"/>
        <c:crosses val="autoZero"/>
        <c:auto val="1"/>
        <c:lblAlgn val="ctr"/>
        <c:lblOffset val="100"/>
        <c:noMultiLvlLbl val="0"/>
      </c:catAx>
      <c:valAx>
        <c:axId val="119236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5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09 04 03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DC-4695-9A1E-1A137EC381D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DC-4695-9A1E-1A137EC381D0}"/>
                </c:ext>
              </c:extLst>
            </c:dLbl>
            <c:dLbl>
              <c:idx val="5"/>
              <c:layout>
                <c:manualLayout>
                  <c:x val="-4.6296296296297994E-3"/>
                  <c:y val="-5.9523809523809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DC-4695-9A1E-1A137EC38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81.3</c:v>
                </c:pt>
                <c:pt idx="2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C-4695-9A1E-1A137EC381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38 04 01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1.9841269841269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296296296296294E-2"/>
                      <c:h val="6.0317460317460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CDC-4695-9A1E-1A137EC38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82.3</c:v>
                </c:pt>
                <c:pt idx="1">
                  <c:v>81.5</c:v>
                </c:pt>
                <c:pt idx="2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DC-4695-9A1E-1A137EC381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38 04 02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72</c:v>
                </c:pt>
                <c:pt idx="1">
                  <c:v>83</c:v>
                </c:pt>
                <c:pt idx="2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DC-4695-9A1E-1A137EC381D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38 04 04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82</c:v>
                </c:pt>
                <c:pt idx="1">
                  <c:v>77.8</c:v>
                </c:pt>
                <c:pt idx="2">
                  <c:v>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DC-4695-9A1E-1A137EC381D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38 04 08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78</c:v>
                </c:pt>
                <c:pt idx="2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DC-4695-9A1E-1A137EC381D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38 04 10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CDC-4695-9A1E-1A137EC381D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40 04 01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78.400000000000006</c:v>
                </c:pt>
                <c:pt idx="1">
                  <c:v>86</c:v>
                </c:pt>
                <c:pt idx="2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DC-4695-9A1E-1A137EC381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7224160"/>
        <c:axId val="1066497984"/>
      </c:barChart>
      <c:catAx>
        <c:axId val="106722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6497984"/>
        <c:crosses val="autoZero"/>
        <c:auto val="1"/>
        <c:lblAlgn val="ctr"/>
        <c:lblOffset val="100"/>
        <c:noMultiLvlLbl val="0"/>
      </c:catAx>
      <c:valAx>
        <c:axId val="10664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22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941-42D9-9FD7-477D7966C5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941-42D9-9FD7-477D7966C58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41-42D9-9FD7-477D7966C5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41-42D9-9FD7-477D7966C58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941-42D9-9FD7-477D7966C58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941-42D9-9FD7-477D7966C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Экономическая безопасность. Специализация № 1 Экономико-правовое обеспечение экономической безопасности </c:v>
                </c:pt>
                <c:pt idx="1">
                  <c:v>Экономическая безопасность </c:v>
                </c:pt>
                <c:pt idx="2">
                  <c:v>Экономическая безопасность. Правовое обеспечение национальной безопасности</c:v>
                </c:pt>
                <c:pt idx="3">
                  <c:v>Правовое обеспечение национальной безопасности. Государственно-правовая. Таможенное дело</c:v>
                </c:pt>
                <c:pt idx="4">
                  <c:v>Правовое обеспечение национальной безопасности. Специализация Уголовно-правовая </c:v>
                </c:pt>
                <c:pt idx="5">
                  <c:v>Правовое обеспечение национальной безопасности.  Специализация Гражданско-правовая </c:v>
                </c:pt>
                <c:pt idx="6">
                  <c:v>Правовое обеспечение национальной безопасности.  Специализация Государственно-правовая </c:v>
                </c:pt>
                <c:pt idx="7">
                  <c:v>Прокурорская деятельность</c:v>
                </c:pt>
                <c:pt idx="8">
                  <c:v>Судебная деятельность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82</c:v>
                </c:pt>
                <c:pt idx="1">
                  <c:v>88.7</c:v>
                </c:pt>
                <c:pt idx="2">
                  <c:v>88.4</c:v>
                </c:pt>
                <c:pt idx="3">
                  <c:v>91</c:v>
                </c:pt>
                <c:pt idx="4">
                  <c:v>96.4</c:v>
                </c:pt>
                <c:pt idx="5">
                  <c:v>87.3</c:v>
                </c:pt>
                <c:pt idx="6">
                  <c:v>91.6</c:v>
                </c:pt>
                <c:pt idx="7">
                  <c:v>88</c:v>
                </c:pt>
                <c:pt idx="8">
                  <c:v>89.9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1-42D9-9FD7-477D7966C5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5587008"/>
        <c:axId val="1192369536"/>
      </c:barChart>
      <c:catAx>
        <c:axId val="10855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2369536"/>
        <c:crosses val="autoZero"/>
        <c:auto val="1"/>
        <c:lblAlgn val="ctr"/>
        <c:lblOffset val="100"/>
        <c:noMultiLvlLbl val="0"/>
      </c:catAx>
      <c:valAx>
        <c:axId val="119236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5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38 05 01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4.6296296296297994E-3"/>
                  <c:y val="-5.9523809523809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92-4A8E-BC1D-4618CC966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83.2</c:v>
                </c:pt>
                <c:pt idx="1">
                  <c:v>87.1</c:v>
                </c:pt>
                <c:pt idx="2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2-4A8E-BC1D-4618CC9663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40 05 01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3.9682539682539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2-4A8E-BC1D-4618CC966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85.3</c:v>
                </c:pt>
                <c:pt idx="1">
                  <c:v>89.4</c:v>
                </c:pt>
                <c:pt idx="2">
                  <c:v>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92-4A8E-BC1D-4618CC9663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38 05 01 / 40 05 01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2-4A8E-BC1D-4618CC96636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40 05 01 / 38 05 01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семестр 24-25</c:v>
                </c:pt>
                <c:pt idx="1">
                  <c:v>2 семестр 24-25</c:v>
                </c:pt>
                <c:pt idx="2">
                  <c:v>1 семестр 25-26 уч.г.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2-4A8E-BC1D-4618CC9663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7224160"/>
        <c:axId val="1066497984"/>
      </c:barChart>
      <c:catAx>
        <c:axId val="106722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6497984"/>
        <c:crosses val="autoZero"/>
        <c:auto val="1"/>
        <c:lblAlgn val="ctr"/>
        <c:lblOffset val="100"/>
        <c:noMultiLvlLbl val="0"/>
      </c:catAx>
      <c:valAx>
        <c:axId val="10664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22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0653024301488E-2"/>
          <c:y val="2.7777777777777776E-2"/>
          <c:w val="0.89702174969897497"/>
          <c:h val="0.84020815106445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FC8-4945-AE23-C919BBC4505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FC8-4945-AE23-C919BBC45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38 02 07</c:v>
                </c:pt>
                <c:pt idx="1">
                  <c:v>38 03 01</c:v>
                </c:pt>
                <c:pt idx="2">
                  <c:v>40 03 01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95.9</c:v>
                </c:pt>
                <c:pt idx="1">
                  <c:v>83.15</c:v>
                </c:pt>
                <c:pt idx="2">
                  <c:v>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8-4945-AE23-C919BBC450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7917600"/>
        <c:axId val="1170061008"/>
      </c:barChart>
      <c:catAx>
        <c:axId val="15179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0061008"/>
        <c:crosses val="autoZero"/>
        <c:auto val="1"/>
        <c:lblAlgn val="ctr"/>
        <c:lblOffset val="100"/>
        <c:noMultiLvlLbl val="0"/>
      </c:catAx>
      <c:valAx>
        <c:axId val="117006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79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D83F7DE8-A460-4503-8214-7A270A070B19}" type="datetimeFigureOut">
              <a:rPr lang="ru-RU" smtClean="0"/>
              <a:t>17.02.2026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5728A1C3-6849-43A4-81BF-166590AEE70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5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910" indent="-285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00" indent="-22828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960" indent="-22828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520" indent="-22828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080" indent="-228280" defTabSz="1216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639" indent="-228280" defTabSz="1216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199" indent="-228280" defTabSz="1216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0759" indent="-228280" defTabSz="1216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EBF0D0-7C22-4A3D-B35D-9C731E825CD1}" type="slidenum">
              <a:rPr lang="ru-RU" altLang="ru-RU" sz="1200">
                <a:solidFill>
                  <a:prstClr val="black"/>
                </a:solidFill>
                <a:latin typeface="Calibri" panose="020F0502020204030204" pitchFamily="34" charset="0"/>
              </a:rPr>
              <a:t>30</a:t>
            </a:fld>
            <a:endParaRPr lang="ru-RU" alt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4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2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4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8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5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17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4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17.02.2026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89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pic>
        <p:nvPicPr>
          <p:cNvPr id="10" name="object 9"/>
          <p:cNvPicPr/>
          <p:nvPr/>
        </p:nvPicPr>
        <p:blipFill rotWithShape="1">
          <a:blip r:embed="rId3" cstate="print"/>
          <a:srcRect l="15897"/>
          <a:stretch/>
        </p:blipFill>
        <p:spPr>
          <a:xfrm>
            <a:off x="3355942" y="217394"/>
            <a:ext cx="3786238" cy="579121"/>
          </a:xfrm>
          <a:prstGeom prst="rect">
            <a:avLst/>
          </a:prstGeom>
        </p:spPr>
      </p:pic>
      <p:sp>
        <p:nvSpPr>
          <p:cNvPr id="11" name="object 4"/>
          <p:cNvSpPr/>
          <p:nvPr/>
        </p:nvSpPr>
        <p:spPr>
          <a:xfrm>
            <a:off x="0" y="873762"/>
            <a:ext cx="2432050" cy="126995"/>
          </a:xfrm>
          <a:custGeom>
            <a:avLst/>
            <a:gdLst/>
            <a:ahLst/>
            <a:cxnLst/>
            <a:rect l="l" t="t" r="r" b="b"/>
            <a:pathLst>
              <a:path w="908050" h="127000">
                <a:moveTo>
                  <a:pt x="907553" y="0"/>
                </a:moveTo>
                <a:lnTo>
                  <a:pt x="0" y="0"/>
                </a:lnTo>
                <a:lnTo>
                  <a:pt x="0" y="126525"/>
                </a:lnTo>
                <a:lnTo>
                  <a:pt x="907553" y="126525"/>
                </a:lnTo>
                <a:lnTo>
                  <a:pt x="907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8346" y="876667"/>
            <a:ext cx="7625453" cy="126521"/>
          </a:xfrm>
          <a:prstGeom prst="rect">
            <a:avLst/>
          </a:prstGeom>
        </p:spPr>
      </p:pic>
      <p:sp>
        <p:nvSpPr>
          <p:cNvPr id="13" name="object 5"/>
          <p:cNvSpPr/>
          <p:nvPr/>
        </p:nvSpPr>
        <p:spPr>
          <a:xfrm>
            <a:off x="10350095" y="873762"/>
            <a:ext cx="1841905" cy="126996"/>
          </a:xfrm>
          <a:custGeom>
            <a:avLst/>
            <a:gdLst/>
            <a:ahLst/>
            <a:cxnLst/>
            <a:rect l="l" t="t" r="r" b="b"/>
            <a:pathLst>
              <a:path w="318134" h="127000">
                <a:moveTo>
                  <a:pt x="317905" y="0"/>
                </a:moveTo>
                <a:lnTo>
                  <a:pt x="0" y="0"/>
                </a:lnTo>
                <a:lnTo>
                  <a:pt x="0" y="126525"/>
                </a:lnTo>
                <a:lnTo>
                  <a:pt x="317905" y="126525"/>
                </a:lnTo>
                <a:lnTo>
                  <a:pt x="317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0" y="1391707"/>
            <a:ext cx="12192000" cy="5518886"/>
          </a:xfrm>
          <a:custGeom>
            <a:avLst/>
            <a:gdLst/>
            <a:ahLst/>
            <a:cxnLst/>
            <a:rect l="l" t="t" r="r" b="b"/>
            <a:pathLst>
              <a:path w="9144000" h="4404995">
                <a:moveTo>
                  <a:pt x="8811387" y="3384893"/>
                </a:moveTo>
                <a:lnTo>
                  <a:pt x="8408492" y="3092475"/>
                </a:lnTo>
                <a:lnTo>
                  <a:pt x="8393900" y="3081883"/>
                </a:lnTo>
                <a:lnTo>
                  <a:pt x="8329587" y="3081769"/>
                </a:lnTo>
                <a:lnTo>
                  <a:pt x="8108886" y="3080753"/>
                </a:lnTo>
                <a:lnTo>
                  <a:pt x="8013700" y="3079458"/>
                </a:lnTo>
                <a:lnTo>
                  <a:pt x="7915427" y="3077273"/>
                </a:lnTo>
                <a:lnTo>
                  <a:pt x="7865326" y="3075775"/>
                </a:lnTo>
                <a:lnTo>
                  <a:pt x="7814665" y="3073958"/>
                </a:lnTo>
                <a:lnTo>
                  <a:pt x="7763523" y="3071799"/>
                </a:lnTo>
                <a:lnTo>
                  <a:pt x="7711986" y="3069259"/>
                </a:lnTo>
                <a:lnTo>
                  <a:pt x="7660106" y="3066313"/>
                </a:lnTo>
                <a:lnTo>
                  <a:pt x="7607960" y="3062935"/>
                </a:lnTo>
                <a:lnTo>
                  <a:pt x="7555636" y="3059074"/>
                </a:lnTo>
                <a:lnTo>
                  <a:pt x="7503198" y="3054718"/>
                </a:lnTo>
                <a:lnTo>
                  <a:pt x="7450709" y="3049816"/>
                </a:lnTo>
                <a:lnTo>
                  <a:pt x="7398245" y="3044367"/>
                </a:lnTo>
                <a:lnTo>
                  <a:pt x="7345896" y="3038310"/>
                </a:lnTo>
                <a:lnTo>
                  <a:pt x="7293711" y="3031629"/>
                </a:lnTo>
                <a:lnTo>
                  <a:pt x="7241781" y="3024289"/>
                </a:lnTo>
                <a:lnTo>
                  <a:pt x="7190168" y="3016262"/>
                </a:lnTo>
                <a:lnTo>
                  <a:pt x="7138949" y="3007512"/>
                </a:lnTo>
                <a:lnTo>
                  <a:pt x="7088200" y="2998000"/>
                </a:lnTo>
                <a:lnTo>
                  <a:pt x="7037984" y="2987713"/>
                </a:lnTo>
                <a:lnTo>
                  <a:pt x="6988378" y="2976613"/>
                </a:lnTo>
                <a:lnTo>
                  <a:pt x="6939458" y="2964662"/>
                </a:lnTo>
                <a:lnTo>
                  <a:pt x="6928205" y="2604986"/>
                </a:lnTo>
                <a:lnTo>
                  <a:pt x="6950024" y="2623515"/>
                </a:lnTo>
                <a:lnTo>
                  <a:pt x="6995858" y="2648915"/>
                </a:lnTo>
                <a:lnTo>
                  <a:pt x="7042709" y="2687015"/>
                </a:lnTo>
                <a:lnTo>
                  <a:pt x="7090562" y="2712415"/>
                </a:lnTo>
                <a:lnTo>
                  <a:pt x="7139445" y="2750515"/>
                </a:lnTo>
                <a:lnTo>
                  <a:pt x="7189330" y="2775915"/>
                </a:lnTo>
                <a:lnTo>
                  <a:pt x="7240219" y="2814015"/>
                </a:lnTo>
                <a:lnTo>
                  <a:pt x="7345045" y="2864815"/>
                </a:lnTo>
                <a:lnTo>
                  <a:pt x="7398956" y="2902915"/>
                </a:lnTo>
                <a:lnTo>
                  <a:pt x="7453884" y="2928315"/>
                </a:lnTo>
                <a:lnTo>
                  <a:pt x="7509815" y="2966415"/>
                </a:lnTo>
                <a:lnTo>
                  <a:pt x="7624673" y="3017215"/>
                </a:lnTo>
                <a:lnTo>
                  <a:pt x="8065973" y="3017215"/>
                </a:lnTo>
                <a:lnTo>
                  <a:pt x="7898028" y="2915615"/>
                </a:lnTo>
                <a:lnTo>
                  <a:pt x="7847533" y="2890215"/>
                </a:lnTo>
                <a:lnTo>
                  <a:pt x="7798435" y="2852115"/>
                </a:lnTo>
                <a:lnTo>
                  <a:pt x="7750759" y="2826715"/>
                </a:lnTo>
                <a:lnTo>
                  <a:pt x="7704506" y="2788615"/>
                </a:lnTo>
                <a:lnTo>
                  <a:pt x="7659675" y="2750515"/>
                </a:lnTo>
                <a:lnTo>
                  <a:pt x="7616253" y="2725115"/>
                </a:lnTo>
                <a:lnTo>
                  <a:pt x="7574267" y="2687015"/>
                </a:lnTo>
                <a:lnTo>
                  <a:pt x="7533703" y="2648915"/>
                </a:lnTo>
                <a:lnTo>
                  <a:pt x="7494575" y="2610815"/>
                </a:lnTo>
                <a:lnTo>
                  <a:pt x="7456881" y="2572715"/>
                </a:lnTo>
                <a:lnTo>
                  <a:pt x="7420635" y="2547315"/>
                </a:lnTo>
                <a:lnTo>
                  <a:pt x="7385825" y="2509215"/>
                </a:lnTo>
                <a:lnTo>
                  <a:pt x="7352449" y="2471115"/>
                </a:lnTo>
                <a:lnTo>
                  <a:pt x="7320534" y="2433015"/>
                </a:lnTo>
                <a:lnTo>
                  <a:pt x="7290067" y="2394915"/>
                </a:lnTo>
                <a:lnTo>
                  <a:pt x="7261060" y="2356815"/>
                </a:lnTo>
                <a:lnTo>
                  <a:pt x="7233501" y="2318715"/>
                </a:lnTo>
                <a:lnTo>
                  <a:pt x="7207415" y="2280615"/>
                </a:lnTo>
                <a:lnTo>
                  <a:pt x="7182777" y="2242515"/>
                </a:lnTo>
                <a:lnTo>
                  <a:pt x="7159612" y="2204415"/>
                </a:lnTo>
                <a:lnTo>
                  <a:pt x="7137921" y="2166315"/>
                </a:lnTo>
                <a:lnTo>
                  <a:pt x="7117702" y="2128215"/>
                </a:lnTo>
                <a:lnTo>
                  <a:pt x="7093991" y="2077415"/>
                </a:lnTo>
                <a:lnTo>
                  <a:pt x="7072719" y="2026615"/>
                </a:lnTo>
                <a:lnTo>
                  <a:pt x="7053885" y="1975815"/>
                </a:lnTo>
                <a:lnTo>
                  <a:pt x="7037489" y="1925015"/>
                </a:lnTo>
                <a:lnTo>
                  <a:pt x="7023544" y="1886915"/>
                </a:lnTo>
                <a:lnTo>
                  <a:pt x="7012064" y="1836115"/>
                </a:lnTo>
                <a:lnTo>
                  <a:pt x="7003047" y="1785315"/>
                </a:lnTo>
                <a:lnTo>
                  <a:pt x="6996506" y="1734515"/>
                </a:lnTo>
                <a:lnTo>
                  <a:pt x="6992442" y="1683715"/>
                </a:lnTo>
                <a:lnTo>
                  <a:pt x="6990880" y="1645615"/>
                </a:lnTo>
                <a:lnTo>
                  <a:pt x="6991794" y="1594815"/>
                </a:lnTo>
                <a:lnTo>
                  <a:pt x="6995223" y="1544015"/>
                </a:lnTo>
                <a:lnTo>
                  <a:pt x="7001154" y="1505915"/>
                </a:lnTo>
                <a:lnTo>
                  <a:pt x="7009562" y="1455115"/>
                </a:lnTo>
                <a:lnTo>
                  <a:pt x="7020471" y="1404315"/>
                </a:lnTo>
                <a:lnTo>
                  <a:pt x="7033895" y="1366215"/>
                </a:lnTo>
                <a:lnTo>
                  <a:pt x="7049846" y="1315415"/>
                </a:lnTo>
                <a:lnTo>
                  <a:pt x="7068325" y="1277315"/>
                </a:lnTo>
                <a:lnTo>
                  <a:pt x="7089343" y="1239215"/>
                </a:lnTo>
                <a:lnTo>
                  <a:pt x="7112902" y="1188415"/>
                </a:lnTo>
                <a:lnTo>
                  <a:pt x="7139013" y="1150315"/>
                </a:lnTo>
                <a:lnTo>
                  <a:pt x="7167689" y="1112215"/>
                </a:lnTo>
                <a:lnTo>
                  <a:pt x="7198919" y="1074115"/>
                </a:lnTo>
                <a:lnTo>
                  <a:pt x="7232726" y="1036015"/>
                </a:lnTo>
                <a:lnTo>
                  <a:pt x="7269112" y="997915"/>
                </a:lnTo>
                <a:lnTo>
                  <a:pt x="7308075" y="959815"/>
                </a:lnTo>
                <a:lnTo>
                  <a:pt x="7338987" y="934415"/>
                </a:lnTo>
                <a:lnTo>
                  <a:pt x="7371347" y="909015"/>
                </a:lnTo>
                <a:lnTo>
                  <a:pt x="7405154" y="883615"/>
                </a:lnTo>
                <a:lnTo>
                  <a:pt x="7440435" y="858215"/>
                </a:lnTo>
                <a:lnTo>
                  <a:pt x="7477176" y="832815"/>
                </a:lnTo>
                <a:lnTo>
                  <a:pt x="7515377" y="807415"/>
                </a:lnTo>
                <a:lnTo>
                  <a:pt x="7555039" y="794715"/>
                </a:lnTo>
                <a:lnTo>
                  <a:pt x="7596187" y="769315"/>
                </a:lnTo>
                <a:lnTo>
                  <a:pt x="7638809" y="743915"/>
                </a:lnTo>
                <a:lnTo>
                  <a:pt x="7682903" y="731215"/>
                </a:lnTo>
                <a:lnTo>
                  <a:pt x="7728471" y="705815"/>
                </a:lnTo>
                <a:lnTo>
                  <a:pt x="7775537" y="693115"/>
                </a:lnTo>
                <a:lnTo>
                  <a:pt x="7824076" y="667715"/>
                </a:lnTo>
                <a:lnTo>
                  <a:pt x="7925651" y="642315"/>
                </a:lnTo>
                <a:lnTo>
                  <a:pt x="8089227" y="604215"/>
                </a:lnTo>
                <a:lnTo>
                  <a:pt x="8205800" y="578815"/>
                </a:lnTo>
                <a:lnTo>
                  <a:pt x="8252066" y="566115"/>
                </a:lnTo>
                <a:lnTo>
                  <a:pt x="8252523" y="464515"/>
                </a:lnTo>
                <a:lnTo>
                  <a:pt x="8252739" y="464515"/>
                </a:lnTo>
                <a:lnTo>
                  <a:pt x="8248002" y="439115"/>
                </a:lnTo>
                <a:lnTo>
                  <a:pt x="8234908" y="426415"/>
                </a:lnTo>
                <a:lnTo>
                  <a:pt x="8215135" y="413715"/>
                </a:lnTo>
                <a:lnTo>
                  <a:pt x="8190344" y="401015"/>
                </a:lnTo>
                <a:lnTo>
                  <a:pt x="8156321" y="401015"/>
                </a:lnTo>
                <a:lnTo>
                  <a:pt x="8134794" y="388315"/>
                </a:lnTo>
                <a:lnTo>
                  <a:pt x="8058607" y="373710"/>
                </a:lnTo>
                <a:lnTo>
                  <a:pt x="8058607" y="489915"/>
                </a:lnTo>
                <a:lnTo>
                  <a:pt x="7886827" y="528015"/>
                </a:lnTo>
                <a:lnTo>
                  <a:pt x="7832623" y="553415"/>
                </a:lnTo>
                <a:lnTo>
                  <a:pt x="7779956" y="566115"/>
                </a:lnTo>
                <a:lnTo>
                  <a:pt x="7728813" y="591515"/>
                </a:lnTo>
                <a:lnTo>
                  <a:pt x="7679207" y="604215"/>
                </a:lnTo>
                <a:lnTo>
                  <a:pt x="7631112" y="629615"/>
                </a:lnTo>
                <a:lnTo>
                  <a:pt x="7584529" y="655015"/>
                </a:lnTo>
                <a:lnTo>
                  <a:pt x="7539482" y="667715"/>
                </a:lnTo>
                <a:lnTo>
                  <a:pt x="7495934" y="693115"/>
                </a:lnTo>
                <a:lnTo>
                  <a:pt x="7453897" y="718515"/>
                </a:lnTo>
                <a:lnTo>
                  <a:pt x="7413371" y="743915"/>
                </a:lnTo>
                <a:lnTo>
                  <a:pt x="7374356" y="769315"/>
                </a:lnTo>
                <a:lnTo>
                  <a:pt x="7336828" y="794715"/>
                </a:lnTo>
                <a:lnTo>
                  <a:pt x="7300823" y="820115"/>
                </a:lnTo>
                <a:lnTo>
                  <a:pt x="7266305" y="845515"/>
                </a:lnTo>
                <a:lnTo>
                  <a:pt x="7233272" y="883615"/>
                </a:lnTo>
                <a:lnTo>
                  <a:pt x="7192734" y="909015"/>
                </a:lnTo>
                <a:lnTo>
                  <a:pt x="7154672" y="959815"/>
                </a:lnTo>
                <a:lnTo>
                  <a:pt x="7119099" y="997915"/>
                </a:lnTo>
                <a:lnTo>
                  <a:pt x="7085990" y="1036015"/>
                </a:lnTo>
                <a:lnTo>
                  <a:pt x="7055345" y="1074115"/>
                </a:lnTo>
                <a:lnTo>
                  <a:pt x="7027177" y="1112215"/>
                </a:lnTo>
                <a:lnTo>
                  <a:pt x="7001446" y="1163015"/>
                </a:lnTo>
                <a:lnTo>
                  <a:pt x="6978180" y="1201115"/>
                </a:lnTo>
                <a:lnTo>
                  <a:pt x="6957352" y="1251915"/>
                </a:lnTo>
                <a:lnTo>
                  <a:pt x="6938950" y="1290015"/>
                </a:lnTo>
                <a:lnTo>
                  <a:pt x="6922986" y="1340815"/>
                </a:lnTo>
                <a:lnTo>
                  <a:pt x="6909448" y="1391615"/>
                </a:lnTo>
                <a:lnTo>
                  <a:pt x="6898322" y="1429715"/>
                </a:lnTo>
                <a:lnTo>
                  <a:pt x="6889623" y="1480515"/>
                </a:lnTo>
                <a:lnTo>
                  <a:pt x="6883349" y="1531315"/>
                </a:lnTo>
                <a:lnTo>
                  <a:pt x="6879463" y="1582115"/>
                </a:lnTo>
                <a:lnTo>
                  <a:pt x="6877952" y="1632915"/>
                </a:lnTo>
                <a:lnTo>
                  <a:pt x="6878815" y="1683715"/>
                </a:lnTo>
                <a:lnTo>
                  <a:pt x="6882054" y="1721815"/>
                </a:lnTo>
                <a:lnTo>
                  <a:pt x="6887654" y="1772615"/>
                </a:lnTo>
                <a:lnTo>
                  <a:pt x="6895617" y="1823415"/>
                </a:lnTo>
                <a:lnTo>
                  <a:pt x="6905930" y="1874215"/>
                </a:lnTo>
                <a:lnTo>
                  <a:pt x="6918579" y="1925015"/>
                </a:lnTo>
                <a:lnTo>
                  <a:pt x="6933565" y="1975815"/>
                </a:lnTo>
                <a:lnTo>
                  <a:pt x="6950888" y="2026615"/>
                </a:lnTo>
                <a:lnTo>
                  <a:pt x="6970535" y="2077415"/>
                </a:lnTo>
                <a:lnTo>
                  <a:pt x="6992506" y="2128215"/>
                </a:lnTo>
                <a:lnTo>
                  <a:pt x="7016788" y="2179015"/>
                </a:lnTo>
                <a:lnTo>
                  <a:pt x="7037121" y="2217115"/>
                </a:lnTo>
                <a:lnTo>
                  <a:pt x="7058825" y="2255215"/>
                </a:lnTo>
                <a:lnTo>
                  <a:pt x="7081901" y="2293315"/>
                </a:lnTo>
                <a:lnTo>
                  <a:pt x="7106348" y="2331415"/>
                </a:lnTo>
                <a:lnTo>
                  <a:pt x="7132167" y="2369515"/>
                </a:lnTo>
                <a:lnTo>
                  <a:pt x="7159345" y="2407615"/>
                </a:lnTo>
                <a:lnTo>
                  <a:pt x="7187882" y="2445715"/>
                </a:lnTo>
                <a:lnTo>
                  <a:pt x="7217778" y="2483815"/>
                </a:lnTo>
                <a:lnTo>
                  <a:pt x="7249033" y="2521915"/>
                </a:lnTo>
                <a:lnTo>
                  <a:pt x="7281646" y="2560015"/>
                </a:lnTo>
                <a:lnTo>
                  <a:pt x="7315606" y="2598115"/>
                </a:lnTo>
                <a:lnTo>
                  <a:pt x="7350900" y="2636215"/>
                </a:lnTo>
                <a:lnTo>
                  <a:pt x="7387552" y="2661615"/>
                </a:lnTo>
                <a:lnTo>
                  <a:pt x="7425537" y="2699715"/>
                </a:lnTo>
                <a:lnTo>
                  <a:pt x="7464857" y="2737815"/>
                </a:lnTo>
                <a:lnTo>
                  <a:pt x="7505522" y="2775915"/>
                </a:lnTo>
                <a:lnTo>
                  <a:pt x="7547508" y="2814015"/>
                </a:lnTo>
                <a:lnTo>
                  <a:pt x="7590828" y="2839415"/>
                </a:lnTo>
                <a:lnTo>
                  <a:pt x="7635468" y="2877515"/>
                </a:lnTo>
                <a:lnTo>
                  <a:pt x="7681430" y="2915615"/>
                </a:lnTo>
                <a:lnTo>
                  <a:pt x="7662977" y="2915615"/>
                </a:lnTo>
                <a:lnTo>
                  <a:pt x="7604773" y="2877515"/>
                </a:lnTo>
                <a:lnTo>
                  <a:pt x="7491552" y="2826715"/>
                </a:lnTo>
                <a:lnTo>
                  <a:pt x="7436523" y="2788615"/>
                </a:lnTo>
                <a:lnTo>
                  <a:pt x="7382573" y="2763215"/>
                </a:lnTo>
                <a:lnTo>
                  <a:pt x="7329678" y="2725115"/>
                </a:lnTo>
                <a:lnTo>
                  <a:pt x="7277849" y="2699715"/>
                </a:lnTo>
                <a:lnTo>
                  <a:pt x="7227100" y="2674315"/>
                </a:lnTo>
                <a:lnTo>
                  <a:pt x="7177405" y="2636215"/>
                </a:lnTo>
                <a:lnTo>
                  <a:pt x="7128789" y="2610815"/>
                </a:lnTo>
                <a:lnTo>
                  <a:pt x="7081240" y="2572715"/>
                </a:lnTo>
                <a:lnTo>
                  <a:pt x="7034758" y="2534615"/>
                </a:lnTo>
                <a:lnTo>
                  <a:pt x="6989369" y="2509215"/>
                </a:lnTo>
                <a:lnTo>
                  <a:pt x="6945033" y="2471115"/>
                </a:lnTo>
                <a:lnTo>
                  <a:pt x="6901789" y="2445715"/>
                </a:lnTo>
                <a:lnTo>
                  <a:pt x="6859613" y="2407615"/>
                </a:lnTo>
                <a:lnTo>
                  <a:pt x="6818516" y="2369515"/>
                </a:lnTo>
                <a:lnTo>
                  <a:pt x="6778498" y="2344115"/>
                </a:lnTo>
                <a:lnTo>
                  <a:pt x="6739560" y="2306015"/>
                </a:lnTo>
                <a:lnTo>
                  <a:pt x="6701701" y="2267915"/>
                </a:lnTo>
                <a:lnTo>
                  <a:pt x="6664934" y="2242515"/>
                </a:lnTo>
                <a:lnTo>
                  <a:pt x="6629247" y="2204415"/>
                </a:lnTo>
                <a:lnTo>
                  <a:pt x="6594640" y="2166315"/>
                </a:lnTo>
                <a:lnTo>
                  <a:pt x="6561125" y="2140915"/>
                </a:lnTo>
                <a:lnTo>
                  <a:pt x="6528689" y="2102815"/>
                </a:lnTo>
                <a:lnTo>
                  <a:pt x="6497345" y="2064715"/>
                </a:lnTo>
                <a:lnTo>
                  <a:pt x="6467094" y="2026615"/>
                </a:lnTo>
                <a:lnTo>
                  <a:pt x="6437935" y="2001215"/>
                </a:lnTo>
                <a:lnTo>
                  <a:pt x="6409868" y="1963115"/>
                </a:lnTo>
                <a:lnTo>
                  <a:pt x="6382893" y="1925015"/>
                </a:lnTo>
                <a:lnTo>
                  <a:pt x="6357010" y="1899615"/>
                </a:lnTo>
                <a:lnTo>
                  <a:pt x="6332233" y="1861515"/>
                </a:lnTo>
                <a:lnTo>
                  <a:pt x="6308547" y="1823415"/>
                </a:lnTo>
                <a:lnTo>
                  <a:pt x="6285954" y="1785315"/>
                </a:lnTo>
                <a:lnTo>
                  <a:pt x="6264465" y="1759915"/>
                </a:lnTo>
                <a:lnTo>
                  <a:pt x="6244069" y="1721815"/>
                </a:lnTo>
                <a:lnTo>
                  <a:pt x="6224778" y="1683715"/>
                </a:lnTo>
                <a:lnTo>
                  <a:pt x="6206591" y="1658315"/>
                </a:lnTo>
                <a:lnTo>
                  <a:pt x="6189510" y="1620215"/>
                </a:lnTo>
                <a:lnTo>
                  <a:pt x="6173533" y="1582115"/>
                </a:lnTo>
                <a:lnTo>
                  <a:pt x="6158662" y="1556715"/>
                </a:lnTo>
                <a:lnTo>
                  <a:pt x="6144895" y="1518615"/>
                </a:lnTo>
                <a:lnTo>
                  <a:pt x="6132233" y="1480515"/>
                </a:lnTo>
                <a:lnTo>
                  <a:pt x="6114529" y="1429715"/>
                </a:lnTo>
                <a:lnTo>
                  <a:pt x="6099645" y="1378915"/>
                </a:lnTo>
                <a:lnTo>
                  <a:pt x="6087567" y="1328115"/>
                </a:lnTo>
                <a:lnTo>
                  <a:pt x="6078309" y="1277315"/>
                </a:lnTo>
                <a:lnTo>
                  <a:pt x="6071882" y="1226515"/>
                </a:lnTo>
                <a:lnTo>
                  <a:pt x="6068288" y="1188415"/>
                </a:lnTo>
                <a:lnTo>
                  <a:pt x="6067526" y="1137615"/>
                </a:lnTo>
                <a:lnTo>
                  <a:pt x="6069609" y="1086815"/>
                </a:lnTo>
                <a:lnTo>
                  <a:pt x="6074537" y="1048715"/>
                </a:lnTo>
                <a:lnTo>
                  <a:pt x="6082322" y="997915"/>
                </a:lnTo>
                <a:lnTo>
                  <a:pt x="6092964" y="959815"/>
                </a:lnTo>
                <a:lnTo>
                  <a:pt x="6107785" y="909015"/>
                </a:lnTo>
                <a:lnTo>
                  <a:pt x="6126023" y="870915"/>
                </a:lnTo>
                <a:lnTo>
                  <a:pt x="6147701" y="820115"/>
                </a:lnTo>
                <a:lnTo>
                  <a:pt x="6172809" y="782015"/>
                </a:lnTo>
                <a:lnTo>
                  <a:pt x="6201384" y="743915"/>
                </a:lnTo>
                <a:lnTo>
                  <a:pt x="6233401" y="705815"/>
                </a:lnTo>
                <a:lnTo>
                  <a:pt x="6268885" y="667715"/>
                </a:lnTo>
                <a:lnTo>
                  <a:pt x="6307836" y="629615"/>
                </a:lnTo>
                <a:lnTo>
                  <a:pt x="6350267" y="604215"/>
                </a:lnTo>
                <a:lnTo>
                  <a:pt x="6396177" y="566115"/>
                </a:lnTo>
                <a:lnTo>
                  <a:pt x="6424993" y="553415"/>
                </a:lnTo>
                <a:lnTo>
                  <a:pt x="6455016" y="540715"/>
                </a:lnTo>
                <a:lnTo>
                  <a:pt x="6486233" y="515315"/>
                </a:lnTo>
                <a:lnTo>
                  <a:pt x="6552285" y="489915"/>
                </a:lnTo>
                <a:lnTo>
                  <a:pt x="6623164" y="464515"/>
                </a:lnTo>
                <a:lnTo>
                  <a:pt x="6660413" y="451815"/>
                </a:lnTo>
                <a:lnTo>
                  <a:pt x="6698882" y="439115"/>
                </a:lnTo>
                <a:lnTo>
                  <a:pt x="6738556" y="439115"/>
                </a:lnTo>
                <a:lnTo>
                  <a:pt x="6821551" y="413715"/>
                </a:lnTo>
                <a:lnTo>
                  <a:pt x="6864871" y="413715"/>
                </a:lnTo>
                <a:lnTo>
                  <a:pt x="6909422" y="401015"/>
                </a:lnTo>
                <a:lnTo>
                  <a:pt x="6955180" y="401015"/>
                </a:lnTo>
                <a:lnTo>
                  <a:pt x="7002170" y="388315"/>
                </a:lnTo>
                <a:lnTo>
                  <a:pt x="7422223" y="388315"/>
                </a:lnTo>
                <a:lnTo>
                  <a:pt x="7480274" y="401015"/>
                </a:lnTo>
                <a:lnTo>
                  <a:pt x="7539571" y="401015"/>
                </a:lnTo>
                <a:lnTo>
                  <a:pt x="7600099" y="413715"/>
                </a:lnTo>
                <a:lnTo>
                  <a:pt x="7661859" y="413715"/>
                </a:lnTo>
                <a:lnTo>
                  <a:pt x="7724876" y="426415"/>
                </a:lnTo>
                <a:lnTo>
                  <a:pt x="8058607" y="489915"/>
                </a:lnTo>
                <a:lnTo>
                  <a:pt x="8058607" y="373710"/>
                </a:lnTo>
                <a:lnTo>
                  <a:pt x="7803782" y="324815"/>
                </a:lnTo>
                <a:lnTo>
                  <a:pt x="7679144" y="299415"/>
                </a:lnTo>
                <a:lnTo>
                  <a:pt x="7618489" y="299415"/>
                </a:lnTo>
                <a:lnTo>
                  <a:pt x="7558938" y="286715"/>
                </a:lnTo>
                <a:lnTo>
                  <a:pt x="7443140" y="286715"/>
                </a:lnTo>
                <a:lnTo>
                  <a:pt x="7386891" y="274015"/>
                </a:lnTo>
                <a:lnTo>
                  <a:pt x="7024027" y="274015"/>
                </a:lnTo>
                <a:lnTo>
                  <a:pt x="6976580" y="286715"/>
                </a:lnTo>
                <a:lnTo>
                  <a:pt x="6898195" y="286715"/>
                </a:lnTo>
                <a:lnTo>
                  <a:pt x="6894436" y="0"/>
                </a:lnTo>
                <a:lnTo>
                  <a:pt x="6860883" y="0"/>
                </a:lnTo>
                <a:lnTo>
                  <a:pt x="6856997" y="294868"/>
                </a:lnTo>
                <a:lnTo>
                  <a:pt x="6797726" y="312115"/>
                </a:lnTo>
                <a:lnTo>
                  <a:pt x="6755752" y="312115"/>
                </a:lnTo>
                <a:lnTo>
                  <a:pt x="6714858" y="324815"/>
                </a:lnTo>
                <a:lnTo>
                  <a:pt x="6636359" y="350215"/>
                </a:lnTo>
                <a:lnTo>
                  <a:pt x="6598742" y="350215"/>
                </a:lnTo>
                <a:lnTo>
                  <a:pt x="6562204" y="362915"/>
                </a:lnTo>
                <a:lnTo>
                  <a:pt x="6526758" y="375615"/>
                </a:lnTo>
                <a:lnTo>
                  <a:pt x="6492405" y="388315"/>
                </a:lnTo>
                <a:lnTo>
                  <a:pt x="6459131" y="413715"/>
                </a:lnTo>
                <a:lnTo>
                  <a:pt x="6426936" y="426415"/>
                </a:lnTo>
                <a:lnTo>
                  <a:pt x="6395834" y="439115"/>
                </a:lnTo>
                <a:lnTo>
                  <a:pt x="6365811" y="451815"/>
                </a:lnTo>
                <a:lnTo>
                  <a:pt x="6336868" y="477215"/>
                </a:lnTo>
                <a:lnTo>
                  <a:pt x="6292202" y="502615"/>
                </a:lnTo>
                <a:lnTo>
                  <a:pt x="6250317" y="528015"/>
                </a:lnTo>
                <a:lnTo>
                  <a:pt x="6211227" y="566115"/>
                </a:lnTo>
                <a:lnTo>
                  <a:pt x="6174918" y="604215"/>
                </a:lnTo>
                <a:lnTo>
                  <a:pt x="6141390" y="642315"/>
                </a:lnTo>
                <a:lnTo>
                  <a:pt x="6110630" y="667715"/>
                </a:lnTo>
                <a:lnTo>
                  <a:pt x="6082639" y="705815"/>
                </a:lnTo>
                <a:lnTo>
                  <a:pt x="6057417" y="756615"/>
                </a:lnTo>
                <a:lnTo>
                  <a:pt x="6034964" y="794715"/>
                </a:lnTo>
                <a:lnTo>
                  <a:pt x="6015253" y="832815"/>
                </a:lnTo>
                <a:lnTo>
                  <a:pt x="5998299" y="883615"/>
                </a:lnTo>
                <a:lnTo>
                  <a:pt x="5984087" y="921715"/>
                </a:lnTo>
                <a:lnTo>
                  <a:pt x="5972759" y="972515"/>
                </a:lnTo>
                <a:lnTo>
                  <a:pt x="5964136" y="1010615"/>
                </a:lnTo>
                <a:lnTo>
                  <a:pt x="5958230" y="1061415"/>
                </a:lnTo>
                <a:lnTo>
                  <a:pt x="5955017" y="1112215"/>
                </a:lnTo>
                <a:lnTo>
                  <a:pt x="5954496" y="1163015"/>
                </a:lnTo>
                <a:lnTo>
                  <a:pt x="5956668" y="1213815"/>
                </a:lnTo>
                <a:lnTo>
                  <a:pt x="5961532" y="1264615"/>
                </a:lnTo>
                <a:lnTo>
                  <a:pt x="5969076" y="1315415"/>
                </a:lnTo>
                <a:lnTo>
                  <a:pt x="5979299" y="1366215"/>
                </a:lnTo>
                <a:lnTo>
                  <a:pt x="5992203" y="1417015"/>
                </a:lnTo>
                <a:lnTo>
                  <a:pt x="6007773" y="1467815"/>
                </a:lnTo>
                <a:lnTo>
                  <a:pt x="6026010" y="1518615"/>
                </a:lnTo>
                <a:lnTo>
                  <a:pt x="6038761" y="1556715"/>
                </a:lnTo>
                <a:lnTo>
                  <a:pt x="6052566" y="1594815"/>
                </a:lnTo>
                <a:lnTo>
                  <a:pt x="6067425" y="1620215"/>
                </a:lnTo>
                <a:lnTo>
                  <a:pt x="6083325" y="1658315"/>
                </a:lnTo>
                <a:lnTo>
                  <a:pt x="6100280" y="1696415"/>
                </a:lnTo>
                <a:lnTo>
                  <a:pt x="6118276" y="1721815"/>
                </a:lnTo>
                <a:lnTo>
                  <a:pt x="6137326" y="1759915"/>
                </a:lnTo>
                <a:lnTo>
                  <a:pt x="6157417" y="1798015"/>
                </a:lnTo>
                <a:lnTo>
                  <a:pt x="6178550" y="1836115"/>
                </a:lnTo>
                <a:lnTo>
                  <a:pt x="6200724" y="1861515"/>
                </a:lnTo>
                <a:lnTo>
                  <a:pt x="6223940" y="1899615"/>
                </a:lnTo>
                <a:lnTo>
                  <a:pt x="6248209" y="1937715"/>
                </a:lnTo>
                <a:lnTo>
                  <a:pt x="6273495" y="1975815"/>
                </a:lnTo>
                <a:lnTo>
                  <a:pt x="6299835" y="2001215"/>
                </a:lnTo>
                <a:lnTo>
                  <a:pt x="6327203" y="2039315"/>
                </a:lnTo>
                <a:lnTo>
                  <a:pt x="6355613" y="2077415"/>
                </a:lnTo>
                <a:lnTo>
                  <a:pt x="6385052" y="2115515"/>
                </a:lnTo>
                <a:lnTo>
                  <a:pt x="6415532" y="2140915"/>
                </a:lnTo>
                <a:lnTo>
                  <a:pt x="6447041" y="2179015"/>
                </a:lnTo>
                <a:lnTo>
                  <a:pt x="6479578" y="2217115"/>
                </a:lnTo>
                <a:lnTo>
                  <a:pt x="6513144" y="2242515"/>
                </a:lnTo>
                <a:lnTo>
                  <a:pt x="6547739" y="2280615"/>
                </a:lnTo>
                <a:lnTo>
                  <a:pt x="6583362" y="2318715"/>
                </a:lnTo>
                <a:lnTo>
                  <a:pt x="6620015" y="2356815"/>
                </a:lnTo>
                <a:lnTo>
                  <a:pt x="6657695" y="2382215"/>
                </a:lnTo>
                <a:lnTo>
                  <a:pt x="6696392" y="2420315"/>
                </a:lnTo>
                <a:lnTo>
                  <a:pt x="6736118" y="2458415"/>
                </a:lnTo>
                <a:lnTo>
                  <a:pt x="6776860" y="2483815"/>
                </a:lnTo>
                <a:lnTo>
                  <a:pt x="6818617" y="2521915"/>
                </a:lnTo>
                <a:lnTo>
                  <a:pt x="6827685" y="2527312"/>
                </a:lnTo>
                <a:lnTo>
                  <a:pt x="6822656" y="2931388"/>
                </a:lnTo>
                <a:lnTo>
                  <a:pt x="6797510" y="2923438"/>
                </a:lnTo>
                <a:lnTo>
                  <a:pt x="6752056" y="2907792"/>
                </a:lnTo>
                <a:lnTo>
                  <a:pt x="6707632" y="2891142"/>
                </a:lnTo>
                <a:lnTo>
                  <a:pt x="6664338" y="2873464"/>
                </a:lnTo>
                <a:lnTo>
                  <a:pt x="6622237" y="2854718"/>
                </a:lnTo>
                <a:lnTo>
                  <a:pt x="6581394" y="2834881"/>
                </a:lnTo>
                <a:lnTo>
                  <a:pt x="6541897" y="2813901"/>
                </a:lnTo>
                <a:lnTo>
                  <a:pt x="6503797" y="2791777"/>
                </a:lnTo>
                <a:lnTo>
                  <a:pt x="6467195" y="2768460"/>
                </a:lnTo>
                <a:lnTo>
                  <a:pt x="6432131" y="2743924"/>
                </a:lnTo>
                <a:lnTo>
                  <a:pt x="6398704" y="2718130"/>
                </a:lnTo>
                <a:lnTo>
                  <a:pt x="6366980" y="2691053"/>
                </a:lnTo>
                <a:lnTo>
                  <a:pt x="6332067" y="2654274"/>
                </a:lnTo>
                <a:lnTo>
                  <a:pt x="6302197" y="2618041"/>
                </a:lnTo>
                <a:lnTo>
                  <a:pt x="6274079" y="2579395"/>
                </a:lnTo>
                <a:lnTo>
                  <a:pt x="6247689" y="2538577"/>
                </a:lnTo>
                <a:lnTo>
                  <a:pt x="6223051" y="2495791"/>
                </a:lnTo>
                <a:lnTo>
                  <a:pt x="6200140" y="2451303"/>
                </a:lnTo>
                <a:lnTo>
                  <a:pt x="6178956" y="2405316"/>
                </a:lnTo>
                <a:lnTo>
                  <a:pt x="6159627" y="2358364"/>
                </a:lnTo>
                <a:lnTo>
                  <a:pt x="6142025" y="2310460"/>
                </a:lnTo>
                <a:lnTo>
                  <a:pt x="6126150" y="2261806"/>
                </a:lnTo>
                <a:lnTo>
                  <a:pt x="6112014" y="2212619"/>
                </a:lnTo>
                <a:lnTo>
                  <a:pt x="6099594" y="2163140"/>
                </a:lnTo>
                <a:lnTo>
                  <a:pt x="6088888" y="2113572"/>
                </a:lnTo>
                <a:lnTo>
                  <a:pt x="6079896" y="2064131"/>
                </a:lnTo>
                <a:lnTo>
                  <a:pt x="6064504" y="1960486"/>
                </a:lnTo>
                <a:lnTo>
                  <a:pt x="6054750" y="1907832"/>
                </a:lnTo>
                <a:lnTo>
                  <a:pt x="6043447" y="1857273"/>
                </a:lnTo>
                <a:lnTo>
                  <a:pt x="6030658" y="1809000"/>
                </a:lnTo>
                <a:lnTo>
                  <a:pt x="6016485" y="1763217"/>
                </a:lnTo>
                <a:lnTo>
                  <a:pt x="6000991" y="1720088"/>
                </a:lnTo>
                <a:lnTo>
                  <a:pt x="5979642" y="1669707"/>
                </a:lnTo>
                <a:lnTo>
                  <a:pt x="5956300" y="1623860"/>
                </a:lnTo>
                <a:lnTo>
                  <a:pt x="5931116" y="1582889"/>
                </a:lnTo>
                <a:lnTo>
                  <a:pt x="5904217" y="1547126"/>
                </a:lnTo>
                <a:lnTo>
                  <a:pt x="5875744" y="1516926"/>
                </a:lnTo>
                <a:lnTo>
                  <a:pt x="5837059" y="1489062"/>
                </a:lnTo>
                <a:lnTo>
                  <a:pt x="5795632" y="1467091"/>
                </a:lnTo>
                <a:lnTo>
                  <a:pt x="5749709" y="1449044"/>
                </a:lnTo>
                <a:lnTo>
                  <a:pt x="5700166" y="1435392"/>
                </a:lnTo>
                <a:lnTo>
                  <a:pt x="5652147" y="1427086"/>
                </a:lnTo>
                <a:lnTo>
                  <a:pt x="5602402" y="1423200"/>
                </a:lnTo>
                <a:lnTo>
                  <a:pt x="5551652" y="1424076"/>
                </a:lnTo>
                <a:lnTo>
                  <a:pt x="5500611" y="1430108"/>
                </a:lnTo>
                <a:lnTo>
                  <a:pt x="5462879" y="1436573"/>
                </a:lnTo>
                <a:lnTo>
                  <a:pt x="5314747" y="2121674"/>
                </a:lnTo>
                <a:lnTo>
                  <a:pt x="5601614" y="2120481"/>
                </a:lnTo>
                <a:lnTo>
                  <a:pt x="5609412" y="2055088"/>
                </a:lnTo>
                <a:lnTo>
                  <a:pt x="5611965" y="2039175"/>
                </a:lnTo>
                <a:lnTo>
                  <a:pt x="5622899" y="2000008"/>
                </a:lnTo>
                <a:lnTo>
                  <a:pt x="5635612" y="1982241"/>
                </a:lnTo>
                <a:lnTo>
                  <a:pt x="5635612" y="1982012"/>
                </a:lnTo>
                <a:lnTo>
                  <a:pt x="5645150" y="1977440"/>
                </a:lnTo>
                <a:lnTo>
                  <a:pt x="5652782" y="1978113"/>
                </a:lnTo>
                <a:lnTo>
                  <a:pt x="5667807" y="1983867"/>
                </a:lnTo>
                <a:lnTo>
                  <a:pt x="5674207" y="1988947"/>
                </a:lnTo>
                <a:lnTo>
                  <a:pt x="5678170" y="1995373"/>
                </a:lnTo>
                <a:lnTo>
                  <a:pt x="5677713" y="1994179"/>
                </a:lnTo>
                <a:lnTo>
                  <a:pt x="5680100" y="1999411"/>
                </a:lnTo>
                <a:lnTo>
                  <a:pt x="5680545" y="2006701"/>
                </a:lnTo>
                <a:lnTo>
                  <a:pt x="5679656" y="2016328"/>
                </a:lnTo>
                <a:lnTo>
                  <a:pt x="5667133" y="2067801"/>
                </a:lnTo>
                <a:lnTo>
                  <a:pt x="5633745" y="2133003"/>
                </a:lnTo>
                <a:lnTo>
                  <a:pt x="5608574" y="2170468"/>
                </a:lnTo>
                <a:lnTo>
                  <a:pt x="5579186" y="2210600"/>
                </a:lnTo>
                <a:lnTo>
                  <a:pt x="5546610" y="2252942"/>
                </a:lnTo>
                <a:lnTo>
                  <a:pt x="5480431" y="2337117"/>
                </a:lnTo>
                <a:lnTo>
                  <a:pt x="5448732" y="2378049"/>
                </a:lnTo>
                <a:lnTo>
                  <a:pt x="5417439" y="2419731"/>
                </a:lnTo>
                <a:lnTo>
                  <a:pt x="5387137" y="2462072"/>
                </a:lnTo>
                <a:lnTo>
                  <a:pt x="5358384" y="2504973"/>
                </a:lnTo>
                <a:lnTo>
                  <a:pt x="5331765" y="2548318"/>
                </a:lnTo>
                <a:lnTo>
                  <a:pt x="5307876" y="2592032"/>
                </a:lnTo>
                <a:lnTo>
                  <a:pt x="5287276" y="2635986"/>
                </a:lnTo>
                <a:lnTo>
                  <a:pt x="5270551" y="2680093"/>
                </a:lnTo>
                <a:lnTo>
                  <a:pt x="5258282" y="2724251"/>
                </a:lnTo>
                <a:lnTo>
                  <a:pt x="5246890" y="2780715"/>
                </a:lnTo>
                <a:lnTo>
                  <a:pt x="5240045" y="2835516"/>
                </a:lnTo>
                <a:lnTo>
                  <a:pt x="5237569" y="2888602"/>
                </a:lnTo>
                <a:lnTo>
                  <a:pt x="5239309" y="2939961"/>
                </a:lnTo>
                <a:lnTo>
                  <a:pt x="5245087" y="2989542"/>
                </a:lnTo>
                <a:lnTo>
                  <a:pt x="5254739" y="3037319"/>
                </a:lnTo>
                <a:lnTo>
                  <a:pt x="5268099" y="3083280"/>
                </a:lnTo>
                <a:lnTo>
                  <a:pt x="5284978" y="3127375"/>
                </a:lnTo>
                <a:lnTo>
                  <a:pt x="5305222" y="3169589"/>
                </a:lnTo>
                <a:lnTo>
                  <a:pt x="5344350" y="3225215"/>
                </a:lnTo>
                <a:lnTo>
                  <a:pt x="5375478" y="3263836"/>
                </a:lnTo>
                <a:lnTo>
                  <a:pt x="5411432" y="3306610"/>
                </a:lnTo>
                <a:lnTo>
                  <a:pt x="5450090" y="3351263"/>
                </a:lnTo>
                <a:lnTo>
                  <a:pt x="5489295" y="3395497"/>
                </a:lnTo>
                <a:lnTo>
                  <a:pt x="5526887" y="3437026"/>
                </a:lnTo>
                <a:lnTo>
                  <a:pt x="5560733" y="3473577"/>
                </a:lnTo>
                <a:lnTo>
                  <a:pt x="5588673" y="3502863"/>
                </a:lnTo>
                <a:lnTo>
                  <a:pt x="5733567" y="3477552"/>
                </a:lnTo>
                <a:lnTo>
                  <a:pt x="5700509" y="3448240"/>
                </a:lnTo>
                <a:lnTo>
                  <a:pt x="5663717" y="3413442"/>
                </a:lnTo>
                <a:lnTo>
                  <a:pt x="5624588" y="3374656"/>
                </a:lnTo>
                <a:lnTo>
                  <a:pt x="5584558" y="3333381"/>
                </a:lnTo>
                <a:lnTo>
                  <a:pt x="5545061" y="3291103"/>
                </a:lnTo>
                <a:lnTo>
                  <a:pt x="5507507" y="3249320"/>
                </a:lnTo>
                <a:lnTo>
                  <a:pt x="5473319" y="3209506"/>
                </a:lnTo>
                <a:lnTo>
                  <a:pt x="5443931" y="3173184"/>
                </a:lnTo>
                <a:lnTo>
                  <a:pt x="5420766" y="3141815"/>
                </a:lnTo>
                <a:lnTo>
                  <a:pt x="5386895" y="3078035"/>
                </a:lnTo>
                <a:lnTo>
                  <a:pt x="5372062" y="3037078"/>
                </a:lnTo>
                <a:lnTo>
                  <a:pt x="5360949" y="2994075"/>
                </a:lnTo>
                <a:lnTo>
                  <a:pt x="5353774" y="2949067"/>
                </a:lnTo>
                <a:lnTo>
                  <a:pt x="5350713" y="2902064"/>
                </a:lnTo>
                <a:lnTo>
                  <a:pt x="5351970" y="2853118"/>
                </a:lnTo>
                <a:lnTo>
                  <a:pt x="5357761" y="2802242"/>
                </a:lnTo>
                <a:lnTo>
                  <a:pt x="5368252" y="2749473"/>
                </a:lnTo>
                <a:lnTo>
                  <a:pt x="5380380" y="2707640"/>
                </a:lnTo>
                <a:lnTo>
                  <a:pt x="5397551" y="2665717"/>
                </a:lnTo>
                <a:lnTo>
                  <a:pt x="5419229" y="2623096"/>
                </a:lnTo>
                <a:lnTo>
                  <a:pt x="5444655" y="2580030"/>
                </a:lnTo>
                <a:lnTo>
                  <a:pt x="5473039" y="2536761"/>
                </a:lnTo>
                <a:lnTo>
                  <a:pt x="5503621" y="2493568"/>
                </a:lnTo>
                <a:lnTo>
                  <a:pt x="5535638" y="2450706"/>
                </a:lnTo>
                <a:lnTo>
                  <a:pt x="5568327" y="2408428"/>
                </a:lnTo>
                <a:lnTo>
                  <a:pt x="5638457" y="2319185"/>
                </a:lnTo>
                <a:lnTo>
                  <a:pt x="5673852" y="2272906"/>
                </a:lnTo>
                <a:lnTo>
                  <a:pt x="5706084" y="2228215"/>
                </a:lnTo>
                <a:lnTo>
                  <a:pt x="5734177" y="2185200"/>
                </a:lnTo>
                <a:lnTo>
                  <a:pt x="5757075" y="2143950"/>
                </a:lnTo>
                <a:lnTo>
                  <a:pt x="5773801" y="2104542"/>
                </a:lnTo>
                <a:lnTo>
                  <a:pt x="5785739" y="2064029"/>
                </a:lnTo>
                <a:lnTo>
                  <a:pt x="5792927" y="2005355"/>
                </a:lnTo>
                <a:lnTo>
                  <a:pt x="5791403" y="1985187"/>
                </a:lnTo>
                <a:lnTo>
                  <a:pt x="5780735" y="1947976"/>
                </a:lnTo>
                <a:lnTo>
                  <a:pt x="5743067" y="1900097"/>
                </a:lnTo>
                <a:lnTo>
                  <a:pt x="5700052" y="1875015"/>
                </a:lnTo>
                <a:lnTo>
                  <a:pt x="5647677" y="1865274"/>
                </a:lnTo>
                <a:lnTo>
                  <a:pt x="5619813" y="1868347"/>
                </a:lnTo>
                <a:lnTo>
                  <a:pt x="5591657" y="1877758"/>
                </a:lnTo>
                <a:lnTo>
                  <a:pt x="5586577" y="1880082"/>
                </a:lnTo>
                <a:lnTo>
                  <a:pt x="5581485" y="1882800"/>
                </a:lnTo>
                <a:lnTo>
                  <a:pt x="5576405" y="1885911"/>
                </a:lnTo>
                <a:lnTo>
                  <a:pt x="5576316" y="1885746"/>
                </a:lnTo>
                <a:lnTo>
                  <a:pt x="5536717" y="1923427"/>
                </a:lnTo>
                <a:lnTo>
                  <a:pt x="5512435" y="1972487"/>
                </a:lnTo>
                <a:lnTo>
                  <a:pt x="5502795" y="2008035"/>
                </a:lnTo>
                <a:lnTo>
                  <a:pt x="5455094" y="2008225"/>
                </a:lnTo>
                <a:lnTo>
                  <a:pt x="5556974" y="1537081"/>
                </a:lnTo>
                <a:lnTo>
                  <a:pt x="5587581" y="1535963"/>
                </a:lnTo>
                <a:lnTo>
                  <a:pt x="5617756" y="1537106"/>
                </a:lnTo>
                <a:lnTo>
                  <a:pt x="5675820" y="1545602"/>
                </a:lnTo>
                <a:lnTo>
                  <a:pt x="5745467" y="1568361"/>
                </a:lnTo>
                <a:lnTo>
                  <a:pt x="5800776" y="1601635"/>
                </a:lnTo>
                <a:lnTo>
                  <a:pt x="5826671" y="1630921"/>
                </a:lnTo>
                <a:lnTo>
                  <a:pt x="5851258" y="1667560"/>
                </a:lnTo>
                <a:lnTo>
                  <a:pt x="5874309" y="1711020"/>
                </a:lnTo>
                <a:lnTo>
                  <a:pt x="5895645" y="1760804"/>
                </a:lnTo>
                <a:lnTo>
                  <a:pt x="5912307" y="1807908"/>
                </a:lnTo>
                <a:lnTo>
                  <a:pt x="5927255" y="1858645"/>
                </a:lnTo>
                <a:lnTo>
                  <a:pt x="5940374" y="1912696"/>
                </a:lnTo>
                <a:lnTo>
                  <a:pt x="5951537" y="1969808"/>
                </a:lnTo>
                <a:lnTo>
                  <a:pt x="5960643" y="2029663"/>
                </a:lnTo>
                <a:lnTo>
                  <a:pt x="5967527" y="2076627"/>
                </a:lnTo>
                <a:lnTo>
                  <a:pt x="5975858" y="2123922"/>
                </a:lnTo>
                <a:lnTo>
                  <a:pt x="5985662" y="2171382"/>
                </a:lnTo>
                <a:lnTo>
                  <a:pt x="5996927" y="2218855"/>
                </a:lnTo>
                <a:lnTo>
                  <a:pt x="6009665" y="2266162"/>
                </a:lnTo>
                <a:lnTo>
                  <a:pt x="6023889" y="2313152"/>
                </a:lnTo>
                <a:lnTo>
                  <a:pt x="6039574" y="2359634"/>
                </a:lnTo>
                <a:lnTo>
                  <a:pt x="6056744" y="2405469"/>
                </a:lnTo>
                <a:lnTo>
                  <a:pt x="6075388" y="2450465"/>
                </a:lnTo>
                <a:lnTo>
                  <a:pt x="6095949" y="2495385"/>
                </a:lnTo>
                <a:lnTo>
                  <a:pt x="6118085" y="2539149"/>
                </a:lnTo>
                <a:lnTo>
                  <a:pt x="6141783" y="2581592"/>
                </a:lnTo>
                <a:lnTo>
                  <a:pt x="6167069" y="2622537"/>
                </a:lnTo>
                <a:lnTo>
                  <a:pt x="6193917" y="2661818"/>
                </a:lnTo>
                <a:lnTo>
                  <a:pt x="6222365" y="2699270"/>
                </a:lnTo>
                <a:lnTo>
                  <a:pt x="6252388" y="2734703"/>
                </a:lnTo>
                <a:lnTo>
                  <a:pt x="6283998" y="2767965"/>
                </a:lnTo>
                <a:lnTo>
                  <a:pt x="6322911" y="2801924"/>
                </a:lnTo>
                <a:lnTo>
                  <a:pt x="6357683" y="2829141"/>
                </a:lnTo>
                <a:lnTo>
                  <a:pt x="6394018" y="2855061"/>
                </a:lnTo>
                <a:lnTo>
                  <a:pt x="6431813" y="2879725"/>
                </a:lnTo>
                <a:lnTo>
                  <a:pt x="6471031" y="2903169"/>
                </a:lnTo>
                <a:lnTo>
                  <a:pt x="6511582" y="2925407"/>
                </a:lnTo>
                <a:lnTo>
                  <a:pt x="6553403" y="2946489"/>
                </a:lnTo>
                <a:lnTo>
                  <a:pt x="6596431" y="2966440"/>
                </a:lnTo>
                <a:lnTo>
                  <a:pt x="6640601" y="2985274"/>
                </a:lnTo>
                <a:lnTo>
                  <a:pt x="6685826" y="3003054"/>
                </a:lnTo>
                <a:lnTo>
                  <a:pt x="6732054" y="3019780"/>
                </a:lnTo>
                <a:lnTo>
                  <a:pt x="6779209" y="3035503"/>
                </a:lnTo>
                <a:lnTo>
                  <a:pt x="6827228" y="3050260"/>
                </a:lnTo>
                <a:lnTo>
                  <a:pt x="6876047" y="3064065"/>
                </a:lnTo>
                <a:lnTo>
                  <a:pt x="6925589" y="3076956"/>
                </a:lnTo>
                <a:lnTo>
                  <a:pt x="6928612" y="3077692"/>
                </a:lnTo>
                <a:lnTo>
                  <a:pt x="6931520" y="3078429"/>
                </a:lnTo>
                <a:lnTo>
                  <a:pt x="6975780" y="3088957"/>
                </a:lnTo>
                <a:lnTo>
                  <a:pt x="7026567" y="3100120"/>
                </a:lnTo>
                <a:lnTo>
                  <a:pt x="7077862" y="3110458"/>
                </a:lnTo>
                <a:lnTo>
                  <a:pt x="7129627" y="3120009"/>
                </a:lnTo>
                <a:lnTo>
                  <a:pt x="7181761" y="3128810"/>
                </a:lnTo>
                <a:lnTo>
                  <a:pt x="7234212" y="3136874"/>
                </a:lnTo>
                <a:lnTo>
                  <a:pt x="7286917" y="3144253"/>
                </a:lnTo>
                <a:lnTo>
                  <a:pt x="7339800" y="3150971"/>
                </a:lnTo>
                <a:lnTo>
                  <a:pt x="7392784" y="3157055"/>
                </a:lnTo>
                <a:lnTo>
                  <a:pt x="7445819" y="3162541"/>
                </a:lnTo>
                <a:lnTo>
                  <a:pt x="7498816" y="3167456"/>
                </a:lnTo>
                <a:lnTo>
                  <a:pt x="7551737" y="3171837"/>
                </a:lnTo>
                <a:lnTo>
                  <a:pt x="7604480" y="3175711"/>
                </a:lnTo>
                <a:lnTo>
                  <a:pt x="7656995" y="3179114"/>
                </a:lnTo>
                <a:lnTo>
                  <a:pt x="7709205" y="3182074"/>
                </a:lnTo>
                <a:lnTo>
                  <a:pt x="7761046" y="3184626"/>
                </a:lnTo>
                <a:lnTo>
                  <a:pt x="7812456" y="3186798"/>
                </a:lnTo>
                <a:lnTo>
                  <a:pt x="7863370" y="3188614"/>
                </a:lnTo>
                <a:lnTo>
                  <a:pt x="7913700" y="3190125"/>
                </a:lnTo>
                <a:lnTo>
                  <a:pt x="7963382" y="3191345"/>
                </a:lnTo>
                <a:lnTo>
                  <a:pt x="8060563" y="3193059"/>
                </a:lnTo>
                <a:lnTo>
                  <a:pt x="8154352" y="3194012"/>
                </a:lnTo>
                <a:lnTo>
                  <a:pt x="8356689" y="3194685"/>
                </a:lnTo>
                <a:lnTo>
                  <a:pt x="8572246" y="3351136"/>
                </a:lnTo>
                <a:lnTo>
                  <a:pt x="8546948" y="3362452"/>
                </a:lnTo>
                <a:lnTo>
                  <a:pt x="8501342" y="3385591"/>
                </a:lnTo>
                <a:lnTo>
                  <a:pt x="8441677" y="3416871"/>
                </a:lnTo>
                <a:lnTo>
                  <a:pt x="8374151" y="3452584"/>
                </a:lnTo>
                <a:lnTo>
                  <a:pt x="8619122" y="3487813"/>
                </a:lnTo>
                <a:lnTo>
                  <a:pt x="8811387" y="3384893"/>
                </a:lnTo>
                <a:close/>
              </a:path>
              <a:path w="9144000" h="4404995">
                <a:moveTo>
                  <a:pt x="9144000" y="3715080"/>
                </a:moveTo>
                <a:lnTo>
                  <a:pt x="8809304" y="3663416"/>
                </a:lnTo>
                <a:lnTo>
                  <a:pt x="8541652" y="3623792"/>
                </a:lnTo>
                <a:lnTo>
                  <a:pt x="8318132" y="3592030"/>
                </a:lnTo>
                <a:lnTo>
                  <a:pt x="8148409" y="3568877"/>
                </a:lnTo>
                <a:lnTo>
                  <a:pt x="7979321" y="3546779"/>
                </a:lnTo>
                <a:lnTo>
                  <a:pt x="7868018" y="3532848"/>
                </a:lnTo>
                <a:lnTo>
                  <a:pt x="7758620" y="3519728"/>
                </a:lnTo>
                <a:lnTo>
                  <a:pt x="7651763" y="3507536"/>
                </a:lnTo>
                <a:lnTo>
                  <a:pt x="7548105" y="3496411"/>
                </a:lnTo>
                <a:lnTo>
                  <a:pt x="7448283" y="3486467"/>
                </a:lnTo>
                <a:lnTo>
                  <a:pt x="7352932" y="3477869"/>
                </a:lnTo>
                <a:lnTo>
                  <a:pt x="7307148" y="3474097"/>
                </a:lnTo>
                <a:lnTo>
                  <a:pt x="7262723" y="3470719"/>
                </a:lnTo>
                <a:lnTo>
                  <a:pt x="7219747" y="3467735"/>
                </a:lnTo>
                <a:lnTo>
                  <a:pt x="7178281" y="3465157"/>
                </a:lnTo>
                <a:lnTo>
                  <a:pt x="7138429" y="3463023"/>
                </a:lnTo>
                <a:lnTo>
                  <a:pt x="7100265" y="3461321"/>
                </a:lnTo>
                <a:lnTo>
                  <a:pt x="7029323" y="3459340"/>
                </a:lnTo>
                <a:lnTo>
                  <a:pt x="6996709" y="3459086"/>
                </a:lnTo>
                <a:lnTo>
                  <a:pt x="6951777" y="3459581"/>
                </a:lnTo>
                <a:lnTo>
                  <a:pt x="6910273" y="3460839"/>
                </a:lnTo>
                <a:lnTo>
                  <a:pt x="6867538" y="3462820"/>
                </a:lnTo>
                <a:lnTo>
                  <a:pt x="6823621" y="3465525"/>
                </a:lnTo>
                <a:lnTo>
                  <a:pt x="6778574" y="3468903"/>
                </a:lnTo>
                <a:lnTo>
                  <a:pt x="6732422" y="3472916"/>
                </a:lnTo>
                <a:lnTo>
                  <a:pt x="6685229" y="3477552"/>
                </a:lnTo>
                <a:lnTo>
                  <a:pt x="6637020" y="3482759"/>
                </a:lnTo>
                <a:lnTo>
                  <a:pt x="6587845" y="3488525"/>
                </a:lnTo>
                <a:lnTo>
                  <a:pt x="6537744" y="3494798"/>
                </a:lnTo>
                <a:lnTo>
                  <a:pt x="6486766" y="3501567"/>
                </a:lnTo>
                <a:lnTo>
                  <a:pt x="6434950" y="3508781"/>
                </a:lnTo>
                <a:lnTo>
                  <a:pt x="6382347" y="3516426"/>
                </a:lnTo>
                <a:lnTo>
                  <a:pt x="6328994" y="3524466"/>
                </a:lnTo>
                <a:lnTo>
                  <a:pt x="6220218" y="3541598"/>
                </a:lnTo>
                <a:lnTo>
                  <a:pt x="6108966" y="3559924"/>
                </a:lnTo>
                <a:lnTo>
                  <a:pt x="5995581" y="3579190"/>
                </a:lnTo>
                <a:lnTo>
                  <a:pt x="5541962" y="3658260"/>
                </a:lnTo>
                <a:lnTo>
                  <a:pt x="5376786" y="3686365"/>
                </a:lnTo>
                <a:lnTo>
                  <a:pt x="5268455" y="3704069"/>
                </a:lnTo>
                <a:lnTo>
                  <a:pt x="5162296" y="3720554"/>
                </a:lnTo>
                <a:lnTo>
                  <a:pt x="5110238" y="3728250"/>
                </a:lnTo>
                <a:lnTo>
                  <a:pt x="5058969" y="3735514"/>
                </a:lnTo>
                <a:lnTo>
                  <a:pt x="5008575" y="3742321"/>
                </a:lnTo>
                <a:lnTo>
                  <a:pt x="4959121" y="3748633"/>
                </a:lnTo>
                <a:lnTo>
                  <a:pt x="4910696" y="3754399"/>
                </a:lnTo>
                <a:lnTo>
                  <a:pt x="4863376" y="3759568"/>
                </a:lnTo>
                <a:lnTo>
                  <a:pt x="4817249" y="3764127"/>
                </a:lnTo>
                <a:lnTo>
                  <a:pt x="4772406" y="3768026"/>
                </a:lnTo>
                <a:lnTo>
                  <a:pt x="4728908" y="3771214"/>
                </a:lnTo>
                <a:lnTo>
                  <a:pt x="4686833" y="3773665"/>
                </a:lnTo>
                <a:lnTo>
                  <a:pt x="4646282" y="3775329"/>
                </a:lnTo>
                <a:lnTo>
                  <a:pt x="4607331" y="3776167"/>
                </a:lnTo>
                <a:lnTo>
                  <a:pt x="4570044" y="3776141"/>
                </a:lnTo>
                <a:lnTo>
                  <a:pt x="4493501" y="3774224"/>
                </a:lnTo>
                <a:lnTo>
                  <a:pt x="4452772" y="3772027"/>
                </a:lnTo>
                <a:lnTo>
                  <a:pt x="4410532" y="3769068"/>
                </a:lnTo>
                <a:lnTo>
                  <a:pt x="4366844" y="3765372"/>
                </a:lnTo>
                <a:lnTo>
                  <a:pt x="4321810" y="3760990"/>
                </a:lnTo>
                <a:lnTo>
                  <a:pt x="4275506" y="3755961"/>
                </a:lnTo>
                <a:lnTo>
                  <a:pt x="4228020" y="3750310"/>
                </a:lnTo>
                <a:lnTo>
                  <a:pt x="4179430" y="3744099"/>
                </a:lnTo>
                <a:lnTo>
                  <a:pt x="4129824" y="3737356"/>
                </a:lnTo>
                <a:lnTo>
                  <a:pt x="4079290" y="3730117"/>
                </a:lnTo>
                <a:lnTo>
                  <a:pt x="4027906" y="3722433"/>
                </a:lnTo>
                <a:lnTo>
                  <a:pt x="3975760" y="3714343"/>
                </a:lnTo>
                <a:lnTo>
                  <a:pt x="3869512" y="3697084"/>
                </a:lnTo>
                <a:lnTo>
                  <a:pt x="3761219" y="3678669"/>
                </a:lnTo>
                <a:lnTo>
                  <a:pt x="3651554" y="3659416"/>
                </a:lnTo>
                <a:lnTo>
                  <a:pt x="3256889" y="3588232"/>
                </a:lnTo>
                <a:lnTo>
                  <a:pt x="3086785" y="3558197"/>
                </a:lnTo>
                <a:lnTo>
                  <a:pt x="2976118" y="3539401"/>
                </a:lnTo>
                <a:lnTo>
                  <a:pt x="2868091" y="3521926"/>
                </a:lnTo>
                <a:lnTo>
                  <a:pt x="2815171" y="3513759"/>
                </a:lnTo>
                <a:lnTo>
                  <a:pt x="2763062" y="3506025"/>
                </a:lnTo>
                <a:lnTo>
                  <a:pt x="2711780" y="3498761"/>
                </a:lnTo>
                <a:lnTo>
                  <a:pt x="2661399" y="3491979"/>
                </a:lnTo>
                <a:lnTo>
                  <a:pt x="2611958" y="3485743"/>
                </a:lnTo>
                <a:lnTo>
                  <a:pt x="2563495" y="3480066"/>
                </a:lnTo>
                <a:lnTo>
                  <a:pt x="2516073" y="3474999"/>
                </a:lnTo>
                <a:lnTo>
                  <a:pt x="2469718" y="3470554"/>
                </a:lnTo>
                <a:lnTo>
                  <a:pt x="2424493" y="3466782"/>
                </a:lnTo>
                <a:lnTo>
                  <a:pt x="2380437" y="3463721"/>
                </a:lnTo>
                <a:lnTo>
                  <a:pt x="2337600" y="3461397"/>
                </a:lnTo>
                <a:lnTo>
                  <a:pt x="2296020" y="3459835"/>
                </a:lnTo>
                <a:lnTo>
                  <a:pt x="2255761" y="3459086"/>
                </a:lnTo>
                <a:lnTo>
                  <a:pt x="2204021" y="3459340"/>
                </a:lnTo>
                <a:lnTo>
                  <a:pt x="2130501" y="3461270"/>
                </a:lnTo>
                <a:lnTo>
                  <a:pt x="2091131" y="3462921"/>
                </a:lnTo>
                <a:lnTo>
                  <a:pt x="2050110" y="3465004"/>
                </a:lnTo>
                <a:lnTo>
                  <a:pt x="2007527" y="3467519"/>
                </a:lnTo>
                <a:lnTo>
                  <a:pt x="1963445" y="3470427"/>
                </a:lnTo>
                <a:lnTo>
                  <a:pt x="1917966" y="3473729"/>
                </a:lnTo>
                <a:lnTo>
                  <a:pt x="1871154" y="3477399"/>
                </a:lnTo>
                <a:lnTo>
                  <a:pt x="1823085" y="3481438"/>
                </a:lnTo>
                <a:lnTo>
                  <a:pt x="1723517" y="3490518"/>
                </a:lnTo>
                <a:lnTo>
                  <a:pt x="1619859" y="3500831"/>
                </a:lnTo>
                <a:lnTo>
                  <a:pt x="1512747" y="3512274"/>
                </a:lnTo>
                <a:lnTo>
                  <a:pt x="1402816" y="3524694"/>
                </a:lnTo>
                <a:lnTo>
                  <a:pt x="1290675" y="3537991"/>
                </a:lnTo>
                <a:lnTo>
                  <a:pt x="1119695" y="3559276"/>
                </a:lnTo>
                <a:lnTo>
                  <a:pt x="947267" y="3581806"/>
                </a:lnTo>
                <a:lnTo>
                  <a:pt x="775487" y="3605149"/>
                </a:lnTo>
                <a:lnTo>
                  <a:pt x="551091" y="3636810"/>
                </a:lnTo>
                <a:lnTo>
                  <a:pt x="285089" y="3675824"/>
                </a:lnTo>
                <a:lnTo>
                  <a:pt x="0" y="3719233"/>
                </a:lnTo>
                <a:lnTo>
                  <a:pt x="0" y="4257091"/>
                </a:lnTo>
                <a:lnTo>
                  <a:pt x="0" y="4404690"/>
                </a:lnTo>
                <a:lnTo>
                  <a:pt x="9144000" y="4404690"/>
                </a:lnTo>
                <a:lnTo>
                  <a:pt x="9144000" y="4257091"/>
                </a:lnTo>
                <a:lnTo>
                  <a:pt x="9144000" y="3715080"/>
                </a:lnTo>
                <a:close/>
              </a:path>
              <a:path w="9144000" h="4404995">
                <a:moveTo>
                  <a:pt x="9144000" y="3621786"/>
                </a:moveTo>
                <a:lnTo>
                  <a:pt x="8809304" y="3570135"/>
                </a:lnTo>
                <a:lnTo>
                  <a:pt x="8541652" y="3530498"/>
                </a:lnTo>
                <a:lnTo>
                  <a:pt x="8318132" y="3498748"/>
                </a:lnTo>
                <a:lnTo>
                  <a:pt x="8148409" y="3475583"/>
                </a:lnTo>
                <a:lnTo>
                  <a:pt x="7979321" y="3453485"/>
                </a:lnTo>
                <a:lnTo>
                  <a:pt x="7868018" y="3439566"/>
                </a:lnTo>
                <a:lnTo>
                  <a:pt x="7758620" y="3426434"/>
                </a:lnTo>
                <a:lnTo>
                  <a:pt x="7651763" y="3414242"/>
                </a:lnTo>
                <a:lnTo>
                  <a:pt x="7548105" y="3403117"/>
                </a:lnTo>
                <a:lnTo>
                  <a:pt x="7448283" y="3393186"/>
                </a:lnTo>
                <a:lnTo>
                  <a:pt x="7352932" y="3384575"/>
                </a:lnTo>
                <a:lnTo>
                  <a:pt x="7307148" y="3380816"/>
                </a:lnTo>
                <a:lnTo>
                  <a:pt x="7262723" y="3377425"/>
                </a:lnTo>
                <a:lnTo>
                  <a:pt x="7219747" y="3374440"/>
                </a:lnTo>
                <a:lnTo>
                  <a:pt x="7178281" y="3371875"/>
                </a:lnTo>
                <a:lnTo>
                  <a:pt x="7138429" y="3369729"/>
                </a:lnTo>
                <a:lnTo>
                  <a:pt x="7100265" y="3368040"/>
                </a:lnTo>
                <a:lnTo>
                  <a:pt x="7029323" y="3366058"/>
                </a:lnTo>
                <a:lnTo>
                  <a:pt x="6996709" y="3365804"/>
                </a:lnTo>
                <a:lnTo>
                  <a:pt x="6951777" y="3366287"/>
                </a:lnTo>
                <a:lnTo>
                  <a:pt x="6910273" y="3367544"/>
                </a:lnTo>
                <a:lnTo>
                  <a:pt x="6867538" y="3369538"/>
                </a:lnTo>
                <a:lnTo>
                  <a:pt x="6823621" y="3372231"/>
                </a:lnTo>
                <a:lnTo>
                  <a:pt x="6778574" y="3375609"/>
                </a:lnTo>
                <a:lnTo>
                  <a:pt x="6732422" y="3379635"/>
                </a:lnTo>
                <a:lnTo>
                  <a:pt x="6685229" y="3384258"/>
                </a:lnTo>
                <a:lnTo>
                  <a:pt x="6637020" y="3389465"/>
                </a:lnTo>
                <a:lnTo>
                  <a:pt x="6587845" y="3395230"/>
                </a:lnTo>
                <a:lnTo>
                  <a:pt x="6537744" y="3401517"/>
                </a:lnTo>
                <a:lnTo>
                  <a:pt x="6486766" y="3408273"/>
                </a:lnTo>
                <a:lnTo>
                  <a:pt x="6434950" y="3415500"/>
                </a:lnTo>
                <a:lnTo>
                  <a:pt x="6382347" y="3423145"/>
                </a:lnTo>
                <a:lnTo>
                  <a:pt x="6328994" y="3431184"/>
                </a:lnTo>
                <a:lnTo>
                  <a:pt x="6220218" y="3448316"/>
                </a:lnTo>
                <a:lnTo>
                  <a:pt x="6108966" y="3466630"/>
                </a:lnTo>
                <a:lnTo>
                  <a:pt x="5995581" y="3485896"/>
                </a:lnTo>
                <a:lnTo>
                  <a:pt x="5541975" y="3564966"/>
                </a:lnTo>
                <a:lnTo>
                  <a:pt x="5376799" y="3593084"/>
                </a:lnTo>
                <a:lnTo>
                  <a:pt x="5268455" y="3610775"/>
                </a:lnTo>
                <a:lnTo>
                  <a:pt x="5162308" y="3627272"/>
                </a:lnTo>
                <a:lnTo>
                  <a:pt x="5110238" y="3634968"/>
                </a:lnTo>
                <a:lnTo>
                  <a:pt x="5058969" y="3642233"/>
                </a:lnTo>
                <a:lnTo>
                  <a:pt x="5008575" y="3649040"/>
                </a:lnTo>
                <a:lnTo>
                  <a:pt x="4959121" y="3655339"/>
                </a:lnTo>
                <a:lnTo>
                  <a:pt x="4910696" y="3661105"/>
                </a:lnTo>
                <a:lnTo>
                  <a:pt x="4863376" y="3666286"/>
                </a:lnTo>
                <a:lnTo>
                  <a:pt x="4817249" y="3670846"/>
                </a:lnTo>
                <a:lnTo>
                  <a:pt x="4772406" y="3674732"/>
                </a:lnTo>
                <a:lnTo>
                  <a:pt x="4728908" y="3677920"/>
                </a:lnTo>
                <a:lnTo>
                  <a:pt x="4686833" y="3680371"/>
                </a:lnTo>
                <a:lnTo>
                  <a:pt x="4646282" y="3682034"/>
                </a:lnTo>
                <a:lnTo>
                  <a:pt x="4607331" y="3682873"/>
                </a:lnTo>
                <a:lnTo>
                  <a:pt x="4570044" y="3682847"/>
                </a:lnTo>
                <a:lnTo>
                  <a:pt x="4493501" y="3680930"/>
                </a:lnTo>
                <a:lnTo>
                  <a:pt x="4452772" y="3678745"/>
                </a:lnTo>
                <a:lnTo>
                  <a:pt x="4410532" y="3675773"/>
                </a:lnTo>
                <a:lnTo>
                  <a:pt x="4366844" y="3672090"/>
                </a:lnTo>
                <a:lnTo>
                  <a:pt x="4321810" y="3667709"/>
                </a:lnTo>
                <a:lnTo>
                  <a:pt x="4275506" y="3662667"/>
                </a:lnTo>
                <a:lnTo>
                  <a:pt x="4228020" y="3657028"/>
                </a:lnTo>
                <a:lnTo>
                  <a:pt x="4179430" y="3650805"/>
                </a:lnTo>
                <a:lnTo>
                  <a:pt x="4129824" y="3644061"/>
                </a:lnTo>
                <a:lnTo>
                  <a:pt x="4079290" y="3636835"/>
                </a:lnTo>
                <a:lnTo>
                  <a:pt x="4027906" y="3629152"/>
                </a:lnTo>
                <a:lnTo>
                  <a:pt x="3975760" y="3621062"/>
                </a:lnTo>
                <a:lnTo>
                  <a:pt x="3869512" y="3603802"/>
                </a:lnTo>
                <a:lnTo>
                  <a:pt x="3761219" y="3585387"/>
                </a:lnTo>
                <a:lnTo>
                  <a:pt x="3651554" y="3566134"/>
                </a:lnTo>
                <a:lnTo>
                  <a:pt x="3256889" y="3494951"/>
                </a:lnTo>
                <a:lnTo>
                  <a:pt x="3086785" y="3464903"/>
                </a:lnTo>
                <a:lnTo>
                  <a:pt x="2976130" y="3446119"/>
                </a:lnTo>
                <a:lnTo>
                  <a:pt x="2868091" y="3428631"/>
                </a:lnTo>
                <a:lnTo>
                  <a:pt x="2815171" y="3420478"/>
                </a:lnTo>
                <a:lnTo>
                  <a:pt x="2763062" y="3412744"/>
                </a:lnTo>
                <a:lnTo>
                  <a:pt x="2711780" y="3405467"/>
                </a:lnTo>
                <a:lnTo>
                  <a:pt x="2661399" y="3398697"/>
                </a:lnTo>
                <a:lnTo>
                  <a:pt x="2611958" y="3392449"/>
                </a:lnTo>
                <a:lnTo>
                  <a:pt x="2563495" y="3386785"/>
                </a:lnTo>
                <a:lnTo>
                  <a:pt x="2516073" y="3381705"/>
                </a:lnTo>
                <a:lnTo>
                  <a:pt x="2469718" y="3377273"/>
                </a:lnTo>
                <a:lnTo>
                  <a:pt x="2424493" y="3373501"/>
                </a:lnTo>
                <a:lnTo>
                  <a:pt x="2380437" y="3370440"/>
                </a:lnTo>
                <a:lnTo>
                  <a:pt x="2337587" y="3368103"/>
                </a:lnTo>
                <a:lnTo>
                  <a:pt x="2296020" y="3366554"/>
                </a:lnTo>
                <a:lnTo>
                  <a:pt x="2255761" y="3365804"/>
                </a:lnTo>
                <a:lnTo>
                  <a:pt x="2204021" y="3366046"/>
                </a:lnTo>
                <a:lnTo>
                  <a:pt x="2130514" y="3367976"/>
                </a:lnTo>
                <a:lnTo>
                  <a:pt x="2091131" y="3369627"/>
                </a:lnTo>
                <a:lnTo>
                  <a:pt x="2050110" y="3371723"/>
                </a:lnTo>
                <a:lnTo>
                  <a:pt x="2007527" y="3374225"/>
                </a:lnTo>
                <a:lnTo>
                  <a:pt x="1963445" y="3377133"/>
                </a:lnTo>
                <a:lnTo>
                  <a:pt x="1917966" y="3380435"/>
                </a:lnTo>
                <a:lnTo>
                  <a:pt x="1871154" y="3384118"/>
                </a:lnTo>
                <a:lnTo>
                  <a:pt x="1823085" y="3388156"/>
                </a:lnTo>
                <a:lnTo>
                  <a:pt x="1723517" y="3397224"/>
                </a:lnTo>
                <a:lnTo>
                  <a:pt x="1619859" y="3407549"/>
                </a:lnTo>
                <a:lnTo>
                  <a:pt x="1512760" y="3418979"/>
                </a:lnTo>
                <a:lnTo>
                  <a:pt x="1402816" y="3431413"/>
                </a:lnTo>
                <a:lnTo>
                  <a:pt x="1290688" y="3444710"/>
                </a:lnTo>
                <a:lnTo>
                  <a:pt x="1119708" y="3465995"/>
                </a:lnTo>
                <a:lnTo>
                  <a:pt x="947267" y="3488525"/>
                </a:lnTo>
                <a:lnTo>
                  <a:pt x="775487" y="3511867"/>
                </a:lnTo>
                <a:lnTo>
                  <a:pt x="551091" y="3543516"/>
                </a:lnTo>
                <a:lnTo>
                  <a:pt x="285089" y="3582530"/>
                </a:lnTo>
                <a:lnTo>
                  <a:pt x="0" y="3625939"/>
                </a:lnTo>
                <a:lnTo>
                  <a:pt x="0" y="3669969"/>
                </a:lnTo>
                <a:lnTo>
                  <a:pt x="136956" y="3648926"/>
                </a:lnTo>
                <a:lnTo>
                  <a:pt x="442290" y="3603320"/>
                </a:lnTo>
                <a:lnTo>
                  <a:pt x="662368" y="3571697"/>
                </a:lnTo>
                <a:lnTo>
                  <a:pt x="889825" y="3540264"/>
                </a:lnTo>
                <a:lnTo>
                  <a:pt x="1062278" y="3517417"/>
                </a:lnTo>
                <a:lnTo>
                  <a:pt x="1233982" y="3495662"/>
                </a:lnTo>
                <a:lnTo>
                  <a:pt x="1346987" y="3481984"/>
                </a:lnTo>
                <a:lnTo>
                  <a:pt x="1458099" y="3469106"/>
                </a:lnTo>
                <a:lnTo>
                  <a:pt x="1566697" y="3457156"/>
                </a:lnTo>
                <a:lnTo>
                  <a:pt x="1672158" y="3446272"/>
                </a:lnTo>
                <a:lnTo>
                  <a:pt x="1773847" y="3436556"/>
                </a:lnTo>
                <a:lnTo>
                  <a:pt x="1871154" y="3428136"/>
                </a:lnTo>
                <a:lnTo>
                  <a:pt x="1917966" y="3424466"/>
                </a:lnTo>
                <a:lnTo>
                  <a:pt x="1963445" y="3421164"/>
                </a:lnTo>
                <a:lnTo>
                  <a:pt x="2007527" y="3418255"/>
                </a:lnTo>
                <a:lnTo>
                  <a:pt x="2050110" y="3415741"/>
                </a:lnTo>
                <a:lnTo>
                  <a:pt x="2091131" y="3413658"/>
                </a:lnTo>
                <a:lnTo>
                  <a:pt x="2130501" y="3412007"/>
                </a:lnTo>
                <a:lnTo>
                  <a:pt x="2204021" y="3410077"/>
                </a:lnTo>
                <a:lnTo>
                  <a:pt x="2238006" y="3409823"/>
                </a:lnTo>
                <a:lnTo>
                  <a:pt x="2296020" y="3410585"/>
                </a:lnTo>
                <a:lnTo>
                  <a:pt x="2337600" y="3412134"/>
                </a:lnTo>
                <a:lnTo>
                  <a:pt x="2380437" y="3414458"/>
                </a:lnTo>
                <a:lnTo>
                  <a:pt x="2424493" y="3417532"/>
                </a:lnTo>
                <a:lnTo>
                  <a:pt x="2469718" y="3421291"/>
                </a:lnTo>
                <a:lnTo>
                  <a:pt x="2516073" y="3425736"/>
                </a:lnTo>
                <a:lnTo>
                  <a:pt x="2563495" y="3430803"/>
                </a:lnTo>
                <a:lnTo>
                  <a:pt x="2611958" y="3436480"/>
                </a:lnTo>
                <a:lnTo>
                  <a:pt x="2661399" y="3442716"/>
                </a:lnTo>
                <a:lnTo>
                  <a:pt x="2711780" y="3449497"/>
                </a:lnTo>
                <a:lnTo>
                  <a:pt x="2763062" y="3456762"/>
                </a:lnTo>
                <a:lnTo>
                  <a:pt x="2815171" y="3464496"/>
                </a:lnTo>
                <a:lnTo>
                  <a:pt x="2868091" y="3472662"/>
                </a:lnTo>
                <a:lnTo>
                  <a:pt x="2976118" y="3490150"/>
                </a:lnTo>
                <a:lnTo>
                  <a:pt x="3086785" y="3508933"/>
                </a:lnTo>
                <a:lnTo>
                  <a:pt x="3199701" y="3528758"/>
                </a:lnTo>
                <a:lnTo>
                  <a:pt x="3596424" y="3600310"/>
                </a:lnTo>
                <a:lnTo>
                  <a:pt x="3761219" y="3629406"/>
                </a:lnTo>
                <a:lnTo>
                  <a:pt x="3869512" y="3647821"/>
                </a:lnTo>
                <a:lnTo>
                  <a:pt x="3975760" y="3665080"/>
                </a:lnTo>
                <a:lnTo>
                  <a:pt x="4027906" y="3673170"/>
                </a:lnTo>
                <a:lnTo>
                  <a:pt x="4079290" y="3680853"/>
                </a:lnTo>
                <a:lnTo>
                  <a:pt x="4129824" y="3688092"/>
                </a:lnTo>
                <a:lnTo>
                  <a:pt x="4179430" y="3694836"/>
                </a:lnTo>
                <a:lnTo>
                  <a:pt x="4228020" y="3701046"/>
                </a:lnTo>
                <a:lnTo>
                  <a:pt x="4275506" y="3706698"/>
                </a:lnTo>
                <a:lnTo>
                  <a:pt x="4321810" y="3711727"/>
                </a:lnTo>
                <a:lnTo>
                  <a:pt x="4366844" y="3716109"/>
                </a:lnTo>
                <a:lnTo>
                  <a:pt x="4410532" y="3719804"/>
                </a:lnTo>
                <a:lnTo>
                  <a:pt x="4452772" y="3722763"/>
                </a:lnTo>
                <a:lnTo>
                  <a:pt x="4493501" y="3724960"/>
                </a:lnTo>
                <a:lnTo>
                  <a:pt x="4532617" y="3726345"/>
                </a:lnTo>
                <a:lnTo>
                  <a:pt x="4607331" y="3726904"/>
                </a:lnTo>
                <a:lnTo>
                  <a:pt x="4646282" y="3726065"/>
                </a:lnTo>
                <a:lnTo>
                  <a:pt x="4686833" y="3724402"/>
                </a:lnTo>
                <a:lnTo>
                  <a:pt x="4728908" y="3721951"/>
                </a:lnTo>
                <a:lnTo>
                  <a:pt x="4772406" y="3718763"/>
                </a:lnTo>
                <a:lnTo>
                  <a:pt x="4817249" y="3714864"/>
                </a:lnTo>
                <a:lnTo>
                  <a:pt x="4863376" y="3710317"/>
                </a:lnTo>
                <a:lnTo>
                  <a:pt x="4910696" y="3705136"/>
                </a:lnTo>
                <a:lnTo>
                  <a:pt x="4959121" y="3699370"/>
                </a:lnTo>
                <a:lnTo>
                  <a:pt x="5008575" y="3693071"/>
                </a:lnTo>
                <a:lnTo>
                  <a:pt x="5058969" y="3686264"/>
                </a:lnTo>
                <a:lnTo>
                  <a:pt x="5110238" y="3678986"/>
                </a:lnTo>
                <a:lnTo>
                  <a:pt x="5162296" y="3671290"/>
                </a:lnTo>
                <a:lnTo>
                  <a:pt x="5268455" y="3654806"/>
                </a:lnTo>
                <a:lnTo>
                  <a:pt x="5376786" y="3637102"/>
                </a:lnTo>
                <a:lnTo>
                  <a:pt x="5486666" y="3618522"/>
                </a:lnTo>
                <a:lnTo>
                  <a:pt x="6052515" y="3520198"/>
                </a:lnTo>
                <a:lnTo>
                  <a:pt x="6164872" y="3501364"/>
                </a:lnTo>
                <a:lnTo>
                  <a:pt x="6274943" y="3483610"/>
                </a:lnTo>
                <a:lnTo>
                  <a:pt x="6382347" y="3467176"/>
                </a:lnTo>
                <a:lnTo>
                  <a:pt x="6434950" y="3459530"/>
                </a:lnTo>
                <a:lnTo>
                  <a:pt x="6486766" y="3452304"/>
                </a:lnTo>
                <a:lnTo>
                  <a:pt x="6537744" y="3445535"/>
                </a:lnTo>
                <a:lnTo>
                  <a:pt x="6587845" y="3439261"/>
                </a:lnTo>
                <a:lnTo>
                  <a:pt x="6637020" y="3433495"/>
                </a:lnTo>
                <a:lnTo>
                  <a:pt x="6685229" y="3428288"/>
                </a:lnTo>
                <a:lnTo>
                  <a:pt x="6732422" y="3423653"/>
                </a:lnTo>
                <a:lnTo>
                  <a:pt x="6778574" y="3419640"/>
                </a:lnTo>
                <a:lnTo>
                  <a:pt x="6823621" y="3416262"/>
                </a:lnTo>
                <a:lnTo>
                  <a:pt x="6867538" y="3413569"/>
                </a:lnTo>
                <a:lnTo>
                  <a:pt x="6910273" y="3411575"/>
                </a:lnTo>
                <a:lnTo>
                  <a:pt x="6951777" y="3410318"/>
                </a:lnTo>
                <a:lnTo>
                  <a:pt x="6992010" y="3409823"/>
                </a:lnTo>
                <a:lnTo>
                  <a:pt x="7029323" y="3410077"/>
                </a:lnTo>
                <a:lnTo>
                  <a:pt x="7100265" y="3412058"/>
                </a:lnTo>
                <a:lnTo>
                  <a:pt x="7138429" y="3413760"/>
                </a:lnTo>
                <a:lnTo>
                  <a:pt x="7178281" y="3415893"/>
                </a:lnTo>
                <a:lnTo>
                  <a:pt x="7219747" y="3418471"/>
                </a:lnTo>
                <a:lnTo>
                  <a:pt x="7262723" y="3421456"/>
                </a:lnTo>
                <a:lnTo>
                  <a:pt x="7307148" y="3424834"/>
                </a:lnTo>
                <a:lnTo>
                  <a:pt x="7352932" y="3428606"/>
                </a:lnTo>
                <a:lnTo>
                  <a:pt x="7400010" y="3432733"/>
                </a:lnTo>
                <a:lnTo>
                  <a:pt x="7497673" y="3442017"/>
                </a:lnTo>
                <a:lnTo>
                  <a:pt x="7599489" y="3452571"/>
                </a:lnTo>
                <a:lnTo>
                  <a:pt x="7704836" y="3464242"/>
                </a:lnTo>
                <a:lnTo>
                  <a:pt x="7813040" y="3476917"/>
                </a:lnTo>
                <a:lnTo>
                  <a:pt x="7923466" y="3490468"/>
                </a:lnTo>
                <a:lnTo>
                  <a:pt x="8035480" y="3504742"/>
                </a:lnTo>
                <a:lnTo>
                  <a:pt x="8205013" y="3527234"/>
                </a:lnTo>
                <a:lnTo>
                  <a:pt x="8374469" y="3550653"/>
                </a:lnTo>
                <a:lnTo>
                  <a:pt x="8596490" y="3582517"/>
                </a:lnTo>
                <a:lnTo>
                  <a:pt x="8860460" y="3621913"/>
                </a:lnTo>
                <a:lnTo>
                  <a:pt x="9144000" y="3665817"/>
                </a:lnTo>
                <a:lnTo>
                  <a:pt x="9144000" y="3621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8"/>
          <p:cNvSpPr/>
          <p:nvPr/>
        </p:nvSpPr>
        <p:spPr>
          <a:xfrm>
            <a:off x="8304028" y="1386757"/>
            <a:ext cx="791633" cy="295157"/>
          </a:xfrm>
          <a:custGeom>
            <a:avLst/>
            <a:gdLst/>
            <a:ahLst/>
            <a:cxnLst/>
            <a:rect l="l" t="t" r="r" b="b"/>
            <a:pathLst>
              <a:path w="593725" h="235585">
                <a:moveTo>
                  <a:pt x="538395" y="0"/>
                </a:moveTo>
                <a:lnTo>
                  <a:pt x="489376" y="2660"/>
                </a:lnTo>
                <a:lnTo>
                  <a:pt x="444458" y="8914"/>
                </a:lnTo>
                <a:lnTo>
                  <a:pt x="402060" y="17427"/>
                </a:lnTo>
                <a:lnTo>
                  <a:pt x="360598" y="26870"/>
                </a:lnTo>
                <a:lnTo>
                  <a:pt x="318491" y="35910"/>
                </a:lnTo>
                <a:lnTo>
                  <a:pt x="274155" y="43215"/>
                </a:lnTo>
                <a:lnTo>
                  <a:pt x="226007" y="47453"/>
                </a:lnTo>
                <a:lnTo>
                  <a:pt x="165618" y="46209"/>
                </a:lnTo>
                <a:lnTo>
                  <a:pt x="115792" y="38629"/>
                </a:lnTo>
                <a:lnTo>
                  <a:pt x="73561" y="27851"/>
                </a:lnTo>
                <a:lnTo>
                  <a:pt x="35953" y="17014"/>
                </a:lnTo>
                <a:lnTo>
                  <a:pt x="0" y="9257"/>
                </a:lnTo>
                <a:lnTo>
                  <a:pt x="37563" y="51585"/>
                </a:lnTo>
                <a:lnTo>
                  <a:pt x="84628" y="87611"/>
                </a:lnTo>
                <a:lnTo>
                  <a:pt x="150613" y="119692"/>
                </a:lnTo>
                <a:lnTo>
                  <a:pt x="221176" y="141334"/>
                </a:lnTo>
                <a:lnTo>
                  <a:pt x="268536" y="150581"/>
                </a:lnTo>
                <a:lnTo>
                  <a:pt x="363198" y="164544"/>
                </a:lnTo>
                <a:lnTo>
                  <a:pt x="408756" y="173632"/>
                </a:lnTo>
                <a:lnTo>
                  <a:pt x="451968" y="187039"/>
                </a:lnTo>
                <a:lnTo>
                  <a:pt x="491962" y="206951"/>
                </a:lnTo>
                <a:lnTo>
                  <a:pt x="527867" y="235553"/>
                </a:lnTo>
                <a:lnTo>
                  <a:pt x="538491" y="207087"/>
                </a:lnTo>
                <a:lnTo>
                  <a:pt x="555633" y="151608"/>
                </a:lnTo>
                <a:lnTo>
                  <a:pt x="573986" y="87034"/>
                </a:lnTo>
                <a:lnTo>
                  <a:pt x="588245" y="31280"/>
                </a:lnTo>
                <a:lnTo>
                  <a:pt x="593100" y="2263"/>
                </a:lnTo>
                <a:lnTo>
                  <a:pt x="538395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91353"/>
            <a:ext cx="7249212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chemeClr val="bg1"/>
                </a:solidFill>
                <a:ea typeface="Times New Roman" panose="02020603050405020304" pitchFamily="18" charset="0"/>
              </a:rPr>
              <a:t>О результатах комплексного тестирования (диагностической работы) обучающихся за I семестр 2025-2026 уч.г.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04028" y="6173518"/>
            <a:ext cx="367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Управление ВНОКО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651B36-2271-463F-B627-BE31550FE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446" y="158539"/>
            <a:ext cx="742496" cy="73734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169F6-E6E3-4E56-8787-9D1561B898D8}"/>
              </a:ext>
            </a:extLst>
          </p:cNvPr>
          <p:cNvSpPr/>
          <p:nvPr/>
        </p:nvSpPr>
        <p:spPr>
          <a:xfrm>
            <a:off x="0" y="67514"/>
            <a:ext cx="609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оценки уровня сформированности компетенций по образовательным программам специалитета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1549AB9-24DB-484A-83F3-DBDD7F727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2404"/>
              </p:ext>
            </p:extLst>
          </p:nvPr>
        </p:nvGraphicFramePr>
        <p:xfrm>
          <a:off x="145287" y="1083177"/>
          <a:ext cx="6802268" cy="5260993"/>
        </p:xfrm>
        <a:graphic>
          <a:graphicData uri="http://schemas.openxmlformats.org/drawingml/2006/table">
            <a:tbl>
              <a:tblPr firstRow="1" firstCol="1" bandRow="1"/>
              <a:tblGrid>
                <a:gridCol w="1022058">
                  <a:extLst>
                    <a:ext uri="{9D8B030D-6E8A-4147-A177-3AD203B41FA5}">
                      <a16:colId xmlns:a16="http://schemas.microsoft.com/office/drawing/2014/main" val="2516774884"/>
                    </a:ext>
                  </a:extLst>
                </a:gridCol>
                <a:gridCol w="2377133">
                  <a:extLst>
                    <a:ext uri="{9D8B030D-6E8A-4147-A177-3AD203B41FA5}">
                      <a16:colId xmlns:a16="http://schemas.microsoft.com/office/drawing/2014/main" val="3648484233"/>
                    </a:ext>
                  </a:extLst>
                </a:gridCol>
                <a:gridCol w="682578">
                  <a:extLst>
                    <a:ext uri="{9D8B030D-6E8A-4147-A177-3AD203B41FA5}">
                      <a16:colId xmlns:a16="http://schemas.microsoft.com/office/drawing/2014/main" val="468743283"/>
                    </a:ext>
                  </a:extLst>
                </a:gridCol>
                <a:gridCol w="562631">
                  <a:extLst>
                    <a:ext uri="{9D8B030D-6E8A-4147-A177-3AD203B41FA5}">
                      <a16:colId xmlns:a16="http://schemas.microsoft.com/office/drawing/2014/main" val="1682730629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1685556781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3011063749"/>
                    </a:ext>
                  </a:extLst>
                </a:gridCol>
                <a:gridCol w="711910">
                  <a:extLst>
                    <a:ext uri="{9D8B030D-6E8A-4147-A177-3AD203B41FA5}">
                      <a16:colId xmlns:a16="http://schemas.microsoft.com/office/drawing/2014/main" val="4244931146"/>
                    </a:ext>
                  </a:extLst>
                </a:gridCol>
              </a:tblGrid>
              <a:tr h="6382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 направления подготовки / специальности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Направленность (профиль) / специализация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образовательной программы</a:t>
                      </a:r>
                      <a:endParaRPr lang="ru-RU" dirty="0"/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обучающихся</a:t>
                      </a:r>
                      <a:endParaRPr lang="ru-RU" dirty="0"/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сформированности компетенций,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81956"/>
                  </a:ext>
                </a:extLst>
              </a:tr>
              <a:tr h="638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заявленных на мероприятие, чел.</a:t>
                      </a:r>
                      <a:endParaRPr lang="ru-RU" dirty="0"/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 КТ,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участников,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образовательной программе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специальности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78286"/>
                  </a:ext>
                </a:extLst>
              </a:tr>
              <a:tr h="17566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ВЫСШЕГО ОБРАЗОВАНИЯ – СПЕЦИАЛИТЕТ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911488"/>
                  </a:ext>
                </a:extLst>
              </a:tr>
              <a:tr h="5270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38.05.01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Экономическая безопасность. Специализация № 1 Экономико-правовое обеспечение экономической безопасности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71683"/>
                  </a:ext>
                </a:extLst>
              </a:tr>
              <a:tr h="212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Экономическая безопасность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44670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38.05.01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40.05.01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Экономическая безопасность. Правовое обеспечение национальной безопасности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341228"/>
                  </a:ext>
                </a:extLst>
              </a:tr>
              <a:tr h="527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40.05.01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38.05.01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Правовое обеспечение национальной безопасности. Государственно-правовая. Таможенное дело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33328"/>
                  </a:ext>
                </a:extLst>
              </a:tr>
              <a:tr h="52700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40.05.01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Правовое обеспечение национальной безопасности. Специализация Уголовно-правовая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77257"/>
                  </a:ext>
                </a:extLst>
              </a:tr>
              <a:tr h="52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Правовое обеспечение национальной безопасности.  Специализация Гражданско-правовая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53169"/>
                  </a:ext>
                </a:extLst>
              </a:tr>
              <a:tr h="52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Правовое обеспечение национальной безопасности.  Специализация Государственно-правовая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009820"/>
                  </a:ext>
                </a:extLst>
              </a:tr>
              <a:tr h="210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Прокурорская деятельность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23161"/>
                  </a:ext>
                </a:extLst>
              </a:tr>
              <a:tr h="210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Судебная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47" marR="67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931606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EA915D-4DD6-4283-B766-12DE170EBA8B}"/>
              </a:ext>
            </a:extLst>
          </p:cNvPr>
          <p:cNvSpPr/>
          <p:nvPr/>
        </p:nvSpPr>
        <p:spPr>
          <a:xfrm>
            <a:off x="7092842" y="247506"/>
            <a:ext cx="5015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Рейтинги образовательных программ по уровням сформированности компетенций по программам специалитета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D847A75-1158-4761-9BBF-3AE928D7C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149391"/>
              </p:ext>
            </p:extLst>
          </p:nvPr>
        </p:nvGraphicFramePr>
        <p:xfrm>
          <a:off x="6338172" y="1329007"/>
          <a:ext cx="5708541" cy="476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91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C106DA-C5AE-48D7-AC5E-3981D57AFD31}"/>
              </a:ext>
            </a:extLst>
          </p:cNvPr>
          <p:cNvSpPr/>
          <p:nvPr/>
        </p:nvSpPr>
        <p:spPr>
          <a:xfrm>
            <a:off x="0" y="11391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сформированности компетенций у обучающихся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программам специалитета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сопоставлении с прошлым периодом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78FAAC2-2D12-46D5-B7BA-9B5B69BEF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813298"/>
              </p:ext>
            </p:extLst>
          </p:nvPr>
        </p:nvGraphicFramePr>
        <p:xfrm>
          <a:off x="319267" y="993807"/>
          <a:ext cx="11435957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84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5277A48-FE97-4E7E-88AE-CED5338D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85882"/>
              </p:ext>
            </p:extLst>
          </p:nvPr>
        </p:nvGraphicFramePr>
        <p:xfrm>
          <a:off x="112925" y="1083177"/>
          <a:ext cx="674370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103133">
                  <a:extLst>
                    <a:ext uri="{9D8B030D-6E8A-4147-A177-3AD203B41FA5}">
                      <a16:colId xmlns:a16="http://schemas.microsoft.com/office/drawing/2014/main" val="4253857446"/>
                    </a:ext>
                  </a:extLst>
                </a:gridCol>
                <a:gridCol w="2400318">
                  <a:extLst>
                    <a:ext uri="{9D8B030D-6E8A-4147-A177-3AD203B41FA5}">
                      <a16:colId xmlns:a16="http://schemas.microsoft.com/office/drawing/2014/main" val="1645271519"/>
                    </a:ext>
                  </a:extLst>
                </a:gridCol>
                <a:gridCol w="723015">
                  <a:extLst>
                    <a:ext uri="{9D8B030D-6E8A-4147-A177-3AD203B41FA5}">
                      <a16:colId xmlns:a16="http://schemas.microsoft.com/office/drawing/2014/main" val="1648267932"/>
                    </a:ext>
                  </a:extLst>
                </a:gridCol>
                <a:gridCol w="629150">
                  <a:extLst>
                    <a:ext uri="{9D8B030D-6E8A-4147-A177-3AD203B41FA5}">
                      <a16:colId xmlns:a16="http://schemas.microsoft.com/office/drawing/2014/main" val="3386725384"/>
                    </a:ext>
                  </a:extLst>
                </a:gridCol>
                <a:gridCol w="629150">
                  <a:extLst>
                    <a:ext uri="{9D8B030D-6E8A-4147-A177-3AD203B41FA5}">
                      <a16:colId xmlns:a16="http://schemas.microsoft.com/office/drawing/2014/main" val="3049035289"/>
                    </a:ext>
                  </a:extLst>
                </a:gridCol>
                <a:gridCol w="1258934">
                  <a:extLst>
                    <a:ext uri="{9D8B030D-6E8A-4147-A177-3AD203B41FA5}">
                      <a16:colId xmlns:a16="http://schemas.microsoft.com/office/drawing/2014/main" val="2852616918"/>
                    </a:ext>
                  </a:extLst>
                </a:gridCol>
              </a:tblGrid>
              <a:tr h="563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 направления подготовки / специальности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Направленность (профиль) / специализация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образовательной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обучающихся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сформированности компетенций,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64606"/>
                  </a:ext>
                </a:extLst>
              </a:tr>
              <a:tr h="563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заявленных на мероприятие,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 КТ,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участников,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487593"/>
                  </a:ext>
                </a:extLst>
              </a:tr>
              <a:tr h="1066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ПРОГРАММЫ ПОДГОТОВКИ СПЕЦИАЛИСТОВ СРЕДНЕГО ЗВЕНА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204332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38.02.07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Банковское дело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93049"/>
                  </a:ext>
                </a:extLst>
              </a:tr>
              <a:tr h="1066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ВЫСШЕГО ОБРАЗОВАНИЯ – БАКАЛАВРИАТ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207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38.03.01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 и управление на предприятии (организации)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6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0631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40.03.01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Судебная, исполнительная и нотариальная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6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6778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477529-2031-4E17-9A02-844EB95584CD}"/>
              </a:ext>
            </a:extLst>
          </p:cNvPr>
          <p:cNvSpPr/>
          <p:nvPr/>
        </p:nvSpPr>
        <p:spPr>
          <a:xfrm>
            <a:off x="0" y="67514"/>
            <a:ext cx="609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оценки уровня сформированности компетенций по образовательным программам Сызранского филиала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DCA7DA-27C7-4028-BE24-4BBFE47D0989}"/>
              </a:ext>
            </a:extLst>
          </p:cNvPr>
          <p:cNvSpPr/>
          <p:nvPr/>
        </p:nvSpPr>
        <p:spPr>
          <a:xfrm>
            <a:off x="7092842" y="247506"/>
            <a:ext cx="5015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Рейтинги образовательных программ по уровням сформированности компетенций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43CADD8-BC74-46DC-99E5-DFC82835B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520221"/>
              </p:ext>
            </p:extLst>
          </p:nvPr>
        </p:nvGraphicFramePr>
        <p:xfrm>
          <a:off x="7232892" y="947665"/>
          <a:ext cx="4875010" cy="233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CE3AB3-9FE9-4928-995D-283E705EACA4}"/>
              </a:ext>
            </a:extLst>
          </p:cNvPr>
          <p:cNvSpPr/>
          <p:nvPr/>
        </p:nvSpPr>
        <p:spPr>
          <a:xfrm>
            <a:off x="112924" y="3380209"/>
            <a:ext cx="11994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сформированности компетенций у обучающихся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FAB023F-0FDC-4AEB-B324-D75F4804D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039308"/>
              </p:ext>
            </p:extLst>
          </p:nvPr>
        </p:nvGraphicFramePr>
        <p:xfrm>
          <a:off x="226896" y="3780148"/>
          <a:ext cx="11688583" cy="301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35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93B2F2-CF67-4D5A-864D-DC36C7C04319}"/>
              </a:ext>
            </a:extLst>
          </p:cNvPr>
          <p:cNvSpPr/>
          <p:nvPr/>
        </p:nvSpPr>
        <p:spPr>
          <a:xfrm>
            <a:off x="188535" y="83725"/>
            <a:ext cx="1192490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Выводы: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Результаты проведенной оценки сформированности компетенций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соответствуют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результатам промежуточной аттестации обучающихся.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Проверяемые компетенции обучающихся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сформированы на достаточном уровне.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Доля обучающихся, продемонстрировавших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сформированность проверяемых компетенций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(этапа компетенций) на должном уровне сформированности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100,0 %.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DengXian Light" panose="02010600030101010101" pitchFamily="2" charset="-122"/>
              </a:rPr>
              <a:t>Качество знаний в среднем составляет в ФГАОУ ВО «СГЭУ» - 86,05% (выше по сравнению с предыдущим периодом на 2,15%), в Сызранском филиале 89,6% выше по сравнению с предыдущим периодом на 13,3%), в среднем по университету – 87,83% (выше по сравнению с предыдущим периодом на 4,73%).</a:t>
            </a:r>
            <a:endParaRPr lang="ru-RU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0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20BDC4-904E-4D15-9D68-04EEFAB9CA35}"/>
              </a:ext>
            </a:extLst>
          </p:cNvPr>
          <p:cNvSpPr/>
          <p:nvPr/>
        </p:nvSpPr>
        <p:spPr>
          <a:xfrm>
            <a:off x="0" y="1041023"/>
            <a:ext cx="1200032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ПРОЕКТ РЕШЕНИЯ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Признать удовлетворительными результаты проведенной оценки сформированности компетенций в ФГАОУ ВО «СГЭУ» и Сызранском филиале.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Начальнику управления ВНОКО сформировать отчет и разместить его на сайте университета и филиала.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Академическим руководителям образовательных программ усилить контроль явки обучающихся на мероприятие по программам: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- 38.02.01 Экономика и бухгалтерский учет (по отраслям);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- 40.02.04 Юрист в сфере правового обеспечения организаций и граждан;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- 38.03.02 Управление логистикой в бизнесе;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- 38.03.02 Проектное управление и бизнес-администрирование;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- 39.03.01 Социальная психология;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- 43.03.01 Логистика в бизнесе.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Директору Сызранского филиала усилить контроль явки обучающихся на мероприятие по программам: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- 38.02.07 Банковское дело;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- 38.03.01 Экономика и управление на предприятии (организации);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- 40.03.01 Судебная, исполнительная и нотариальная деятельность.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514D9D-C456-4BC9-815E-1C0F3A8DC566}"/>
              </a:ext>
            </a:extLst>
          </p:cNvPr>
          <p:cNvSpPr/>
          <p:nvPr/>
        </p:nvSpPr>
        <p:spPr>
          <a:xfrm>
            <a:off x="0" y="67514"/>
            <a:ext cx="12192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оценки уровня сформированности компетенций по образовательным программам / направлениям подготовки (специальностям) </a:t>
            </a: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ФГАОУ ВО «СГЭУ» и Сызранском филиале</a:t>
            </a:r>
          </a:p>
        </p:txBody>
      </p:sp>
    </p:spTree>
    <p:extLst>
      <p:ext uri="{BB962C8B-B14F-4D97-AF65-F5344CB8AC3E}">
        <p14:creationId xmlns:p14="http://schemas.microsoft.com/office/powerpoint/2010/main" val="138157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9EF74-0CCF-49BE-AE3C-F59CF505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115C7-E8D6-4384-8433-E99E20C65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29C3ACD-8C39-4AC0-B213-F509BCEE618B}"/>
              </a:ext>
            </a:extLst>
          </p:cNvPr>
          <p:cNvSpPr/>
          <p:nvPr/>
        </p:nvSpPr>
        <p:spPr>
          <a:xfrm>
            <a:off x="0" y="89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8AC38679-624A-4F34-9743-0BD5FC8EB7A8}"/>
              </a:ext>
            </a:extLst>
          </p:cNvPr>
          <p:cNvSpPr/>
          <p:nvPr/>
        </p:nvSpPr>
        <p:spPr>
          <a:xfrm>
            <a:off x="0" y="1391707"/>
            <a:ext cx="12192000" cy="5518886"/>
          </a:xfrm>
          <a:custGeom>
            <a:avLst/>
            <a:gdLst/>
            <a:ahLst/>
            <a:cxnLst/>
            <a:rect l="l" t="t" r="r" b="b"/>
            <a:pathLst>
              <a:path w="9144000" h="4404995">
                <a:moveTo>
                  <a:pt x="8811387" y="3384893"/>
                </a:moveTo>
                <a:lnTo>
                  <a:pt x="8408492" y="3092475"/>
                </a:lnTo>
                <a:lnTo>
                  <a:pt x="8393900" y="3081883"/>
                </a:lnTo>
                <a:lnTo>
                  <a:pt x="8329587" y="3081769"/>
                </a:lnTo>
                <a:lnTo>
                  <a:pt x="8108886" y="3080753"/>
                </a:lnTo>
                <a:lnTo>
                  <a:pt x="8013700" y="3079458"/>
                </a:lnTo>
                <a:lnTo>
                  <a:pt x="7915427" y="3077273"/>
                </a:lnTo>
                <a:lnTo>
                  <a:pt x="7865326" y="3075775"/>
                </a:lnTo>
                <a:lnTo>
                  <a:pt x="7814665" y="3073958"/>
                </a:lnTo>
                <a:lnTo>
                  <a:pt x="7763523" y="3071799"/>
                </a:lnTo>
                <a:lnTo>
                  <a:pt x="7711986" y="3069259"/>
                </a:lnTo>
                <a:lnTo>
                  <a:pt x="7660106" y="3066313"/>
                </a:lnTo>
                <a:lnTo>
                  <a:pt x="7607960" y="3062935"/>
                </a:lnTo>
                <a:lnTo>
                  <a:pt x="7555636" y="3059074"/>
                </a:lnTo>
                <a:lnTo>
                  <a:pt x="7503198" y="3054718"/>
                </a:lnTo>
                <a:lnTo>
                  <a:pt x="7450709" y="3049816"/>
                </a:lnTo>
                <a:lnTo>
                  <a:pt x="7398245" y="3044367"/>
                </a:lnTo>
                <a:lnTo>
                  <a:pt x="7345896" y="3038310"/>
                </a:lnTo>
                <a:lnTo>
                  <a:pt x="7293711" y="3031629"/>
                </a:lnTo>
                <a:lnTo>
                  <a:pt x="7241781" y="3024289"/>
                </a:lnTo>
                <a:lnTo>
                  <a:pt x="7190168" y="3016262"/>
                </a:lnTo>
                <a:lnTo>
                  <a:pt x="7138949" y="3007512"/>
                </a:lnTo>
                <a:lnTo>
                  <a:pt x="7088200" y="2998000"/>
                </a:lnTo>
                <a:lnTo>
                  <a:pt x="7037984" y="2987713"/>
                </a:lnTo>
                <a:lnTo>
                  <a:pt x="6988378" y="2976613"/>
                </a:lnTo>
                <a:lnTo>
                  <a:pt x="6939458" y="2964662"/>
                </a:lnTo>
                <a:lnTo>
                  <a:pt x="6928205" y="2604986"/>
                </a:lnTo>
                <a:lnTo>
                  <a:pt x="6950024" y="2623515"/>
                </a:lnTo>
                <a:lnTo>
                  <a:pt x="6995858" y="2648915"/>
                </a:lnTo>
                <a:lnTo>
                  <a:pt x="7042709" y="2687015"/>
                </a:lnTo>
                <a:lnTo>
                  <a:pt x="7090562" y="2712415"/>
                </a:lnTo>
                <a:lnTo>
                  <a:pt x="7139445" y="2750515"/>
                </a:lnTo>
                <a:lnTo>
                  <a:pt x="7189330" y="2775915"/>
                </a:lnTo>
                <a:lnTo>
                  <a:pt x="7240219" y="2814015"/>
                </a:lnTo>
                <a:lnTo>
                  <a:pt x="7345045" y="2864815"/>
                </a:lnTo>
                <a:lnTo>
                  <a:pt x="7398956" y="2902915"/>
                </a:lnTo>
                <a:lnTo>
                  <a:pt x="7453884" y="2928315"/>
                </a:lnTo>
                <a:lnTo>
                  <a:pt x="7509815" y="2966415"/>
                </a:lnTo>
                <a:lnTo>
                  <a:pt x="7624673" y="3017215"/>
                </a:lnTo>
                <a:lnTo>
                  <a:pt x="8065973" y="3017215"/>
                </a:lnTo>
                <a:lnTo>
                  <a:pt x="7898028" y="2915615"/>
                </a:lnTo>
                <a:lnTo>
                  <a:pt x="7847533" y="2890215"/>
                </a:lnTo>
                <a:lnTo>
                  <a:pt x="7798435" y="2852115"/>
                </a:lnTo>
                <a:lnTo>
                  <a:pt x="7750759" y="2826715"/>
                </a:lnTo>
                <a:lnTo>
                  <a:pt x="7704506" y="2788615"/>
                </a:lnTo>
                <a:lnTo>
                  <a:pt x="7659675" y="2750515"/>
                </a:lnTo>
                <a:lnTo>
                  <a:pt x="7616253" y="2725115"/>
                </a:lnTo>
                <a:lnTo>
                  <a:pt x="7574267" y="2687015"/>
                </a:lnTo>
                <a:lnTo>
                  <a:pt x="7533703" y="2648915"/>
                </a:lnTo>
                <a:lnTo>
                  <a:pt x="7494575" y="2610815"/>
                </a:lnTo>
                <a:lnTo>
                  <a:pt x="7456881" y="2572715"/>
                </a:lnTo>
                <a:lnTo>
                  <a:pt x="7420635" y="2547315"/>
                </a:lnTo>
                <a:lnTo>
                  <a:pt x="7385825" y="2509215"/>
                </a:lnTo>
                <a:lnTo>
                  <a:pt x="7352449" y="2471115"/>
                </a:lnTo>
                <a:lnTo>
                  <a:pt x="7320534" y="2433015"/>
                </a:lnTo>
                <a:lnTo>
                  <a:pt x="7290067" y="2394915"/>
                </a:lnTo>
                <a:lnTo>
                  <a:pt x="7261060" y="2356815"/>
                </a:lnTo>
                <a:lnTo>
                  <a:pt x="7233501" y="2318715"/>
                </a:lnTo>
                <a:lnTo>
                  <a:pt x="7207415" y="2280615"/>
                </a:lnTo>
                <a:lnTo>
                  <a:pt x="7182777" y="2242515"/>
                </a:lnTo>
                <a:lnTo>
                  <a:pt x="7159612" y="2204415"/>
                </a:lnTo>
                <a:lnTo>
                  <a:pt x="7137921" y="2166315"/>
                </a:lnTo>
                <a:lnTo>
                  <a:pt x="7117702" y="2128215"/>
                </a:lnTo>
                <a:lnTo>
                  <a:pt x="7093991" y="2077415"/>
                </a:lnTo>
                <a:lnTo>
                  <a:pt x="7072719" y="2026615"/>
                </a:lnTo>
                <a:lnTo>
                  <a:pt x="7053885" y="1975815"/>
                </a:lnTo>
                <a:lnTo>
                  <a:pt x="7037489" y="1925015"/>
                </a:lnTo>
                <a:lnTo>
                  <a:pt x="7023544" y="1886915"/>
                </a:lnTo>
                <a:lnTo>
                  <a:pt x="7012064" y="1836115"/>
                </a:lnTo>
                <a:lnTo>
                  <a:pt x="7003047" y="1785315"/>
                </a:lnTo>
                <a:lnTo>
                  <a:pt x="6996506" y="1734515"/>
                </a:lnTo>
                <a:lnTo>
                  <a:pt x="6992442" y="1683715"/>
                </a:lnTo>
                <a:lnTo>
                  <a:pt x="6990880" y="1645615"/>
                </a:lnTo>
                <a:lnTo>
                  <a:pt x="6991794" y="1594815"/>
                </a:lnTo>
                <a:lnTo>
                  <a:pt x="6995223" y="1544015"/>
                </a:lnTo>
                <a:lnTo>
                  <a:pt x="7001154" y="1505915"/>
                </a:lnTo>
                <a:lnTo>
                  <a:pt x="7009562" y="1455115"/>
                </a:lnTo>
                <a:lnTo>
                  <a:pt x="7020471" y="1404315"/>
                </a:lnTo>
                <a:lnTo>
                  <a:pt x="7033895" y="1366215"/>
                </a:lnTo>
                <a:lnTo>
                  <a:pt x="7049846" y="1315415"/>
                </a:lnTo>
                <a:lnTo>
                  <a:pt x="7068325" y="1277315"/>
                </a:lnTo>
                <a:lnTo>
                  <a:pt x="7089343" y="1239215"/>
                </a:lnTo>
                <a:lnTo>
                  <a:pt x="7112902" y="1188415"/>
                </a:lnTo>
                <a:lnTo>
                  <a:pt x="7139013" y="1150315"/>
                </a:lnTo>
                <a:lnTo>
                  <a:pt x="7167689" y="1112215"/>
                </a:lnTo>
                <a:lnTo>
                  <a:pt x="7198919" y="1074115"/>
                </a:lnTo>
                <a:lnTo>
                  <a:pt x="7232726" y="1036015"/>
                </a:lnTo>
                <a:lnTo>
                  <a:pt x="7269112" y="997915"/>
                </a:lnTo>
                <a:lnTo>
                  <a:pt x="7308075" y="959815"/>
                </a:lnTo>
                <a:lnTo>
                  <a:pt x="7338987" y="934415"/>
                </a:lnTo>
                <a:lnTo>
                  <a:pt x="7371347" y="909015"/>
                </a:lnTo>
                <a:lnTo>
                  <a:pt x="7405154" y="883615"/>
                </a:lnTo>
                <a:lnTo>
                  <a:pt x="7440435" y="858215"/>
                </a:lnTo>
                <a:lnTo>
                  <a:pt x="7477176" y="832815"/>
                </a:lnTo>
                <a:lnTo>
                  <a:pt x="7515377" y="807415"/>
                </a:lnTo>
                <a:lnTo>
                  <a:pt x="7555039" y="794715"/>
                </a:lnTo>
                <a:lnTo>
                  <a:pt x="7596187" y="769315"/>
                </a:lnTo>
                <a:lnTo>
                  <a:pt x="7638809" y="743915"/>
                </a:lnTo>
                <a:lnTo>
                  <a:pt x="7682903" y="731215"/>
                </a:lnTo>
                <a:lnTo>
                  <a:pt x="7728471" y="705815"/>
                </a:lnTo>
                <a:lnTo>
                  <a:pt x="7775537" y="693115"/>
                </a:lnTo>
                <a:lnTo>
                  <a:pt x="7824076" y="667715"/>
                </a:lnTo>
                <a:lnTo>
                  <a:pt x="7925651" y="642315"/>
                </a:lnTo>
                <a:lnTo>
                  <a:pt x="8089227" y="604215"/>
                </a:lnTo>
                <a:lnTo>
                  <a:pt x="8205800" y="578815"/>
                </a:lnTo>
                <a:lnTo>
                  <a:pt x="8252066" y="566115"/>
                </a:lnTo>
                <a:lnTo>
                  <a:pt x="8252523" y="464515"/>
                </a:lnTo>
                <a:lnTo>
                  <a:pt x="8252739" y="464515"/>
                </a:lnTo>
                <a:lnTo>
                  <a:pt x="8248002" y="439115"/>
                </a:lnTo>
                <a:lnTo>
                  <a:pt x="8234908" y="426415"/>
                </a:lnTo>
                <a:lnTo>
                  <a:pt x="8215135" y="413715"/>
                </a:lnTo>
                <a:lnTo>
                  <a:pt x="8190344" y="401015"/>
                </a:lnTo>
                <a:lnTo>
                  <a:pt x="8156321" y="401015"/>
                </a:lnTo>
                <a:lnTo>
                  <a:pt x="8134794" y="388315"/>
                </a:lnTo>
                <a:lnTo>
                  <a:pt x="8058607" y="373710"/>
                </a:lnTo>
                <a:lnTo>
                  <a:pt x="8058607" y="489915"/>
                </a:lnTo>
                <a:lnTo>
                  <a:pt x="7886827" y="528015"/>
                </a:lnTo>
                <a:lnTo>
                  <a:pt x="7832623" y="553415"/>
                </a:lnTo>
                <a:lnTo>
                  <a:pt x="7779956" y="566115"/>
                </a:lnTo>
                <a:lnTo>
                  <a:pt x="7728813" y="591515"/>
                </a:lnTo>
                <a:lnTo>
                  <a:pt x="7679207" y="604215"/>
                </a:lnTo>
                <a:lnTo>
                  <a:pt x="7631112" y="629615"/>
                </a:lnTo>
                <a:lnTo>
                  <a:pt x="7584529" y="655015"/>
                </a:lnTo>
                <a:lnTo>
                  <a:pt x="7539482" y="667715"/>
                </a:lnTo>
                <a:lnTo>
                  <a:pt x="7495934" y="693115"/>
                </a:lnTo>
                <a:lnTo>
                  <a:pt x="7453897" y="718515"/>
                </a:lnTo>
                <a:lnTo>
                  <a:pt x="7413371" y="743915"/>
                </a:lnTo>
                <a:lnTo>
                  <a:pt x="7374356" y="769315"/>
                </a:lnTo>
                <a:lnTo>
                  <a:pt x="7336828" y="794715"/>
                </a:lnTo>
                <a:lnTo>
                  <a:pt x="7300823" y="820115"/>
                </a:lnTo>
                <a:lnTo>
                  <a:pt x="7266305" y="845515"/>
                </a:lnTo>
                <a:lnTo>
                  <a:pt x="7233272" y="883615"/>
                </a:lnTo>
                <a:lnTo>
                  <a:pt x="7192734" y="909015"/>
                </a:lnTo>
                <a:lnTo>
                  <a:pt x="7154672" y="959815"/>
                </a:lnTo>
                <a:lnTo>
                  <a:pt x="7119099" y="997915"/>
                </a:lnTo>
                <a:lnTo>
                  <a:pt x="7085990" y="1036015"/>
                </a:lnTo>
                <a:lnTo>
                  <a:pt x="7055345" y="1074115"/>
                </a:lnTo>
                <a:lnTo>
                  <a:pt x="7027177" y="1112215"/>
                </a:lnTo>
                <a:lnTo>
                  <a:pt x="7001446" y="1163015"/>
                </a:lnTo>
                <a:lnTo>
                  <a:pt x="6978180" y="1201115"/>
                </a:lnTo>
                <a:lnTo>
                  <a:pt x="6957352" y="1251915"/>
                </a:lnTo>
                <a:lnTo>
                  <a:pt x="6938950" y="1290015"/>
                </a:lnTo>
                <a:lnTo>
                  <a:pt x="6922986" y="1340815"/>
                </a:lnTo>
                <a:lnTo>
                  <a:pt x="6909448" y="1391615"/>
                </a:lnTo>
                <a:lnTo>
                  <a:pt x="6898322" y="1429715"/>
                </a:lnTo>
                <a:lnTo>
                  <a:pt x="6889623" y="1480515"/>
                </a:lnTo>
                <a:lnTo>
                  <a:pt x="6883349" y="1531315"/>
                </a:lnTo>
                <a:lnTo>
                  <a:pt x="6879463" y="1582115"/>
                </a:lnTo>
                <a:lnTo>
                  <a:pt x="6877952" y="1632915"/>
                </a:lnTo>
                <a:lnTo>
                  <a:pt x="6878815" y="1683715"/>
                </a:lnTo>
                <a:lnTo>
                  <a:pt x="6882054" y="1721815"/>
                </a:lnTo>
                <a:lnTo>
                  <a:pt x="6887654" y="1772615"/>
                </a:lnTo>
                <a:lnTo>
                  <a:pt x="6895617" y="1823415"/>
                </a:lnTo>
                <a:lnTo>
                  <a:pt x="6905930" y="1874215"/>
                </a:lnTo>
                <a:lnTo>
                  <a:pt x="6918579" y="1925015"/>
                </a:lnTo>
                <a:lnTo>
                  <a:pt x="6933565" y="1975815"/>
                </a:lnTo>
                <a:lnTo>
                  <a:pt x="6950888" y="2026615"/>
                </a:lnTo>
                <a:lnTo>
                  <a:pt x="6970535" y="2077415"/>
                </a:lnTo>
                <a:lnTo>
                  <a:pt x="6992506" y="2128215"/>
                </a:lnTo>
                <a:lnTo>
                  <a:pt x="7016788" y="2179015"/>
                </a:lnTo>
                <a:lnTo>
                  <a:pt x="7037121" y="2217115"/>
                </a:lnTo>
                <a:lnTo>
                  <a:pt x="7058825" y="2255215"/>
                </a:lnTo>
                <a:lnTo>
                  <a:pt x="7081901" y="2293315"/>
                </a:lnTo>
                <a:lnTo>
                  <a:pt x="7106348" y="2331415"/>
                </a:lnTo>
                <a:lnTo>
                  <a:pt x="7132167" y="2369515"/>
                </a:lnTo>
                <a:lnTo>
                  <a:pt x="7159345" y="2407615"/>
                </a:lnTo>
                <a:lnTo>
                  <a:pt x="7187882" y="2445715"/>
                </a:lnTo>
                <a:lnTo>
                  <a:pt x="7217778" y="2483815"/>
                </a:lnTo>
                <a:lnTo>
                  <a:pt x="7249033" y="2521915"/>
                </a:lnTo>
                <a:lnTo>
                  <a:pt x="7281646" y="2560015"/>
                </a:lnTo>
                <a:lnTo>
                  <a:pt x="7315606" y="2598115"/>
                </a:lnTo>
                <a:lnTo>
                  <a:pt x="7350900" y="2636215"/>
                </a:lnTo>
                <a:lnTo>
                  <a:pt x="7387552" y="2661615"/>
                </a:lnTo>
                <a:lnTo>
                  <a:pt x="7425537" y="2699715"/>
                </a:lnTo>
                <a:lnTo>
                  <a:pt x="7464857" y="2737815"/>
                </a:lnTo>
                <a:lnTo>
                  <a:pt x="7505522" y="2775915"/>
                </a:lnTo>
                <a:lnTo>
                  <a:pt x="7547508" y="2814015"/>
                </a:lnTo>
                <a:lnTo>
                  <a:pt x="7590828" y="2839415"/>
                </a:lnTo>
                <a:lnTo>
                  <a:pt x="7635468" y="2877515"/>
                </a:lnTo>
                <a:lnTo>
                  <a:pt x="7681430" y="2915615"/>
                </a:lnTo>
                <a:lnTo>
                  <a:pt x="7662977" y="2915615"/>
                </a:lnTo>
                <a:lnTo>
                  <a:pt x="7604773" y="2877515"/>
                </a:lnTo>
                <a:lnTo>
                  <a:pt x="7491552" y="2826715"/>
                </a:lnTo>
                <a:lnTo>
                  <a:pt x="7436523" y="2788615"/>
                </a:lnTo>
                <a:lnTo>
                  <a:pt x="7382573" y="2763215"/>
                </a:lnTo>
                <a:lnTo>
                  <a:pt x="7329678" y="2725115"/>
                </a:lnTo>
                <a:lnTo>
                  <a:pt x="7277849" y="2699715"/>
                </a:lnTo>
                <a:lnTo>
                  <a:pt x="7227100" y="2674315"/>
                </a:lnTo>
                <a:lnTo>
                  <a:pt x="7177405" y="2636215"/>
                </a:lnTo>
                <a:lnTo>
                  <a:pt x="7128789" y="2610815"/>
                </a:lnTo>
                <a:lnTo>
                  <a:pt x="7081240" y="2572715"/>
                </a:lnTo>
                <a:lnTo>
                  <a:pt x="7034758" y="2534615"/>
                </a:lnTo>
                <a:lnTo>
                  <a:pt x="6989369" y="2509215"/>
                </a:lnTo>
                <a:lnTo>
                  <a:pt x="6945033" y="2471115"/>
                </a:lnTo>
                <a:lnTo>
                  <a:pt x="6901789" y="2445715"/>
                </a:lnTo>
                <a:lnTo>
                  <a:pt x="6859613" y="2407615"/>
                </a:lnTo>
                <a:lnTo>
                  <a:pt x="6818516" y="2369515"/>
                </a:lnTo>
                <a:lnTo>
                  <a:pt x="6778498" y="2344115"/>
                </a:lnTo>
                <a:lnTo>
                  <a:pt x="6739560" y="2306015"/>
                </a:lnTo>
                <a:lnTo>
                  <a:pt x="6701701" y="2267915"/>
                </a:lnTo>
                <a:lnTo>
                  <a:pt x="6664934" y="2242515"/>
                </a:lnTo>
                <a:lnTo>
                  <a:pt x="6629247" y="2204415"/>
                </a:lnTo>
                <a:lnTo>
                  <a:pt x="6594640" y="2166315"/>
                </a:lnTo>
                <a:lnTo>
                  <a:pt x="6561125" y="2140915"/>
                </a:lnTo>
                <a:lnTo>
                  <a:pt x="6528689" y="2102815"/>
                </a:lnTo>
                <a:lnTo>
                  <a:pt x="6497345" y="2064715"/>
                </a:lnTo>
                <a:lnTo>
                  <a:pt x="6467094" y="2026615"/>
                </a:lnTo>
                <a:lnTo>
                  <a:pt x="6437935" y="2001215"/>
                </a:lnTo>
                <a:lnTo>
                  <a:pt x="6409868" y="1963115"/>
                </a:lnTo>
                <a:lnTo>
                  <a:pt x="6382893" y="1925015"/>
                </a:lnTo>
                <a:lnTo>
                  <a:pt x="6357010" y="1899615"/>
                </a:lnTo>
                <a:lnTo>
                  <a:pt x="6332233" y="1861515"/>
                </a:lnTo>
                <a:lnTo>
                  <a:pt x="6308547" y="1823415"/>
                </a:lnTo>
                <a:lnTo>
                  <a:pt x="6285954" y="1785315"/>
                </a:lnTo>
                <a:lnTo>
                  <a:pt x="6264465" y="1759915"/>
                </a:lnTo>
                <a:lnTo>
                  <a:pt x="6244069" y="1721815"/>
                </a:lnTo>
                <a:lnTo>
                  <a:pt x="6224778" y="1683715"/>
                </a:lnTo>
                <a:lnTo>
                  <a:pt x="6206591" y="1658315"/>
                </a:lnTo>
                <a:lnTo>
                  <a:pt x="6189510" y="1620215"/>
                </a:lnTo>
                <a:lnTo>
                  <a:pt x="6173533" y="1582115"/>
                </a:lnTo>
                <a:lnTo>
                  <a:pt x="6158662" y="1556715"/>
                </a:lnTo>
                <a:lnTo>
                  <a:pt x="6144895" y="1518615"/>
                </a:lnTo>
                <a:lnTo>
                  <a:pt x="6132233" y="1480515"/>
                </a:lnTo>
                <a:lnTo>
                  <a:pt x="6114529" y="1429715"/>
                </a:lnTo>
                <a:lnTo>
                  <a:pt x="6099645" y="1378915"/>
                </a:lnTo>
                <a:lnTo>
                  <a:pt x="6087567" y="1328115"/>
                </a:lnTo>
                <a:lnTo>
                  <a:pt x="6078309" y="1277315"/>
                </a:lnTo>
                <a:lnTo>
                  <a:pt x="6071882" y="1226515"/>
                </a:lnTo>
                <a:lnTo>
                  <a:pt x="6068288" y="1188415"/>
                </a:lnTo>
                <a:lnTo>
                  <a:pt x="6067526" y="1137615"/>
                </a:lnTo>
                <a:lnTo>
                  <a:pt x="6069609" y="1086815"/>
                </a:lnTo>
                <a:lnTo>
                  <a:pt x="6074537" y="1048715"/>
                </a:lnTo>
                <a:lnTo>
                  <a:pt x="6082322" y="997915"/>
                </a:lnTo>
                <a:lnTo>
                  <a:pt x="6092964" y="959815"/>
                </a:lnTo>
                <a:lnTo>
                  <a:pt x="6107785" y="909015"/>
                </a:lnTo>
                <a:lnTo>
                  <a:pt x="6126023" y="870915"/>
                </a:lnTo>
                <a:lnTo>
                  <a:pt x="6147701" y="820115"/>
                </a:lnTo>
                <a:lnTo>
                  <a:pt x="6172809" y="782015"/>
                </a:lnTo>
                <a:lnTo>
                  <a:pt x="6201384" y="743915"/>
                </a:lnTo>
                <a:lnTo>
                  <a:pt x="6233401" y="705815"/>
                </a:lnTo>
                <a:lnTo>
                  <a:pt x="6268885" y="667715"/>
                </a:lnTo>
                <a:lnTo>
                  <a:pt x="6307836" y="629615"/>
                </a:lnTo>
                <a:lnTo>
                  <a:pt x="6350267" y="604215"/>
                </a:lnTo>
                <a:lnTo>
                  <a:pt x="6396177" y="566115"/>
                </a:lnTo>
                <a:lnTo>
                  <a:pt x="6424993" y="553415"/>
                </a:lnTo>
                <a:lnTo>
                  <a:pt x="6455016" y="540715"/>
                </a:lnTo>
                <a:lnTo>
                  <a:pt x="6486233" y="515315"/>
                </a:lnTo>
                <a:lnTo>
                  <a:pt x="6552285" y="489915"/>
                </a:lnTo>
                <a:lnTo>
                  <a:pt x="6623164" y="464515"/>
                </a:lnTo>
                <a:lnTo>
                  <a:pt x="6660413" y="451815"/>
                </a:lnTo>
                <a:lnTo>
                  <a:pt x="6698882" y="439115"/>
                </a:lnTo>
                <a:lnTo>
                  <a:pt x="6738556" y="439115"/>
                </a:lnTo>
                <a:lnTo>
                  <a:pt x="6821551" y="413715"/>
                </a:lnTo>
                <a:lnTo>
                  <a:pt x="6864871" y="413715"/>
                </a:lnTo>
                <a:lnTo>
                  <a:pt x="6909422" y="401015"/>
                </a:lnTo>
                <a:lnTo>
                  <a:pt x="6955180" y="401015"/>
                </a:lnTo>
                <a:lnTo>
                  <a:pt x="7002170" y="388315"/>
                </a:lnTo>
                <a:lnTo>
                  <a:pt x="7422223" y="388315"/>
                </a:lnTo>
                <a:lnTo>
                  <a:pt x="7480274" y="401015"/>
                </a:lnTo>
                <a:lnTo>
                  <a:pt x="7539571" y="401015"/>
                </a:lnTo>
                <a:lnTo>
                  <a:pt x="7600099" y="413715"/>
                </a:lnTo>
                <a:lnTo>
                  <a:pt x="7661859" y="413715"/>
                </a:lnTo>
                <a:lnTo>
                  <a:pt x="7724876" y="426415"/>
                </a:lnTo>
                <a:lnTo>
                  <a:pt x="8058607" y="489915"/>
                </a:lnTo>
                <a:lnTo>
                  <a:pt x="8058607" y="373710"/>
                </a:lnTo>
                <a:lnTo>
                  <a:pt x="7803782" y="324815"/>
                </a:lnTo>
                <a:lnTo>
                  <a:pt x="7679144" y="299415"/>
                </a:lnTo>
                <a:lnTo>
                  <a:pt x="7618489" y="299415"/>
                </a:lnTo>
                <a:lnTo>
                  <a:pt x="7558938" y="286715"/>
                </a:lnTo>
                <a:lnTo>
                  <a:pt x="7443140" y="286715"/>
                </a:lnTo>
                <a:lnTo>
                  <a:pt x="7386891" y="274015"/>
                </a:lnTo>
                <a:lnTo>
                  <a:pt x="7024027" y="274015"/>
                </a:lnTo>
                <a:lnTo>
                  <a:pt x="6976580" y="286715"/>
                </a:lnTo>
                <a:lnTo>
                  <a:pt x="6898195" y="286715"/>
                </a:lnTo>
                <a:lnTo>
                  <a:pt x="6894436" y="0"/>
                </a:lnTo>
                <a:lnTo>
                  <a:pt x="6860883" y="0"/>
                </a:lnTo>
                <a:lnTo>
                  <a:pt x="6856997" y="294868"/>
                </a:lnTo>
                <a:lnTo>
                  <a:pt x="6797726" y="312115"/>
                </a:lnTo>
                <a:lnTo>
                  <a:pt x="6755752" y="312115"/>
                </a:lnTo>
                <a:lnTo>
                  <a:pt x="6714858" y="324815"/>
                </a:lnTo>
                <a:lnTo>
                  <a:pt x="6636359" y="350215"/>
                </a:lnTo>
                <a:lnTo>
                  <a:pt x="6598742" y="350215"/>
                </a:lnTo>
                <a:lnTo>
                  <a:pt x="6562204" y="362915"/>
                </a:lnTo>
                <a:lnTo>
                  <a:pt x="6526758" y="375615"/>
                </a:lnTo>
                <a:lnTo>
                  <a:pt x="6492405" y="388315"/>
                </a:lnTo>
                <a:lnTo>
                  <a:pt x="6459131" y="413715"/>
                </a:lnTo>
                <a:lnTo>
                  <a:pt x="6426936" y="426415"/>
                </a:lnTo>
                <a:lnTo>
                  <a:pt x="6395834" y="439115"/>
                </a:lnTo>
                <a:lnTo>
                  <a:pt x="6365811" y="451815"/>
                </a:lnTo>
                <a:lnTo>
                  <a:pt x="6336868" y="477215"/>
                </a:lnTo>
                <a:lnTo>
                  <a:pt x="6292202" y="502615"/>
                </a:lnTo>
                <a:lnTo>
                  <a:pt x="6250317" y="528015"/>
                </a:lnTo>
                <a:lnTo>
                  <a:pt x="6211227" y="566115"/>
                </a:lnTo>
                <a:lnTo>
                  <a:pt x="6174918" y="604215"/>
                </a:lnTo>
                <a:lnTo>
                  <a:pt x="6141390" y="642315"/>
                </a:lnTo>
                <a:lnTo>
                  <a:pt x="6110630" y="667715"/>
                </a:lnTo>
                <a:lnTo>
                  <a:pt x="6082639" y="705815"/>
                </a:lnTo>
                <a:lnTo>
                  <a:pt x="6057417" y="756615"/>
                </a:lnTo>
                <a:lnTo>
                  <a:pt x="6034964" y="794715"/>
                </a:lnTo>
                <a:lnTo>
                  <a:pt x="6015253" y="832815"/>
                </a:lnTo>
                <a:lnTo>
                  <a:pt x="5998299" y="883615"/>
                </a:lnTo>
                <a:lnTo>
                  <a:pt x="5984087" y="921715"/>
                </a:lnTo>
                <a:lnTo>
                  <a:pt x="5972759" y="972515"/>
                </a:lnTo>
                <a:lnTo>
                  <a:pt x="5964136" y="1010615"/>
                </a:lnTo>
                <a:lnTo>
                  <a:pt x="5958230" y="1061415"/>
                </a:lnTo>
                <a:lnTo>
                  <a:pt x="5955017" y="1112215"/>
                </a:lnTo>
                <a:lnTo>
                  <a:pt x="5954496" y="1163015"/>
                </a:lnTo>
                <a:lnTo>
                  <a:pt x="5956668" y="1213815"/>
                </a:lnTo>
                <a:lnTo>
                  <a:pt x="5961532" y="1264615"/>
                </a:lnTo>
                <a:lnTo>
                  <a:pt x="5969076" y="1315415"/>
                </a:lnTo>
                <a:lnTo>
                  <a:pt x="5979299" y="1366215"/>
                </a:lnTo>
                <a:lnTo>
                  <a:pt x="5992203" y="1417015"/>
                </a:lnTo>
                <a:lnTo>
                  <a:pt x="6007773" y="1467815"/>
                </a:lnTo>
                <a:lnTo>
                  <a:pt x="6026010" y="1518615"/>
                </a:lnTo>
                <a:lnTo>
                  <a:pt x="6038761" y="1556715"/>
                </a:lnTo>
                <a:lnTo>
                  <a:pt x="6052566" y="1594815"/>
                </a:lnTo>
                <a:lnTo>
                  <a:pt x="6067425" y="1620215"/>
                </a:lnTo>
                <a:lnTo>
                  <a:pt x="6083325" y="1658315"/>
                </a:lnTo>
                <a:lnTo>
                  <a:pt x="6100280" y="1696415"/>
                </a:lnTo>
                <a:lnTo>
                  <a:pt x="6118276" y="1721815"/>
                </a:lnTo>
                <a:lnTo>
                  <a:pt x="6137326" y="1759915"/>
                </a:lnTo>
                <a:lnTo>
                  <a:pt x="6157417" y="1798015"/>
                </a:lnTo>
                <a:lnTo>
                  <a:pt x="6178550" y="1836115"/>
                </a:lnTo>
                <a:lnTo>
                  <a:pt x="6200724" y="1861515"/>
                </a:lnTo>
                <a:lnTo>
                  <a:pt x="6223940" y="1899615"/>
                </a:lnTo>
                <a:lnTo>
                  <a:pt x="6248209" y="1937715"/>
                </a:lnTo>
                <a:lnTo>
                  <a:pt x="6273495" y="1975815"/>
                </a:lnTo>
                <a:lnTo>
                  <a:pt x="6299835" y="2001215"/>
                </a:lnTo>
                <a:lnTo>
                  <a:pt x="6327203" y="2039315"/>
                </a:lnTo>
                <a:lnTo>
                  <a:pt x="6355613" y="2077415"/>
                </a:lnTo>
                <a:lnTo>
                  <a:pt x="6385052" y="2115515"/>
                </a:lnTo>
                <a:lnTo>
                  <a:pt x="6415532" y="2140915"/>
                </a:lnTo>
                <a:lnTo>
                  <a:pt x="6447041" y="2179015"/>
                </a:lnTo>
                <a:lnTo>
                  <a:pt x="6479578" y="2217115"/>
                </a:lnTo>
                <a:lnTo>
                  <a:pt x="6513144" y="2242515"/>
                </a:lnTo>
                <a:lnTo>
                  <a:pt x="6547739" y="2280615"/>
                </a:lnTo>
                <a:lnTo>
                  <a:pt x="6583362" y="2318715"/>
                </a:lnTo>
                <a:lnTo>
                  <a:pt x="6620015" y="2356815"/>
                </a:lnTo>
                <a:lnTo>
                  <a:pt x="6657695" y="2382215"/>
                </a:lnTo>
                <a:lnTo>
                  <a:pt x="6696392" y="2420315"/>
                </a:lnTo>
                <a:lnTo>
                  <a:pt x="6736118" y="2458415"/>
                </a:lnTo>
                <a:lnTo>
                  <a:pt x="6776860" y="2483815"/>
                </a:lnTo>
                <a:lnTo>
                  <a:pt x="6818617" y="2521915"/>
                </a:lnTo>
                <a:lnTo>
                  <a:pt x="6827685" y="2527312"/>
                </a:lnTo>
                <a:lnTo>
                  <a:pt x="6822656" y="2931388"/>
                </a:lnTo>
                <a:lnTo>
                  <a:pt x="6797510" y="2923438"/>
                </a:lnTo>
                <a:lnTo>
                  <a:pt x="6752056" y="2907792"/>
                </a:lnTo>
                <a:lnTo>
                  <a:pt x="6707632" y="2891142"/>
                </a:lnTo>
                <a:lnTo>
                  <a:pt x="6664338" y="2873464"/>
                </a:lnTo>
                <a:lnTo>
                  <a:pt x="6622237" y="2854718"/>
                </a:lnTo>
                <a:lnTo>
                  <a:pt x="6581394" y="2834881"/>
                </a:lnTo>
                <a:lnTo>
                  <a:pt x="6541897" y="2813901"/>
                </a:lnTo>
                <a:lnTo>
                  <a:pt x="6503797" y="2791777"/>
                </a:lnTo>
                <a:lnTo>
                  <a:pt x="6467195" y="2768460"/>
                </a:lnTo>
                <a:lnTo>
                  <a:pt x="6432131" y="2743924"/>
                </a:lnTo>
                <a:lnTo>
                  <a:pt x="6398704" y="2718130"/>
                </a:lnTo>
                <a:lnTo>
                  <a:pt x="6366980" y="2691053"/>
                </a:lnTo>
                <a:lnTo>
                  <a:pt x="6332067" y="2654274"/>
                </a:lnTo>
                <a:lnTo>
                  <a:pt x="6302197" y="2618041"/>
                </a:lnTo>
                <a:lnTo>
                  <a:pt x="6274079" y="2579395"/>
                </a:lnTo>
                <a:lnTo>
                  <a:pt x="6247689" y="2538577"/>
                </a:lnTo>
                <a:lnTo>
                  <a:pt x="6223051" y="2495791"/>
                </a:lnTo>
                <a:lnTo>
                  <a:pt x="6200140" y="2451303"/>
                </a:lnTo>
                <a:lnTo>
                  <a:pt x="6178956" y="2405316"/>
                </a:lnTo>
                <a:lnTo>
                  <a:pt x="6159627" y="2358364"/>
                </a:lnTo>
                <a:lnTo>
                  <a:pt x="6142025" y="2310460"/>
                </a:lnTo>
                <a:lnTo>
                  <a:pt x="6126150" y="2261806"/>
                </a:lnTo>
                <a:lnTo>
                  <a:pt x="6112014" y="2212619"/>
                </a:lnTo>
                <a:lnTo>
                  <a:pt x="6099594" y="2163140"/>
                </a:lnTo>
                <a:lnTo>
                  <a:pt x="6088888" y="2113572"/>
                </a:lnTo>
                <a:lnTo>
                  <a:pt x="6079896" y="2064131"/>
                </a:lnTo>
                <a:lnTo>
                  <a:pt x="6064504" y="1960486"/>
                </a:lnTo>
                <a:lnTo>
                  <a:pt x="6054750" y="1907832"/>
                </a:lnTo>
                <a:lnTo>
                  <a:pt x="6043447" y="1857273"/>
                </a:lnTo>
                <a:lnTo>
                  <a:pt x="6030658" y="1809000"/>
                </a:lnTo>
                <a:lnTo>
                  <a:pt x="6016485" y="1763217"/>
                </a:lnTo>
                <a:lnTo>
                  <a:pt x="6000991" y="1720088"/>
                </a:lnTo>
                <a:lnTo>
                  <a:pt x="5979642" y="1669707"/>
                </a:lnTo>
                <a:lnTo>
                  <a:pt x="5956300" y="1623860"/>
                </a:lnTo>
                <a:lnTo>
                  <a:pt x="5931116" y="1582889"/>
                </a:lnTo>
                <a:lnTo>
                  <a:pt x="5904217" y="1547126"/>
                </a:lnTo>
                <a:lnTo>
                  <a:pt x="5875744" y="1516926"/>
                </a:lnTo>
                <a:lnTo>
                  <a:pt x="5837059" y="1489062"/>
                </a:lnTo>
                <a:lnTo>
                  <a:pt x="5795632" y="1467091"/>
                </a:lnTo>
                <a:lnTo>
                  <a:pt x="5749709" y="1449044"/>
                </a:lnTo>
                <a:lnTo>
                  <a:pt x="5700166" y="1435392"/>
                </a:lnTo>
                <a:lnTo>
                  <a:pt x="5652147" y="1427086"/>
                </a:lnTo>
                <a:lnTo>
                  <a:pt x="5602402" y="1423200"/>
                </a:lnTo>
                <a:lnTo>
                  <a:pt x="5551652" y="1424076"/>
                </a:lnTo>
                <a:lnTo>
                  <a:pt x="5500611" y="1430108"/>
                </a:lnTo>
                <a:lnTo>
                  <a:pt x="5462879" y="1436573"/>
                </a:lnTo>
                <a:lnTo>
                  <a:pt x="5314747" y="2121674"/>
                </a:lnTo>
                <a:lnTo>
                  <a:pt x="5601614" y="2120481"/>
                </a:lnTo>
                <a:lnTo>
                  <a:pt x="5609412" y="2055088"/>
                </a:lnTo>
                <a:lnTo>
                  <a:pt x="5611965" y="2039175"/>
                </a:lnTo>
                <a:lnTo>
                  <a:pt x="5622899" y="2000008"/>
                </a:lnTo>
                <a:lnTo>
                  <a:pt x="5635612" y="1982241"/>
                </a:lnTo>
                <a:lnTo>
                  <a:pt x="5635612" y="1982012"/>
                </a:lnTo>
                <a:lnTo>
                  <a:pt x="5645150" y="1977440"/>
                </a:lnTo>
                <a:lnTo>
                  <a:pt x="5652782" y="1978113"/>
                </a:lnTo>
                <a:lnTo>
                  <a:pt x="5667807" y="1983867"/>
                </a:lnTo>
                <a:lnTo>
                  <a:pt x="5674207" y="1988947"/>
                </a:lnTo>
                <a:lnTo>
                  <a:pt x="5678170" y="1995373"/>
                </a:lnTo>
                <a:lnTo>
                  <a:pt x="5677713" y="1994179"/>
                </a:lnTo>
                <a:lnTo>
                  <a:pt x="5680100" y="1999411"/>
                </a:lnTo>
                <a:lnTo>
                  <a:pt x="5680545" y="2006701"/>
                </a:lnTo>
                <a:lnTo>
                  <a:pt x="5679656" y="2016328"/>
                </a:lnTo>
                <a:lnTo>
                  <a:pt x="5667133" y="2067801"/>
                </a:lnTo>
                <a:lnTo>
                  <a:pt x="5633745" y="2133003"/>
                </a:lnTo>
                <a:lnTo>
                  <a:pt x="5608574" y="2170468"/>
                </a:lnTo>
                <a:lnTo>
                  <a:pt x="5579186" y="2210600"/>
                </a:lnTo>
                <a:lnTo>
                  <a:pt x="5546610" y="2252942"/>
                </a:lnTo>
                <a:lnTo>
                  <a:pt x="5480431" y="2337117"/>
                </a:lnTo>
                <a:lnTo>
                  <a:pt x="5448732" y="2378049"/>
                </a:lnTo>
                <a:lnTo>
                  <a:pt x="5417439" y="2419731"/>
                </a:lnTo>
                <a:lnTo>
                  <a:pt x="5387137" y="2462072"/>
                </a:lnTo>
                <a:lnTo>
                  <a:pt x="5358384" y="2504973"/>
                </a:lnTo>
                <a:lnTo>
                  <a:pt x="5331765" y="2548318"/>
                </a:lnTo>
                <a:lnTo>
                  <a:pt x="5307876" y="2592032"/>
                </a:lnTo>
                <a:lnTo>
                  <a:pt x="5287276" y="2635986"/>
                </a:lnTo>
                <a:lnTo>
                  <a:pt x="5270551" y="2680093"/>
                </a:lnTo>
                <a:lnTo>
                  <a:pt x="5258282" y="2724251"/>
                </a:lnTo>
                <a:lnTo>
                  <a:pt x="5246890" y="2780715"/>
                </a:lnTo>
                <a:lnTo>
                  <a:pt x="5240045" y="2835516"/>
                </a:lnTo>
                <a:lnTo>
                  <a:pt x="5237569" y="2888602"/>
                </a:lnTo>
                <a:lnTo>
                  <a:pt x="5239309" y="2939961"/>
                </a:lnTo>
                <a:lnTo>
                  <a:pt x="5245087" y="2989542"/>
                </a:lnTo>
                <a:lnTo>
                  <a:pt x="5254739" y="3037319"/>
                </a:lnTo>
                <a:lnTo>
                  <a:pt x="5268099" y="3083280"/>
                </a:lnTo>
                <a:lnTo>
                  <a:pt x="5284978" y="3127375"/>
                </a:lnTo>
                <a:lnTo>
                  <a:pt x="5305222" y="3169589"/>
                </a:lnTo>
                <a:lnTo>
                  <a:pt x="5344350" y="3225215"/>
                </a:lnTo>
                <a:lnTo>
                  <a:pt x="5375478" y="3263836"/>
                </a:lnTo>
                <a:lnTo>
                  <a:pt x="5411432" y="3306610"/>
                </a:lnTo>
                <a:lnTo>
                  <a:pt x="5450090" y="3351263"/>
                </a:lnTo>
                <a:lnTo>
                  <a:pt x="5489295" y="3395497"/>
                </a:lnTo>
                <a:lnTo>
                  <a:pt x="5526887" y="3437026"/>
                </a:lnTo>
                <a:lnTo>
                  <a:pt x="5560733" y="3473577"/>
                </a:lnTo>
                <a:lnTo>
                  <a:pt x="5588673" y="3502863"/>
                </a:lnTo>
                <a:lnTo>
                  <a:pt x="5733567" y="3477552"/>
                </a:lnTo>
                <a:lnTo>
                  <a:pt x="5700509" y="3448240"/>
                </a:lnTo>
                <a:lnTo>
                  <a:pt x="5663717" y="3413442"/>
                </a:lnTo>
                <a:lnTo>
                  <a:pt x="5624588" y="3374656"/>
                </a:lnTo>
                <a:lnTo>
                  <a:pt x="5584558" y="3333381"/>
                </a:lnTo>
                <a:lnTo>
                  <a:pt x="5545061" y="3291103"/>
                </a:lnTo>
                <a:lnTo>
                  <a:pt x="5507507" y="3249320"/>
                </a:lnTo>
                <a:lnTo>
                  <a:pt x="5473319" y="3209506"/>
                </a:lnTo>
                <a:lnTo>
                  <a:pt x="5443931" y="3173184"/>
                </a:lnTo>
                <a:lnTo>
                  <a:pt x="5420766" y="3141815"/>
                </a:lnTo>
                <a:lnTo>
                  <a:pt x="5386895" y="3078035"/>
                </a:lnTo>
                <a:lnTo>
                  <a:pt x="5372062" y="3037078"/>
                </a:lnTo>
                <a:lnTo>
                  <a:pt x="5360949" y="2994075"/>
                </a:lnTo>
                <a:lnTo>
                  <a:pt x="5353774" y="2949067"/>
                </a:lnTo>
                <a:lnTo>
                  <a:pt x="5350713" y="2902064"/>
                </a:lnTo>
                <a:lnTo>
                  <a:pt x="5351970" y="2853118"/>
                </a:lnTo>
                <a:lnTo>
                  <a:pt x="5357761" y="2802242"/>
                </a:lnTo>
                <a:lnTo>
                  <a:pt x="5368252" y="2749473"/>
                </a:lnTo>
                <a:lnTo>
                  <a:pt x="5380380" y="2707640"/>
                </a:lnTo>
                <a:lnTo>
                  <a:pt x="5397551" y="2665717"/>
                </a:lnTo>
                <a:lnTo>
                  <a:pt x="5419229" y="2623096"/>
                </a:lnTo>
                <a:lnTo>
                  <a:pt x="5444655" y="2580030"/>
                </a:lnTo>
                <a:lnTo>
                  <a:pt x="5473039" y="2536761"/>
                </a:lnTo>
                <a:lnTo>
                  <a:pt x="5503621" y="2493568"/>
                </a:lnTo>
                <a:lnTo>
                  <a:pt x="5535638" y="2450706"/>
                </a:lnTo>
                <a:lnTo>
                  <a:pt x="5568327" y="2408428"/>
                </a:lnTo>
                <a:lnTo>
                  <a:pt x="5638457" y="2319185"/>
                </a:lnTo>
                <a:lnTo>
                  <a:pt x="5673852" y="2272906"/>
                </a:lnTo>
                <a:lnTo>
                  <a:pt x="5706084" y="2228215"/>
                </a:lnTo>
                <a:lnTo>
                  <a:pt x="5734177" y="2185200"/>
                </a:lnTo>
                <a:lnTo>
                  <a:pt x="5757075" y="2143950"/>
                </a:lnTo>
                <a:lnTo>
                  <a:pt x="5773801" y="2104542"/>
                </a:lnTo>
                <a:lnTo>
                  <a:pt x="5785739" y="2064029"/>
                </a:lnTo>
                <a:lnTo>
                  <a:pt x="5792927" y="2005355"/>
                </a:lnTo>
                <a:lnTo>
                  <a:pt x="5791403" y="1985187"/>
                </a:lnTo>
                <a:lnTo>
                  <a:pt x="5780735" y="1947976"/>
                </a:lnTo>
                <a:lnTo>
                  <a:pt x="5743067" y="1900097"/>
                </a:lnTo>
                <a:lnTo>
                  <a:pt x="5700052" y="1875015"/>
                </a:lnTo>
                <a:lnTo>
                  <a:pt x="5647677" y="1865274"/>
                </a:lnTo>
                <a:lnTo>
                  <a:pt x="5619813" y="1868347"/>
                </a:lnTo>
                <a:lnTo>
                  <a:pt x="5591657" y="1877758"/>
                </a:lnTo>
                <a:lnTo>
                  <a:pt x="5586577" y="1880082"/>
                </a:lnTo>
                <a:lnTo>
                  <a:pt x="5581485" y="1882800"/>
                </a:lnTo>
                <a:lnTo>
                  <a:pt x="5576405" y="1885911"/>
                </a:lnTo>
                <a:lnTo>
                  <a:pt x="5576316" y="1885746"/>
                </a:lnTo>
                <a:lnTo>
                  <a:pt x="5536717" y="1923427"/>
                </a:lnTo>
                <a:lnTo>
                  <a:pt x="5512435" y="1972487"/>
                </a:lnTo>
                <a:lnTo>
                  <a:pt x="5502795" y="2008035"/>
                </a:lnTo>
                <a:lnTo>
                  <a:pt x="5455094" y="2008225"/>
                </a:lnTo>
                <a:lnTo>
                  <a:pt x="5556974" y="1537081"/>
                </a:lnTo>
                <a:lnTo>
                  <a:pt x="5587581" y="1535963"/>
                </a:lnTo>
                <a:lnTo>
                  <a:pt x="5617756" y="1537106"/>
                </a:lnTo>
                <a:lnTo>
                  <a:pt x="5675820" y="1545602"/>
                </a:lnTo>
                <a:lnTo>
                  <a:pt x="5745467" y="1568361"/>
                </a:lnTo>
                <a:lnTo>
                  <a:pt x="5800776" y="1601635"/>
                </a:lnTo>
                <a:lnTo>
                  <a:pt x="5826671" y="1630921"/>
                </a:lnTo>
                <a:lnTo>
                  <a:pt x="5851258" y="1667560"/>
                </a:lnTo>
                <a:lnTo>
                  <a:pt x="5874309" y="1711020"/>
                </a:lnTo>
                <a:lnTo>
                  <a:pt x="5895645" y="1760804"/>
                </a:lnTo>
                <a:lnTo>
                  <a:pt x="5912307" y="1807908"/>
                </a:lnTo>
                <a:lnTo>
                  <a:pt x="5927255" y="1858645"/>
                </a:lnTo>
                <a:lnTo>
                  <a:pt x="5940374" y="1912696"/>
                </a:lnTo>
                <a:lnTo>
                  <a:pt x="5951537" y="1969808"/>
                </a:lnTo>
                <a:lnTo>
                  <a:pt x="5960643" y="2029663"/>
                </a:lnTo>
                <a:lnTo>
                  <a:pt x="5967527" y="2076627"/>
                </a:lnTo>
                <a:lnTo>
                  <a:pt x="5975858" y="2123922"/>
                </a:lnTo>
                <a:lnTo>
                  <a:pt x="5985662" y="2171382"/>
                </a:lnTo>
                <a:lnTo>
                  <a:pt x="5996927" y="2218855"/>
                </a:lnTo>
                <a:lnTo>
                  <a:pt x="6009665" y="2266162"/>
                </a:lnTo>
                <a:lnTo>
                  <a:pt x="6023889" y="2313152"/>
                </a:lnTo>
                <a:lnTo>
                  <a:pt x="6039574" y="2359634"/>
                </a:lnTo>
                <a:lnTo>
                  <a:pt x="6056744" y="2405469"/>
                </a:lnTo>
                <a:lnTo>
                  <a:pt x="6075388" y="2450465"/>
                </a:lnTo>
                <a:lnTo>
                  <a:pt x="6095949" y="2495385"/>
                </a:lnTo>
                <a:lnTo>
                  <a:pt x="6118085" y="2539149"/>
                </a:lnTo>
                <a:lnTo>
                  <a:pt x="6141783" y="2581592"/>
                </a:lnTo>
                <a:lnTo>
                  <a:pt x="6167069" y="2622537"/>
                </a:lnTo>
                <a:lnTo>
                  <a:pt x="6193917" y="2661818"/>
                </a:lnTo>
                <a:lnTo>
                  <a:pt x="6222365" y="2699270"/>
                </a:lnTo>
                <a:lnTo>
                  <a:pt x="6252388" y="2734703"/>
                </a:lnTo>
                <a:lnTo>
                  <a:pt x="6283998" y="2767965"/>
                </a:lnTo>
                <a:lnTo>
                  <a:pt x="6322911" y="2801924"/>
                </a:lnTo>
                <a:lnTo>
                  <a:pt x="6357683" y="2829141"/>
                </a:lnTo>
                <a:lnTo>
                  <a:pt x="6394018" y="2855061"/>
                </a:lnTo>
                <a:lnTo>
                  <a:pt x="6431813" y="2879725"/>
                </a:lnTo>
                <a:lnTo>
                  <a:pt x="6471031" y="2903169"/>
                </a:lnTo>
                <a:lnTo>
                  <a:pt x="6511582" y="2925407"/>
                </a:lnTo>
                <a:lnTo>
                  <a:pt x="6553403" y="2946489"/>
                </a:lnTo>
                <a:lnTo>
                  <a:pt x="6596431" y="2966440"/>
                </a:lnTo>
                <a:lnTo>
                  <a:pt x="6640601" y="2985274"/>
                </a:lnTo>
                <a:lnTo>
                  <a:pt x="6685826" y="3003054"/>
                </a:lnTo>
                <a:lnTo>
                  <a:pt x="6732054" y="3019780"/>
                </a:lnTo>
                <a:lnTo>
                  <a:pt x="6779209" y="3035503"/>
                </a:lnTo>
                <a:lnTo>
                  <a:pt x="6827228" y="3050260"/>
                </a:lnTo>
                <a:lnTo>
                  <a:pt x="6876047" y="3064065"/>
                </a:lnTo>
                <a:lnTo>
                  <a:pt x="6925589" y="3076956"/>
                </a:lnTo>
                <a:lnTo>
                  <a:pt x="6928612" y="3077692"/>
                </a:lnTo>
                <a:lnTo>
                  <a:pt x="6931520" y="3078429"/>
                </a:lnTo>
                <a:lnTo>
                  <a:pt x="6975780" y="3088957"/>
                </a:lnTo>
                <a:lnTo>
                  <a:pt x="7026567" y="3100120"/>
                </a:lnTo>
                <a:lnTo>
                  <a:pt x="7077862" y="3110458"/>
                </a:lnTo>
                <a:lnTo>
                  <a:pt x="7129627" y="3120009"/>
                </a:lnTo>
                <a:lnTo>
                  <a:pt x="7181761" y="3128810"/>
                </a:lnTo>
                <a:lnTo>
                  <a:pt x="7234212" y="3136874"/>
                </a:lnTo>
                <a:lnTo>
                  <a:pt x="7286917" y="3144253"/>
                </a:lnTo>
                <a:lnTo>
                  <a:pt x="7339800" y="3150971"/>
                </a:lnTo>
                <a:lnTo>
                  <a:pt x="7392784" y="3157055"/>
                </a:lnTo>
                <a:lnTo>
                  <a:pt x="7445819" y="3162541"/>
                </a:lnTo>
                <a:lnTo>
                  <a:pt x="7498816" y="3167456"/>
                </a:lnTo>
                <a:lnTo>
                  <a:pt x="7551737" y="3171837"/>
                </a:lnTo>
                <a:lnTo>
                  <a:pt x="7604480" y="3175711"/>
                </a:lnTo>
                <a:lnTo>
                  <a:pt x="7656995" y="3179114"/>
                </a:lnTo>
                <a:lnTo>
                  <a:pt x="7709205" y="3182074"/>
                </a:lnTo>
                <a:lnTo>
                  <a:pt x="7761046" y="3184626"/>
                </a:lnTo>
                <a:lnTo>
                  <a:pt x="7812456" y="3186798"/>
                </a:lnTo>
                <a:lnTo>
                  <a:pt x="7863370" y="3188614"/>
                </a:lnTo>
                <a:lnTo>
                  <a:pt x="7913700" y="3190125"/>
                </a:lnTo>
                <a:lnTo>
                  <a:pt x="7963382" y="3191345"/>
                </a:lnTo>
                <a:lnTo>
                  <a:pt x="8060563" y="3193059"/>
                </a:lnTo>
                <a:lnTo>
                  <a:pt x="8154352" y="3194012"/>
                </a:lnTo>
                <a:lnTo>
                  <a:pt x="8356689" y="3194685"/>
                </a:lnTo>
                <a:lnTo>
                  <a:pt x="8572246" y="3351136"/>
                </a:lnTo>
                <a:lnTo>
                  <a:pt x="8546948" y="3362452"/>
                </a:lnTo>
                <a:lnTo>
                  <a:pt x="8501342" y="3385591"/>
                </a:lnTo>
                <a:lnTo>
                  <a:pt x="8441677" y="3416871"/>
                </a:lnTo>
                <a:lnTo>
                  <a:pt x="8374151" y="3452584"/>
                </a:lnTo>
                <a:lnTo>
                  <a:pt x="8619122" y="3487813"/>
                </a:lnTo>
                <a:lnTo>
                  <a:pt x="8811387" y="3384893"/>
                </a:lnTo>
                <a:close/>
              </a:path>
              <a:path w="9144000" h="4404995">
                <a:moveTo>
                  <a:pt x="9144000" y="3715080"/>
                </a:moveTo>
                <a:lnTo>
                  <a:pt x="8809304" y="3663416"/>
                </a:lnTo>
                <a:lnTo>
                  <a:pt x="8541652" y="3623792"/>
                </a:lnTo>
                <a:lnTo>
                  <a:pt x="8318132" y="3592030"/>
                </a:lnTo>
                <a:lnTo>
                  <a:pt x="8148409" y="3568877"/>
                </a:lnTo>
                <a:lnTo>
                  <a:pt x="7979321" y="3546779"/>
                </a:lnTo>
                <a:lnTo>
                  <a:pt x="7868018" y="3532848"/>
                </a:lnTo>
                <a:lnTo>
                  <a:pt x="7758620" y="3519728"/>
                </a:lnTo>
                <a:lnTo>
                  <a:pt x="7651763" y="3507536"/>
                </a:lnTo>
                <a:lnTo>
                  <a:pt x="7548105" y="3496411"/>
                </a:lnTo>
                <a:lnTo>
                  <a:pt x="7448283" y="3486467"/>
                </a:lnTo>
                <a:lnTo>
                  <a:pt x="7352932" y="3477869"/>
                </a:lnTo>
                <a:lnTo>
                  <a:pt x="7307148" y="3474097"/>
                </a:lnTo>
                <a:lnTo>
                  <a:pt x="7262723" y="3470719"/>
                </a:lnTo>
                <a:lnTo>
                  <a:pt x="7219747" y="3467735"/>
                </a:lnTo>
                <a:lnTo>
                  <a:pt x="7178281" y="3465157"/>
                </a:lnTo>
                <a:lnTo>
                  <a:pt x="7138429" y="3463023"/>
                </a:lnTo>
                <a:lnTo>
                  <a:pt x="7100265" y="3461321"/>
                </a:lnTo>
                <a:lnTo>
                  <a:pt x="7029323" y="3459340"/>
                </a:lnTo>
                <a:lnTo>
                  <a:pt x="6996709" y="3459086"/>
                </a:lnTo>
                <a:lnTo>
                  <a:pt x="6951777" y="3459581"/>
                </a:lnTo>
                <a:lnTo>
                  <a:pt x="6910273" y="3460839"/>
                </a:lnTo>
                <a:lnTo>
                  <a:pt x="6867538" y="3462820"/>
                </a:lnTo>
                <a:lnTo>
                  <a:pt x="6823621" y="3465525"/>
                </a:lnTo>
                <a:lnTo>
                  <a:pt x="6778574" y="3468903"/>
                </a:lnTo>
                <a:lnTo>
                  <a:pt x="6732422" y="3472916"/>
                </a:lnTo>
                <a:lnTo>
                  <a:pt x="6685229" y="3477552"/>
                </a:lnTo>
                <a:lnTo>
                  <a:pt x="6637020" y="3482759"/>
                </a:lnTo>
                <a:lnTo>
                  <a:pt x="6587845" y="3488525"/>
                </a:lnTo>
                <a:lnTo>
                  <a:pt x="6537744" y="3494798"/>
                </a:lnTo>
                <a:lnTo>
                  <a:pt x="6486766" y="3501567"/>
                </a:lnTo>
                <a:lnTo>
                  <a:pt x="6434950" y="3508781"/>
                </a:lnTo>
                <a:lnTo>
                  <a:pt x="6382347" y="3516426"/>
                </a:lnTo>
                <a:lnTo>
                  <a:pt x="6328994" y="3524466"/>
                </a:lnTo>
                <a:lnTo>
                  <a:pt x="6220218" y="3541598"/>
                </a:lnTo>
                <a:lnTo>
                  <a:pt x="6108966" y="3559924"/>
                </a:lnTo>
                <a:lnTo>
                  <a:pt x="5995581" y="3579190"/>
                </a:lnTo>
                <a:lnTo>
                  <a:pt x="5541962" y="3658260"/>
                </a:lnTo>
                <a:lnTo>
                  <a:pt x="5376786" y="3686365"/>
                </a:lnTo>
                <a:lnTo>
                  <a:pt x="5268455" y="3704069"/>
                </a:lnTo>
                <a:lnTo>
                  <a:pt x="5162296" y="3720554"/>
                </a:lnTo>
                <a:lnTo>
                  <a:pt x="5110238" y="3728250"/>
                </a:lnTo>
                <a:lnTo>
                  <a:pt x="5058969" y="3735514"/>
                </a:lnTo>
                <a:lnTo>
                  <a:pt x="5008575" y="3742321"/>
                </a:lnTo>
                <a:lnTo>
                  <a:pt x="4959121" y="3748633"/>
                </a:lnTo>
                <a:lnTo>
                  <a:pt x="4910696" y="3754399"/>
                </a:lnTo>
                <a:lnTo>
                  <a:pt x="4863376" y="3759568"/>
                </a:lnTo>
                <a:lnTo>
                  <a:pt x="4817249" y="3764127"/>
                </a:lnTo>
                <a:lnTo>
                  <a:pt x="4772406" y="3768026"/>
                </a:lnTo>
                <a:lnTo>
                  <a:pt x="4728908" y="3771214"/>
                </a:lnTo>
                <a:lnTo>
                  <a:pt x="4686833" y="3773665"/>
                </a:lnTo>
                <a:lnTo>
                  <a:pt x="4646282" y="3775329"/>
                </a:lnTo>
                <a:lnTo>
                  <a:pt x="4607331" y="3776167"/>
                </a:lnTo>
                <a:lnTo>
                  <a:pt x="4570044" y="3776141"/>
                </a:lnTo>
                <a:lnTo>
                  <a:pt x="4493501" y="3774224"/>
                </a:lnTo>
                <a:lnTo>
                  <a:pt x="4452772" y="3772027"/>
                </a:lnTo>
                <a:lnTo>
                  <a:pt x="4410532" y="3769068"/>
                </a:lnTo>
                <a:lnTo>
                  <a:pt x="4366844" y="3765372"/>
                </a:lnTo>
                <a:lnTo>
                  <a:pt x="4321810" y="3760990"/>
                </a:lnTo>
                <a:lnTo>
                  <a:pt x="4275506" y="3755961"/>
                </a:lnTo>
                <a:lnTo>
                  <a:pt x="4228020" y="3750310"/>
                </a:lnTo>
                <a:lnTo>
                  <a:pt x="4179430" y="3744099"/>
                </a:lnTo>
                <a:lnTo>
                  <a:pt x="4129824" y="3737356"/>
                </a:lnTo>
                <a:lnTo>
                  <a:pt x="4079290" y="3730117"/>
                </a:lnTo>
                <a:lnTo>
                  <a:pt x="4027906" y="3722433"/>
                </a:lnTo>
                <a:lnTo>
                  <a:pt x="3975760" y="3714343"/>
                </a:lnTo>
                <a:lnTo>
                  <a:pt x="3869512" y="3697084"/>
                </a:lnTo>
                <a:lnTo>
                  <a:pt x="3761219" y="3678669"/>
                </a:lnTo>
                <a:lnTo>
                  <a:pt x="3651554" y="3659416"/>
                </a:lnTo>
                <a:lnTo>
                  <a:pt x="3256889" y="3588232"/>
                </a:lnTo>
                <a:lnTo>
                  <a:pt x="3086785" y="3558197"/>
                </a:lnTo>
                <a:lnTo>
                  <a:pt x="2976118" y="3539401"/>
                </a:lnTo>
                <a:lnTo>
                  <a:pt x="2868091" y="3521926"/>
                </a:lnTo>
                <a:lnTo>
                  <a:pt x="2815171" y="3513759"/>
                </a:lnTo>
                <a:lnTo>
                  <a:pt x="2763062" y="3506025"/>
                </a:lnTo>
                <a:lnTo>
                  <a:pt x="2711780" y="3498761"/>
                </a:lnTo>
                <a:lnTo>
                  <a:pt x="2661399" y="3491979"/>
                </a:lnTo>
                <a:lnTo>
                  <a:pt x="2611958" y="3485743"/>
                </a:lnTo>
                <a:lnTo>
                  <a:pt x="2563495" y="3480066"/>
                </a:lnTo>
                <a:lnTo>
                  <a:pt x="2516073" y="3474999"/>
                </a:lnTo>
                <a:lnTo>
                  <a:pt x="2469718" y="3470554"/>
                </a:lnTo>
                <a:lnTo>
                  <a:pt x="2424493" y="3466782"/>
                </a:lnTo>
                <a:lnTo>
                  <a:pt x="2380437" y="3463721"/>
                </a:lnTo>
                <a:lnTo>
                  <a:pt x="2337600" y="3461397"/>
                </a:lnTo>
                <a:lnTo>
                  <a:pt x="2296020" y="3459835"/>
                </a:lnTo>
                <a:lnTo>
                  <a:pt x="2255761" y="3459086"/>
                </a:lnTo>
                <a:lnTo>
                  <a:pt x="2204021" y="3459340"/>
                </a:lnTo>
                <a:lnTo>
                  <a:pt x="2130501" y="3461270"/>
                </a:lnTo>
                <a:lnTo>
                  <a:pt x="2091131" y="3462921"/>
                </a:lnTo>
                <a:lnTo>
                  <a:pt x="2050110" y="3465004"/>
                </a:lnTo>
                <a:lnTo>
                  <a:pt x="2007527" y="3467519"/>
                </a:lnTo>
                <a:lnTo>
                  <a:pt x="1963445" y="3470427"/>
                </a:lnTo>
                <a:lnTo>
                  <a:pt x="1917966" y="3473729"/>
                </a:lnTo>
                <a:lnTo>
                  <a:pt x="1871154" y="3477399"/>
                </a:lnTo>
                <a:lnTo>
                  <a:pt x="1823085" y="3481438"/>
                </a:lnTo>
                <a:lnTo>
                  <a:pt x="1723517" y="3490518"/>
                </a:lnTo>
                <a:lnTo>
                  <a:pt x="1619859" y="3500831"/>
                </a:lnTo>
                <a:lnTo>
                  <a:pt x="1512747" y="3512274"/>
                </a:lnTo>
                <a:lnTo>
                  <a:pt x="1402816" y="3524694"/>
                </a:lnTo>
                <a:lnTo>
                  <a:pt x="1290675" y="3537991"/>
                </a:lnTo>
                <a:lnTo>
                  <a:pt x="1119695" y="3559276"/>
                </a:lnTo>
                <a:lnTo>
                  <a:pt x="947267" y="3581806"/>
                </a:lnTo>
                <a:lnTo>
                  <a:pt x="775487" y="3605149"/>
                </a:lnTo>
                <a:lnTo>
                  <a:pt x="551091" y="3636810"/>
                </a:lnTo>
                <a:lnTo>
                  <a:pt x="285089" y="3675824"/>
                </a:lnTo>
                <a:lnTo>
                  <a:pt x="0" y="3719233"/>
                </a:lnTo>
                <a:lnTo>
                  <a:pt x="0" y="4257091"/>
                </a:lnTo>
                <a:lnTo>
                  <a:pt x="0" y="4404690"/>
                </a:lnTo>
                <a:lnTo>
                  <a:pt x="9144000" y="4404690"/>
                </a:lnTo>
                <a:lnTo>
                  <a:pt x="9144000" y="4257091"/>
                </a:lnTo>
                <a:lnTo>
                  <a:pt x="9144000" y="3715080"/>
                </a:lnTo>
                <a:close/>
              </a:path>
              <a:path w="9144000" h="4404995">
                <a:moveTo>
                  <a:pt x="9144000" y="3621786"/>
                </a:moveTo>
                <a:lnTo>
                  <a:pt x="8809304" y="3570135"/>
                </a:lnTo>
                <a:lnTo>
                  <a:pt x="8541652" y="3530498"/>
                </a:lnTo>
                <a:lnTo>
                  <a:pt x="8318132" y="3498748"/>
                </a:lnTo>
                <a:lnTo>
                  <a:pt x="8148409" y="3475583"/>
                </a:lnTo>
                <a:lnTo>
                  <a:pt x="7979321" y="3453485"/>
                </a:lnTo>
                <a:lnTo>
                  <a:pt x="7868018" y="3439566"/>
                </a:lnTo>
                <a:lnTo>
                  <a:pt x="7758620" y="3426434"/>
                </a:lnTo>
                <a:lnTo>
                  <a:pt x="7651763" y="3414242"/>
                </a:lnTo>
                <a:lnTo>
                  <a:pt x="7548105" y="3403117"/>
                </a:lnTo>
                <a:lnTo>
                  <a:pt x="7448283" y="3393186"/>
                </a:lnTo>
                <a:lnTo>
                  <a:pt x="7352932" y="3384575"/>
                </a:lnTo>
                <a:lnTo>
                  <a:pt x="7307148" y="3380816"/>
                </a:lnTo>
                <a:lnTo>
                  <a:pt x="7262723" y="3377425"/>
                </a:lnTo>
                <a:lnTo>
                  <a:pt x="7219747" y="3374440"/>
                </a:lnTo>
                <a:lnTo>
                  <a:pt x="7178281" y="3371875"/>
                </a:lnTo>
                <a:lnTo>
                  <a:pt x="7138429" y="3369729"/>
                </a:lnTo>
                <a:lnTo>
                  <a:pt x="7100265" y="3368040"/>
                </a:lnTo>
                <a:lnTo>
                  <a:pt x="7029323" y="3366058"/>
                </a:lnTo>
                <a:lnTo>
                  <a:pt x="6996709" y="3365804"/>
                </a:lnTo>
                <a:lnTo>
                  <a:pt x="6951777" y="3366287"/>
                </a:lnTo>
                <a:lnTo>
                  <a:pt x="6910273" y="3367544"/>
                </a:lnTo>
                <a:lnTo>
                  <a:pt x="6867538" y="3369538"/>
                </a:lnTo>
                <a:lnTo>
                  <a:pt x="6823621" y="3372231"/>
                </a:lnTo>
                <a:lnTo>
                  <a:pt x="6778574" y="3375609"/>
                </a:lnTo>
                <a:lnTo>
                  <a:pt x="6732422" y="3379635"/>
                </a:lnTo>
                <a:lnTo>
                  <a:pt x="6685229" y="3384258"/>
                </a:lnTo>
                <a:lnTo>
                  <a:pt x="6637020" y="3389465"/>
                </a:lnTo>
                <a:lnTo>
                  <a:pt x="6587845" y="3395230"/>
                </a:lnTo>
                <a:lnTo>
                  <a:pt x="6537744" y="3401517"/>
                </a:lnTo>
                <a:lnTo>
                  <a:pt x="6486766" y="3408273"/>
                </a:lnTo>
                <a:lnTo>
                  <a:pt x="6434950" y="3415500"/>
                </a:lnTo>
                <a:lnTo>
                  <a:pt x="6382347" y="3423145"/>
                </a:lnTo>
                <a:lnTo>
                  <a:pt x="6328994" y="3431184"/>
                </a:lnTo>
                <a:lnTo>
                  <a:pt x="6220218" y="3448316"/>
                </a:lnTo>
                <a:lnTo>
                  <a:pt x="6108966" y="3466630"/>
                </a:lnTo>
                <a:lnTo>
                  <a:pt x="5995581" y="3485896"/>
                </a:lnTo>
                <a:lnTo>
                  <a:pt x="5541975" y="3564966"/>
                </a:lnTo>
                <a:lnTo>
                  <a:pt x="5376799" y="3593084"/>
                </a:lnTo>
                <a:lnTo>
                  <a:pt x="5268455" y="3610775"/>
                </a:lnTo>
                <a:lnTo>
                  <a:pt x="5162308" y="3627272"/>
                </a:lnTo>
                <a:lnTo>
                  <a:pt x="5110238" y="3634968"/>
                </a:lnTo>
                <a:lnTo>
                  <a:pt x="5058969" y="3642233"/>
                </a:lnTo>
                <a:lnTo>
                  <a:pt x="5008575" y="3649040"/>
                </a:lnTo>
                <a:lnTo>
                  <a:pt x="4959121" y="3655339"/>
                </a:lnTo>
                <a:lnTo>
                  <a:pt x="4910696" y="3661105"/>
                </a:lnTo>
                <a:lnTo>
                  <a:pt x="4863376" y="3666286"/>
                </a:lnTo>
                <a:lnTo>
                  <a:pt x="4817249" y="3670846"/>
                </a:lnTo>
                <a:lnTo>
                  <a:pt x="4772406" y="3674732"/>
                </a:lnTo>
                <a:lnTo>
                  <a:pt x="4728908" y="3677920"/>
                </a:lnTo>
                <a:lnTo>
                  <a:pt x="4686833" y="3680371"/>
                </a:lnTo>
                <a:lnTo>
                  <a:pt x="4646282" y="3682034"/>
                </a:lnTo>
                <a:lnTo>
                  <a:pt x="4607331" y="3682873"/>
                </a:lnTo>
                <a:lnTo>
                  <a:pt x="4570044" y="3682847"/>
                </a:lnTo>
                <a:lnTo>
                  <a:pt x="4493501" y="3680930"/>
                </a:lnTo>
                <a:lnTo>
                  <a:pt x="4452772" y="3678745"/>
                </a:lnTo>
                <a:lnTo>
                  <a:pt x="4410532" y="3675773"/>
                </a:lnTo>
                <a:lnTo>
                  <a:pt x="4366844" y="3672090"/>
                </a:lnTo>
                <a:lnTo>
                  <a:pt x="4321810" y="3667709"/>
                </a:lnTo>
                <a:lnTo>
                  <a:pt x="4275506" y="3662667"/>
                </a:lnTo>
                <a:lnTo>
                  <a:pt x="4228020" y="3657028"/>
                </a:lnTo>
                <a:lnTo>
                  <a:pt x="4179430" y="3650805"/>
                </a:lnTo>
                <a:lnTo>
                  <a:pt x="4129824" y="3644061"/>
                </a:lnTo>
                <a:lnTo>
                  <a:pt x="4079290" y="3636835"/>
                </a:lnTo>
                <a:lnTo>
                  <a:pt x="4027906" y="3629152"/>
                </a:lnTo>
                <a:lnTo>
                  <a:pt x="3975760" y="3621062"/>
                </a:lnTo>
                <a:lnTo>
                  <a:pt x="3869512" y="3603802"/>
                </a:lnTo>
                <a:lnTo>
                  <a:pt x="3761219" y="3585387"/>
                </a:lnTo>
                <a:lnTo>
                  <a:pt x="3651554" y="3566134"/>
                </a:lnTo>
                <a:lnTo>
                  <a:pt x="3256889" y="3494951"/>
                </a:lnTo>
                <a:lnTo>
                  <a:pt x="3086785" y="3464903"/>
                </a:lnTo>
                <a:lnTo>
                  <a:pt x="2976130" y="3446119"/>
                </a:lnTo>
                <a:lnTo>
                  <a:pt x="2868091" y="3428631"/>
                </a:lnTo>
                <a:lnTo>
                  <a:pt x="2815171" y="3420478"/>
                </a:lnTo>
                <a:lnTo>
                  <a:pt x="2763062" y="3412744"/>
                </a:lnTo>
                <a:lnTo>
                  <a:pt x="2711780" y="3405467"/>
                </a:lnTo>
                <a:lnTo>
                  <a:pt x="2661399" y="3398697"/>
                </a:lnTo>
                <a:lnTo>
                  <a:pt x="2611958" y="3392449"/>
                </a:lnTo>
                <a:lnTo>
                  <a:pt x="2563495" y="3386785"/>
                </a:lnTo>
                <a:lnTo>
                  <a:pt x="2516073" y="3381705"/>
                </a:lnTo>
                <a:lnTo>
                  <a:pt x="2469718" y="3377273"/>
                </a:lnTo>
                <a:lnTo>
                  <a:pt x="2424493" y="3373501"/>
                </a:lnTo>
                <a:lnTo>
                  <a:pt x="2380437" y="3370440"/>
                </a:lnTo>
                <a:lnTo>
                  <a:pt x="2337587" y="3368103"/>
                </a:lnTo>
                <a:lnTo>
                  <a:pt x="2296020" y="3366554"/>
                </a:lnTo>
                <a:lnTo>
                  <a:pt x="2255761" y="3365804"/>
                </a:lnTo>
                <a:lnTo>
                  <a:pt x="2204021" y="3366046"/>
                </a:lnTo>
                <a:lnTo>
                  <a:pt x="2130514" y="3367976"/>
                </a:lnTo>
                <a:lnTo>
                  <a:pt x="2091131" y="3369627"/>
                </a:lnTo>
                <a:lnTo>
                  <a:pt x="2050110" y="3371723"/>
                </a:lnTo>
                <a:lnTo>
                  <a:pt x="2007527" y="3374225"/>
                </a:lnTo>
                <a:lnTo>
                  <a:pt x="1963445" y="3377133"/>
                </a:lnTo>
                <a:lnTo>
                  <a:pt x="1917966" y="3380435"/>
                </a:lnTo>
                <a:lnTo>
                  <a:pt x="1871154" y="3384118"/>
                </a:lnTo>
                <a:lnTo>
                  <a:pt x="1823085" y="3388156"/>
                </a:lnTo>
                <a:lnTo>
                  <a:pt x="1723517" y="3397224"/>
                </a:lnTo>
                <a:lnTo>
                  <a:pt x="1619859" y="3407549"/>
                </a:lnTo>
                <a:lnTo>
                  <a:pt x="1512760" y="3418979"/>
                </a:lnTo>
                <a:lnTo>
                  <a:pt x="1402816" y="3431413"/>
                </a:lnTo>
                <a:lnTo>
                  <a:pt x="1290688" y="3444710"/>
                </a:lnTo>
                <a:lnTo>
                  <a:pt x="1119708" y="3465995"/>
                </a:lnTo>
                <a:lnTo>
                  <a:pt x="947267" y="3488525"/>
                </a:lnTo>
                <a:lnTo>
                  <a:pt x="775487" y="3511867"/>
                </a:lnTo>
                <a:lnTo>
                  <a:pt x="551091" y="3543516"/>
                </a:lnTo>
                <a:lnTo>
                  <a:pt x="285089" y="3582530"/>
                </a:lnTo>
                <a:lnTo>
                  <a:pt x="0" y="3625939"/>
                </a:lnTo>
                <a:lnTo>
                  <a:pt x="0" y="3669969"/>
                </a:lnTo>
                <a:lnTo>
                  <a:pt x="136956" y="3648926"/>
                </a:lnTo>
                <a:lnTo>
                  <a:pt x="442290" y="3603320"/>
                </a:lnTo>
                <a:lnTo>
                  <a:pt x="662368" y="3571697"/>
                </a:lnTo>
                <a:lnTo>
                  <a:pt x="889825" y="3540264"/>
                </a:lnTo>
                <a:lnTo>
                  <a:pt x="1062278" y="3517417"/>
                </a:lnTo>
                <a:lnTo>
                  <a:pt x="1233982" y="3495662"/>
                </a:lnTo>
                <a:lnTo>
                  <a:pt x="1346987" y="3481984"/>
                </a:lnTo>
                <a:lnTo>
                  <a:pt x="1458099" y="3469106"/>
                </a:lnTo>
                <a:lnTo>
                  <a:pt x="1566697" y="3457156"/>
                </a:lnTo>
                <a:lnTo>
                  <a:pt x="1672158" y="3446272"/>
                </a:lnTo>
                <a:lnTo>
                  <a:pt x="1773847" y="3436556"/>
                </a:lnTo>
                <a:lnTo>
                  <a:pt x="1871154" y="3428136"/>
                </a:lnTo>
                <a:lnTo>
                  <a:pt x="1917966" y="3424466"/>
                </a:lnTo>
                <a:lnTo>
                  <a:pt x="1963445" y="3421164"/>
                </a:lnTo>
                <a:lnTo>
                  <a:pt x="2007527" y="3418255"/>
                </a:lnTo>
                <a:lnTo>
                  <a:pt x="2050110" y="3415741"/>
                </a:lnTo>
                <a:lnTo>
                  <a:pt x="2091131" y="3413658"/>
                </a:lnTo>
                <a:lnTo>
                  <a:pt x="2130501" y="3412007"/>
                </a:lnTo>
                <a:lnTo>
                  <a:pt x="2204021" y="3410077"/>
                </a:lnTo>
                <a:lnTo>
                  <a:pt x="2238006" y="3409823"/>
                </a:lnTo>
                <a:lnTo>
                  <a:pt x="2296020" y="3410585"/>
                </a:lnTo>
                <a:lnTo>
                  <a:pt x="2337600" y="3412134"/>
                </a:lnTo>
                <a:lnTo>
                  <a:pt x="2380437" y="3414458"/>
                </a:lnTo>
                <a:lnTo>
                  <a:pt x="2424493" y="3417532"/>
                </a:lnTo>
                <a:lnTo>
                  <a:pt x="2469718" y="3421291"/>
                </a:lnTo>
                <a:lnTo>
                  <a:pt x="2516073" y="3425736"/>
                </a:lnTo>
                <a:lnTo>
                  <a:pt x="2563495" y="3430803"/>
                </a:lnTo>
                <a:lnTo>
                  <a:pt x="2611958" y="3436480"/>
                </a:lnTo>
                <a:lnTo>
                  <a:pt x="2661399" y="3442716"/>
                </a:lnTo>
                <a:lnTo>
                  <a:pt x="2711780" y="3449497"/>
                </a:lnTo>
                <a:lnTo>
                  <a:pt x="2763062" y="3456762"/>
                </a:lnTo>
                <a:lnTo>
                  <a:pt x="2815171" y="3464496"/>
                </a:lnTo>
                <a:lnTo>
                  <a:pt x="2868091" y="3472662"/>
                </a:lnTo>
                <a:lnTo>
                  <a:pt x="2976118" y="3490150"/>
                </a:lnTo>
                <a:lnTo>
                  <a:pt x="3086785" y="3508933"/>
                </a:lnTo>
                <a:lnTo>
                  <a:pt x="3199701" y="3528758"/>
                </a:lnTo>
                <a:lnTo>
                  <a:pt x="3596424" y="3600310"/>
                </a:lnTo>
                <a:lnTo>
                  <a:pt x="3761219" y="3629406"/>
                </a:lnTo>
                <a:lnTo>
                  <a:pt x="3869512" y="3647821"/>
                </a:lnTo>
                <a:lnTo>
                  <a:pt x="3975760" y="3665080"/>
                </a:lnTo>
                <a:lnTo>
                  <a:pt x="4027906" y="3673170"/>
                </a:lnTo>
                <a:lnTo>
                  <a:pt x="4079290" y="3680853"/>
                </a:lnTo>
                <a:lnTo>
                  <a:pt x="4129824" y="3688092"/>
                </a:lnTo>
                <a:lnTo>
                  <a:pt x="4179430" y="3694836"/>
                </a:lnTo>
                <a:lnTo>
                  <a:pt x="4228020" y="3701046"/>
                </a:lnTo>
                <a:lnTo>
                  <a:pt x="4275506" y="3706698"/>
                </a:lnTo>
                <a:lnTo>
                  <a:pt x="4321810" y="3711727"/>
                </a:lnTo>
                <a:lnTo>
                  <a:pt x="4366844" y="3716109"/>
                </a:lnTo>
                <a:lnTo>
                  <a:pt x="4410532" y="3719804"/>
                </a:lnTo>
                <a:lnTo>
                  <a:pt x="4452772" y="3722763"/>
                </a:lnTo>
                <a:lnTo>
                  <a:pt x="4493501" y="3724960"/>
                </a:lnTo>
                <a:lnTo>
                  <a:pt x="4532617" y="3726345"/>
                </a:lnTo>
                <a:lnTo>
                  <a:pt x="4607331" y="3726904"/>
                </a:lnTo>
                <a:lnTo>
                  <a:pt x="4646282" y="3726065"/>
                </a:lnTo>
                <a:lnTo>
                  <a:pt x="4686833" y="3724402"/>
                </a:lnTo>
                <a:lnTo>
                  <a:pt x="4728908" y="3721951"/>
                </a:lnTo>
                <a:lnTo>
                  <a:pt x="4772406" y="3718763"/>
                </a:lnTo>
                <a:lnTo>
                  <a:pt x="4817249" y="3714864"/>
                </a:lnTo>
                <a:lnTo>
                  <a:pt x="4863376" y="3710317"/>
                </a:lnTo>
                <a:lnTo>
                  <a:pt x="4910696" y="3705136"/>
                </a:lnTo>
                <a:lnTo>
                  <a:pt x="4959121" y="3699370"/>
                </a:lnTo>
                <a:lnTo>
                  <a:pt x="5008575" y="3693071"/>
                </a:lnTo>
                <a:lnTo>
                  <a:pt x="5058969" y="3686264"/>
                </a:lnTo>
                <a:lnTo>
                  <a:pt x="5110238" y="3678986"/>
                </a:lnTo>
                <a:lnTo>
                  <a:pt x="5162296" y="3671290"/>
                </a:lnTo>
                <a:lnTo>
                  <a:pt x="5268455" y="3654806"/>
                </a:lnTo>
                <a:lnTo>
                  <a:pt x="5376786" y="3637102"/>
                </a:lnTo>
                <a:lnTo>
                  <a:pt x="5486666" y="3618522"/>
                </a:lnTo>
                <a:lnTo>
                  <a:pt x="6052515" y="3520198"/>
                </a:lnTo>
                <a:lnTo>
                  <a:pt x="6164872" y="3501364"/>
                </a:lnTo>
                <a:lnTo>
                  <a:pt x="6274943" y="3483610"/>
                </a:lnTo>
                <a:lnTo>
                  <a:pt x="6382347" y="3467176"/>
                </a:lnTo>
                <a:lnTo>
                  <a:pt x="6434950" y="3459530"/>
                </a:lnTo>
                <a:lnTo>
                  <a:pt x="6486766" y="3452304"/>
                </a:lnTo>
                <a:lnTo>
                  <a:pt x="6537744" y="3445535"/>
                </a:lnTo>
                <a:lnTo>
                  <a:pt x="6587845" y="3439261"/>
                </a:lnTo>
                <a:lnTo>
                  <a:pt x="6637020" y="3433495"/>
                </a:lnTo>
                <a:lnTo>
                  <a:pt x="6685229" y="3428288"/>
                </a:lnTo>
                <a:lnTo>
                  <a:pt x="6732422" y="3423653"/>
                </a:lnTo>
                <a:lnTo>
                  <a:pt x="6778574" y="3419640"/>
                </a:lnTo>
                <a:lnTo>
                  <a:pt x="6823621" y="3416262"/>
                </a:lnTo>
                <a:lnTo>
                  <a:pt x="6867538" y="3413569"/>
                </a:lnTo>
                <a:lnTo>
                  <a:pt x="6910273" y="3411575"/>
                </a:lnTo>
                <a:lnTo>
                  <a:pt x="6951777" y="3410318"/>
                </a:lnTo>
                <a:lnTo>
                  <a:pt x="6992010" y="3409823"/>
                </a:lnTo>
                <a:lnTo>
                  <a:pt x="7029323" y="3410077"/>
                </a:lnTo>
                <a:lnTo>
                  <a:pt x="7100265" y="3412058"/>
                </a:lnTo>
                <a:lnTo>
                  <a:pt x="7138429" y="3413760"/>
                </a:lnTo>
                <a:lnTo>
                  <a:pt x="7178281" y="3415893"/>
                </a:lnTo>
                <a:lnTo>
                  <a:pt x="7219747" y="3418471"/>
                </a:lnTo>
                <a:lnTo>
                  <a:pt x="7262723" y="3421456"/>
                </a:lnTo>
                <a:lnTo>
                  <a:pt x="7307148" y="3424834"/>
                </a:lnTo>
                <a:lnTo>
                  <a:pt x="7352932" y="3428606"/>
                </a:lnTo>
                <a:lnTo>
                  <a:pt x="7400010" y="3432733"/>
                </a:lnTo>
                <a:lnTo>
                  <a:pt x="7497673" y="3442017"/>
                </a:lnTo>
                <a:lnTo>
                  <a:pt x="7599489" y="3452571"/>
                </a:lnTo>
                <a:lnTo>
                  <a:pt x="7704836" y="3464242"/>
                </a:lnTo>
                <a:lnTo>
                  <a:pt x="7813040" y="3476917"/>
                </a:lnTo>
                <a:lnTo>
                  <a:pt x="7923466" y="3490468"/>
                </a:lnTo>
                <a:lnTo>
                  <a:pt x="8035480" y="3504742"/>
                </a:lnTo>
                <a:lnTo>
                  <a:pt x="8205013" y="3527234"/>
                </a:lnTo>
                <a:lnTo>
                  <a:pt x="8374469" y="3550653"/>
                </a:lnTo>
                <a:lnTo>
                  <a:pt x="8596490" y="3582517"/>
                </a:lnTo>
                <a:lnTo>
                  <a:pt x="8860460" y="3621913"/>
                </a:lnTo>
                <a:lnTo>
                  <a:pt x="9144000" y="3665817"/>
                </a:lnTo>
                <a:lnTo>
                  <a:pt x="9144000" y="3621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9">
            <a:extLst>
              <a:ext uri="{FF2B5EF4-FFF2-40B4-BE49-F238E27FC236}">
                <a16:creationId xmlns:a16="http://schemas.microsoft.com/office/drawing/2014/main" id="{CABEDD83-E902-4DD3-B524-8B4AD69FE5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0291" y="217394"/>
            <a:ext cx="4501889" cy="579121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5A855F32-B1CB-4190-BAA7-235F5DD8C23A}"/>
              </a:ext>
            </a:extLst>
          </p:cNvPr>
          <p:cNvSpPr/>
          <p:nvPr/>
        </p:nvSpPr>
        <p:spPr>
          <a:xfrm>
            <a:off x="0" y="873762"/>
            <a:ext cx="2432050" cy="126995"/>
          </a:xfrm>
          <a:custGeom>
            <a:avLst/>
            <a:gdLst/>
            <a:ahLst/>
            <a:cxnLst/>
            <a:rect l="l" t="t" r="r" b="b"/>
            <a:pathLst>
              <a:path w="908050" h="127000">
                <a:moveTo>
                  <a:pt x="907553" y="0"/>
                </a:moveTo>
                <a:lnTo>
                  <a:pt x="0" y="0"/>
                </a:lnTo>
                <a:lnTo>
                  <a:pt x="0" y="126525"/>
                </a:lnTo>
                <a:lnTo>
                  <a:pt x="907553" y="126525"/>
                </a:lnTo>
                <a:lnTo>
                  <a:pt x="907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22364C61-9B02-4BC0-93A1-6C5BB664CA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8346" y="876667"/>
            <a:ext cx="7625453" cy="126521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564CDB76-9047-408C-A3A3-D69F8A5E1DA4}"/>
              </a:ext>
            </a:extLst>
          </p:cNvPr>
          <p:cNvSpPr/>
          <p:nvPr/>
        </p:nvSpPr>
        <p:spPr>
          <a:xfrm>
            <a:off x="10350095" y="873762"/>
            <a:ext cx="1841905" cy="126996"/>
          </a:xfrm>
          <a:custGeom>
            <a:avLst/>
            <a:gdLst/>
            <a:ahLst/>
            <a:cxnLst/>
            <a:rect l="l" t="t" r="r" b="b"/>
            <a:pathLst>
              <a:path w="318134" h="127000">
                <a:moveTo>
                  <a:pt x="317905" y="0"/>
                </a:moveTo>
                <a:lnTo>
                  <a:pt x="0" y="0"/>
                </a:lnTo>
                <a:lnTo>
                  <a:pt x="0" y="126525"/>
                </a:lnTo>
                <a:lnTo>
                  <a:pt x="317905" y="126525"/>
                </a:lnTo>
                <a:lnTo>
                  <a:pt x="317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67A49D2E-C7E7-4590-B0CA-3A06EBE4DE64}"/>
              </a:ext>
            </a:extLst>
          </p:cNvPr>
          <p:cNvSpPr/>
          <p:nvPr/>
        </p:nvSpPr>
        <p:spPr>
          <a:xfrm>
            <a:off x="8304028" y="1386757"/>
            <a:ext cx="791633" cy="295157"/>
          </a:xfrm>
          <a:custGeom>
            <a:avLst/>
            <a:gdLst/>
            <a:ahLst/>
            <a:cxnLst/>
            <a:rect l="l" t="t" r="r" b="b"/>
            <a:pathLst>
              <a:path w="593725" h="235585">
                <a:moveTo>
                  <a:pt x="538395" y="0"/>
                </a:moveTo>
                <a:lnTo>
                  <a:pt x="489376" y="2660"/>
                </a:lnTo>
                <a:lnTo>
                  <a:pt x="444458" y="8914"/>
                </a:lnTo>
                <a:lnTo>
                  <a:pt x="402060" y="17427"/>
                </a:lnTo>
                <a:lnTo>
                  <a:pt x="360598" y="26870"/>
                </a:lnTo>
                <a:lnTo>
                  <a:pt x="318491" y="35910"/>
                </a:lnTo>
                <a:lnTo>
                  <a:pt x="274155" y="43215"/>
                </a:lnTo>
                <a:lnTo>
                  <a:pt x="226007" y="47453"/>
                </a:lnTo>
                <a:lnTo>
                  <a:pt x="165618" y="46209"/>
                </a:lnTo>
                <a:lnTo>
                  <a:pt x="115792" y="38629"/>
                </a:lnTo>
                <a:lnTo>
                  <a:pt x="73561" y="27851"/>
                </a:lnTo>
                <a:lnTo>
                  <a:pt x="35953" y="17014"/>
                </a:lnTo>
                <a:lnTo>
                  <a:pt x="0" y="9257"/>
                </a:lnTo>
                <a:lnTo>
                  <a:pt x="37563" y="51585"/>
                </a:lnTo>
                <a:lnTo>
                  <a:pt x="84628" y="87611"/>
                </a:lnTo>
                <a:lnTo>
                  <a:pt x="150613" y="119692"/>
                </a:lnTo>
                <a:lnTo>
                  <a:pt x="221176" y="141334"/>
                </a:lnTo>
                <a:lnTo>
                  <a:pt x="268536" y="150581"/>
                </a:lnTo>
                <a:lnTo>
                  <a:pt x="363198" y="164544"/>
                </a:lnTo>
                <a:lnTo>
                  <a:pt x="408756" y="173632"/>
                </a:lnTo>
                <a:lnTo>
                  <a:pt x="451968" y="187039"/>
                </a:lnTo>
                <a:lnTo>
                  <a:pt x="491962" y="206951"/>
                </a:lnTo>
                <a:lnTo>
                  <a:pt x="527867" y="235553"/>
                </a:lnTo>
                <a:lnTo>
                  <a:pt x="538491" y="207087"/>
                </a:lnTo>
                <a:lnTo>
                  <a:pt x="555633" y="151608"/>
                </a:lnTo>
                <a:lnTo>
                  <a:pt x="573986" y="87034"/>
                </a:lnTo>
                <a:lnTo>
                  <a:pt x="588245" y="31280"/>
                </a:lnTo>
                <a:lnTo>
                  <a:pt x="593100" y="2263"/>
                </a:lnTo>
                <a:lnTo>
                  <a:pt x="538395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D13DF2-B7B5-4DEE-93B6-C88175431B96}"/>
              </a:ext>
            </a:extLst>
          </p:cNvPr>
          <p:cNvSpPr/>
          <p:nvPr/>
        </p:nvSpPr>
        <p:spPr>
          <a:xfrm>
            <a:off x="8304028" y="6173518"/>
            <a:ext cx="367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Управление ВНОКО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8E69D9-415E-4419-9865-A64B7F0B0297}"/>
              </a:ext>
            </a:extLst>
          </p:cNvPr>
          <p:cNvSpPr/>
          <p:nvPr/>
        </p:nvSpPr>
        <p:spPr>
          <a:xfrm>
            <a:off x="-107032" y="1343148"/>
            <a:ext cx="7249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ea typeface="Times New Roman" panose="02020603050405020304" pitchFamily="18" charset="0"/>
              </a:rPr>
              <a:t>Об итогах социологического исследования «Оценка качества условий осуществления образовательной деятельности в ФГАОУ ВО «СГЭУ»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41FB70-4D15-4DE9-96B3-081DEB611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446" y="158539"/>
            <a:ext cx="742496" cy="7373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4090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68" y="0"/>
            <a:ext cx="1212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КАЧЕСТВА УСЛОВИЙ ОСУЩЕСТВЛЕНИЯ ОБРАЗОВАТЕЛЬНОЙ ДЕЯТЕЛЬНОСТИ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25437" y="1197466"/>
            <a:ext cx="11505202" cy="58642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/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8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СПО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505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(88,0%)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обучающихся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;</a:t>
            </a:r>
          </a:p>
          <a:p>
            <a:pPr algn="just" defTabSz="266700"/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32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бакалавриата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26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23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(88,9%)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обучающихся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;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just" defTabSz="266700"/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9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специалитета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1030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(93,4%)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обучающихся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; </a:t>
            </a:r>
          </a:p>
          <a:p>
            <a:pPr algn="just" defTabSz="266700"/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7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магистратуры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33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(90,5%)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обучающихся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;</a:t>
            </a:r>
            <a:endParaRPr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аспирантуры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-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104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(83,2%)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аспиранта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;</a:t>
            </a:r>
          </a:p>
          <a:p>
            <a:pPr algn="just" defTabSz="266700"/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5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ДПО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99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слушател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ей</a:t>
            </a:r>
            <a:r>
              <a:rPr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791D23-A401-4098-8D4E-0033994A38B1}"/>
              </a:ext>
            </a:extLst>
          </p:cNvPr>
          <p:cNvSpPr/>
          <p:nvPr/>
        </p:nvSpPr>
        <p:spPr>
          <a:xfrm>
            <a:off x="144544" y="337123"/>
            <a:ext cx="11977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Всего в анкетировании приняли участие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4792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обучающихся университета в разрезе уровней образования: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AE63C5-17E2-489C-AE62-F5773A6B4CBE}"/>
              </a:ext>
            </a:extLst>
          </p:cNvPr>
          <p:cNvSpPr/>
          <p:nvPr/>
        </p:nvSpPr>
        <p:spPr>
          <a:xfrm>
            <a:off x="5890012" y="3302101"/>
            <a:ext cx="6086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респондентов по уровням образования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088AE44-8368-42E1-A223-26C290635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917112"/>
              </p:ext>
            </p:extLst>
          </p:nvPr>
        </p:nvGraphicFramePr>
        <p:xfrm>
          <a:off x="6429080" y="3702211"/>
          <a:ext cx="5290232" cy="306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908380-3309-4B39-B4F5-2A50508A9DC1}"/>
              </a:ext>
            </a:extLst>
          </p:cNvPr>
          <p:cNvSpPr/>
          <p:nvPr/>
        </p:nvSpPr>
        <p:spPr>
          <a:xfrm>
            <a:off x="179590" y="3348268"/>
            <a:ext cx="54187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/>
            <a:r>
              <a:rPr lang="ru-RU" sz="20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Обучающиеся Сызранского филиала не принимали участие в анкетировании.</a:t>
            </a:r>
          </a:p>
          <a:p>
            <a:pPr algn="just" defTabSz="266700"/>
            <a:endParaRPr lang="ru-RU" sz="2000" b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lang="ru-RU" sz="2000" b="1" dirty="0">
                <a:solidFill>
                  <a:srgbClr val="00B050"/>
                </a:solidFill>
                <a:latin typeface="Times New Roman" panose="02020603050405020304"/>
              </a:rPr>
              <a:t>Должную явку не обеспечили на программах:</a:t>
            </a:r>
          </a:p>
          <a:p>
            <a:pPr algn="just" defTabSz="266700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- 38.02.01 Экономика и бухгалтерский учет (по отраслям);</a:t>
            </a:r>
          </a:p>
          <a:p>
            <a:pPr algn="just" defTabSz="266700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- 40.02.04 Юрист в сфере правового обеспечения организаций и граждан;</a:t>
            </a:r>
          </a:p>
          <a:p>
            <a:pPr algn="just" defTabSz="266700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- 09.03.03 Прикладная информатика и защита информации;</a:t>
            </a:r>
          </a:p>
          <a:p>
            <a:pPr algn="just" defTabSz="266700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- 38.03.02 Управление логистикой в бизнесе;</a:t>
            </a:r>
          </a:p>
          <a:p>
            <a:pPr algn="just" defTabSz="266700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- 43.03.01 Логистика в бизнесе;</a:t>
            </a:r>
          </a:p>
          <a:p>
            <a:pPr algn="just" defTabSz="266700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- 38.04.01 Экономика и управление проектами. </a:t>
            </a:r>
          </a:p>
          <a:p>
            <a:pPr algn="just" defTabSz="266700"/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68" y="0"/>
            <a:ext cx="6519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удовлетворенности обучающихся качеством условий осуществления образовательной деятельности по университету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C4CD15-FE68-4814-8AA7-3FAA1CCD6765}"/>
              </a:ext>
            </a:extLst>
          </p:cNvPr>
          <p:cNvSpPr/>
          <p:nvPr/>
        </p:nvSpPr>
        <p:spPr>
          <a:xfrm>
            <a:off x="6743307" y="0"/>
            <a:ext cx="5379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Сопоставление обобщенных результатов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качества условий осуществления образовательной деятельности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разрезе уровней образования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сопоставлении с 2025 г.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932AAC-07AB-4E68-A8B0-83AF5767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45502"/>
              </p:ext>
            </p:extLst>
          </p:nvPr>
        </p:nvGraphicFramePr>
        <p:xfrm>
          <a:off x="6743307" y="1599877"/>
          <a:ext cx="5265902" cy="3462320"/>
        </p:xfrm>
        <a:graphic>
          <a:graphicData uri="http://schemas.openxmlformats.org/drawingml/2006/table">
            <a:tbl>
              <a:tblPr firstRow="1" firstCol="1" bandRow="1"/>
              <a:tblGrid>
                <a:gridCol w="2873000">
                  <a:extLst>
                    <a:ext uri="{9D8B030D-6E8A-4147-A177-3AD203B41FA5}">
                      <a16:colId xmlns:a16="http://schemas.microsoft.com/office/drawing/2014/main" val="2899017532"/>
                    </a:ext>
                  </a:extLst>
                </a:gridCol>
                <a:gridCol w="1196451">
                  <a:extLst>
                    <a:ext uri="{9D8B030D-6E8A-4147-A177-3AD203B41FA5}">
                      <a16:colId xmlns:a16="http://schemas.microsoft.com/office/drawing/2014/main" val="238987891"/>
                    </a:ext>
                  </a:extLst>
                </a:gridCol>
                <a:gridCol w="1196451">
                  <a:extLst>
                    <a:ext uri="{9D8B030D-6E8A-4147-A177-3AD203B41FA5}">
                      <a16:colId xmlns:a16="http://schemas.microsoft.com/office/drawing/2014/main" val="4285450348"/>
                    </a:ext>
                  </a:extLst>
                </a:gridCol>
              </a:tblGrid>
              <a:tr h="11768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оценки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условий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деятельности, %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890987"/>
                  </a:ext>
                </a:extLst>
              </a:tr>
              <a:tr h="325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473488"/>
                  </a:ext>
                </a:extLst>
              </a:tr>
              <a:tr h="3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СПО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↓90,0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508044"/>
                  </a:ext>
                </a:extLst>
              </a:tr>
              <a:tr h="3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БАКАЛАВРИАТА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↑92,0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91955"/>
                  </a:ext>
                </a:extLst>
              </a:tr>
              <a:tr h="3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МАГИСТРАТУРЫ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↑94,0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49787"/>
                  </a:ext>
                </a:extLst>
              </a:tr>
              <a:tr h="3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СПЕЦИАЛИТЕТА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↑94,0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652324"/>
                  </a:ext>
                </a:extLst>
              </a:tr>
              <a:tr h="3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АСПИРАНТУРЫ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↑92,0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25445"/>
                  </a:ext>
                </a:extLst>
              </a:tr>
              <a:tr h="3326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</a:rPr>
                        <a:t>ИТОГО ПО ФГАОУ ВО «СГЭУ»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</a:rPr>
                        <a:t>↑92,4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78755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8A98460-5395-460F-9819-A660AA915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929207"/>
              </p:ext>
            </p:extLst>
          </p:nvPr>
        </p:nvGraphicFramePr>
        <p:xfrm>
          <a:off x="182790" y="1015663"/>
          <a:ext cx="6114853" cy="564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11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A23991-393F-4CF2-879D-9C647728CD6C}"/>
              </a:ext>
            </a:extLst>
          </p:cNvPr>
          <p:cNvSpPr/>
          <p:nvPr/>
        </p:nvSpPr>
        <p:spPr>
          <a:xfrm>
            <a:off x="153970" y="227038"/>
            <a:ext cx="11968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Самый низкий показатель 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и доступность питьевой воды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В среднем по университету он составляет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76,4%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 означает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частичную удовлетворенность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2CA089-5EAC-44C1-BB31-6B58BBD22C6D}"/>
              </a:ext>
            </a:extLst>
          </p:cNvPr>
          <p:cNvSpPr/>
          <p:nvPr/>
        </p:nvSpPr>
        <p:spPr>
          <a:xfrm>
            <a:off x="323651" y="998651"/>
            <a:ext cx="11629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Удовлетворенность открытостью, полнотой и доступностью информации об университете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94,0%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полная удовлетворенность.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Удовлетворенность комфортностью предоставления услуг университетом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88,0 %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полная удовлетворенность.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Удовлетворенность доступностью образовательных услуг для инвалидов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92,0 %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полная удовлетворенность.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Удовлетворенность доброжелательностью и вежливостью работников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94,0 %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полная удовлетворенность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Удовлетворенность условиями ведения образовательной деятельности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94,0 %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полная удовлетворенность.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Общая удовлетворенность качеством условий осуществления образовательной деятельности 92 % - полная удовлетворенность. По сравнению с прошлым периодом общая удовлетворенность качеством условий осуществления образовательной деятельности возросла на 2,6%.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6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68" y="0"/>
            <a:ext cx="12122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оценки качества условий осуществления образовательной деятельности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ФГАОУ ВО «СГЭУ» по программам ДПО в 2026 г.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04C85C9-60D0-43B9-BDD1-E71E071FC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80071"/>
              </p:ext>
            </p:extLst>
          </p:nvPr>
        </p:nvGraphicFramePr>
        <p:xfrm>
          <a:off x="405139" y="707886"/>
          <a:ext cx="11265245" cy="4008515"/>
        </p:xfrm>
        <a:graphic>
          <a:graphicData uri="http://schemas.openxmlformats.org/drawingml/2006/table">
            <a:tbl>
              <a:tblPr firstRow="1" firstCol="1" bandRow="1"/>
              <a:tblGrid>
                <a:gridCol w="8857498">
                  <a:extLst>
                    <a:ext uri="{9D8B030D-6E8A-4147-A177-3AD203B41FA5}">
                      <a16:colId xmlns:a16="http://schemas.microsoft.com/office/drawing/2014/main" val="2538918692"/>
                    </a:ext>
                  </a:extLst>
                </a:gridCol>
                <a:gridCol w="2407747">
                  <a:extLst>
                    <a:ext uri="{9D8B030D-6E8A-4147-A177-3AD203B41FA5}">
                      <a16:colId xmlns:a16="http://schemas.microsoft.com/office/drawing/2014/main" val="3156570139"/>
                    </a:ext>
                  </a:extLst>
                </a:gridCol>
              </a:tblGrid>
              <a:tr h="47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значение по ДПО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 основе всех ответов)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444517"/>
                  </a:ext>
                </a:extLst>
              </a:tr>
              <a:tr h="216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Соответствие и доступность информации, размещенной на официальном сайте, существующему положению 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858275"/>
                  </a:ext>
                </a:extLst>
              </a:tr>
              <a:tr h="406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Наличие на сайте информации об обратной связи и способах взаимодействия с получателями образовательных услуг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976016"/>
                  </a:ext>
                </a:extLst>
              </a:tr>
              <a:tr h="215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Качество работы гардероба и службы охраны университета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115944"/>
                  </a:ext>
                </a:extLst>
              </a:tr>
              <a:tr h="215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Качество аудиторий, их обеспеченность мебелью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20199"/>
                  </a:ext>
                </a:extLst>
              </a:tr>
              <a:tr h="215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Наличие и доступность питьевой воды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3,76</a:t>
                      </a: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051829"/>
                  </a:ext>
                </a:extLst>
              </a:tr>
              <a:tr h="1962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Наличие и доступность санитарно-гигиенических помещений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299730"/>
                  </a:ext>
                </a:extLst>
              </a:tr>
              <a:tr h="2010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Доступность территории, зданий и помещений с учетом доступности для инвалидов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95258"/>
                  </a:ext>
                </a:extLst>
              </a:tr>
              <a:tr h="2237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Условия доступности, позволяющие инвалидам получать образовательные услуги наравне с другими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54508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 Доброжелательность, вежливость административных работников, обеспечивающих первичный контакт и последующее оказание образовательных услуг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287191"/>
                  </a:ext>
                </a:extLst>
              </a:tr>
              <a:tr h="215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 Доброжелательность, вежливость преподавателей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55698"/>
                  </a:ext>
                </a:extLst>
              </a:tr>
              <a:tr h="23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 Готовы ли Вы рекомендовать программу дополнительного образования своим знакомым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441263"/>
                  </a:ext>
                </a:extLst>
              </a:tr>
              <a:tr h="455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 Удовлетворены ли Вы в целом условиями оказания образовательных услуг в центре, реализующем программы дополнительного образования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6445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6E2022-AA2D-4375-A95C-61B7EA34AF6B}"/>
              </a:ext>
            </a:extLst>
          </p:cNvPr>
          <p:cNvSpPr/>
          <p:nvPr/>
        </p:nvSpPr>
        <p:spPr>
          <a:xfrm>
            <a:off x="314225" y="5009893"/>
            <a:ext cx="1156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Слушатели программ ДПО отмечают показатель 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и доступность питьевой воды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как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частичную удовлетворенность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Однако, этот показатель вырос на анализируемый период на 6%. 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36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514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ОЦЕНКЕ ДОСТИГНУТОГО УРОВНЯ РЕЗУЛЬТАТОВ ОБУЧЕНИЯ И УРОВНЯ СФОРМИРОВАННОСТИ КОМПЕТЕНЦИЙ </a:t>
            </a: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(КОМПЛЕКСНОЕ ТЕСТИРОВАНИЕ / ДИАГНОСТИЧЕСКАЯ РАБОТА  ОБУЧАЮЩИХСЯ </a:t>
            </a: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ФГАОУ ВО «СГЭУ» И СЫЗРАНСКОМ ФИЛИАЛЕ В 1 СЕМЕСТРЕ 2025-26 УЧ. Г.)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0177" y="1754577"/>
            <a:ext cx="11891645" cy="48177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 </a:t>
            </a:r>
            <a:r>
              <a:rPr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процедуре</a:t>
            </a:r>
            <a:r>
              <a:rPr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КТ (ДР) </a:t>
            </a:r>
            <a:r>
              <a:rPr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приняли</a:t>
            </a:r>
            <a:r>
              <a:rPr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участие</a:t>
            </a:r>
            <a:r>
              <a:rPr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826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(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4511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– </a:t>
            </a:r>
            <a:r>
              <a:rPr sz="2000" b="1" i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обучающиеся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СГЭУ 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(8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9,6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%)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315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– </a:t>
            </a:r>
            <a:r>
              <a:rPr sz="2000" b="1" i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обучающиеся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i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филиала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77,4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%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обучающихся</a:t>
            </a:r>
            <a:r>
              <a:rPr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:</a:t>
            </a: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 ФГАОУ ВО «СГЭУ»:</a:t>
            </a: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7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подготовки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специалистов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среднего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звена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495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человек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(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83,1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%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);</a:t>
            </a: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образовательным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высшего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образования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уровень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бакалавриат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26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49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человек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(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89,2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%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);</a:t>
            </a: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9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образовательным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высшего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образования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специалитет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1034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человек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93,7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%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);</a:t>
            </a: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7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образовательным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высшего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образования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уровень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магистратура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33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человек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(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9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0,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9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%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). </a:t>
            </a: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 </a:t>
            </a:r>
            <a:r>
              <a:rPr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Сызранском</a:t>
            </a:r>
            <a:r>
              <a:rPr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филиале</a:t>
            </a:r>
            <a:r>
              <a:rPr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ФГАОУ ВО «СГЭУ»:</a:t>
            </a: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программ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подготовки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специалистов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среднего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звена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34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человек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(</a:t>
            </a:r>
            <a:r>
              <a:rPr sz="20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7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3,9</a:t>
            </a:r>
            <a:r>
              <a:rPr sz="20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%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);</a:t>
            </a: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образовательным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программам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высшего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образования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уровень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бакалавриат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281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человек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(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77,8</a:t>
            </a:r>
            <a:r>
              <a:rPr sz="20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%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68" y="0"/>
            <a:ext cx="12122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удовлетворенности обучающихся качеством условий осуществления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по программам ДПО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0209B8D-BB1E-481C-856E-14625750F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741392"/>
              </p:ext>
            </p:extLst>
          </p:nvPr>
        </p:nvGraphicFramePr>
        <p:xfrm>
          <a:off x="69669" y="719137"/>
          <a:ext cx="12122331" cy="541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4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668" y="0"/>
            <a:ext cx="1212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ОЦЕНКА КАЧЕСТВА УСЛОВИЙ ОСУЩЕСТВЛЕНИЯ ОБРАЗОВАТЕЛЬНОЙ ДЕЯТЕЛЬНОСТИ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390" y="503988"/>
            <a:ext cx="118400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ПРОЕКТ РЕШЕНИЯ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Признать удовлетворительной в ФГАОУ ВО «СГЭУ» оценку обучающимися качества условий осуществления образовательной деятельности.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Начальнику управления ВНОКО сформировать отчет и разместить его на сайте университета.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Академическим руководителям образовательных программ усилить контроль явки обучающихся на мероприятие по программам: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- 38.02.01 Экономика и бухгалтерский учет (по отраслям);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- 40.02.04 Юрист в сфере правового обеспечения организаций и граждан;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- 09.03.03 Прикладная информатика и защита информации;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- 38.03.02 Управление логистикой в бизнесе;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- 43.03.01 Логистика в бизнесе;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- 38.04.01 Экономика и управление проектами.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Директору Сызранского филиала обеспечить проведение мероприятий по оценке обучающимися качества условий осуществления образовательной деятельности в следующих периодах.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A6D044-C0CC-4C6B-A354-39043A655F31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СОЦИОЛОГИЧЕСКОГО ИССЛЕДОВАНИЯ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УДОВЛЕТВОРЕННОСТЬ ОЖИДАНИЯМИ ПЕРВОКУРСНИКОВ ОТ ПОСТУПЛЕНИЯ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ФГАОУ ВО «СГЭУ» И СЫЗРАНСКИЙ ФИЛИАЛ В 2025 г.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8E1C0-C292-4978-9F23-2247E4B19C50}"/>
              </a:ext>
            </a:extLst>
          </p:cNvPr>
          <p:cNvSpPr/>
          <p:nvPr/>
        </p:nvSpPr>
        <p:spPr>
          <a:xfrm>
            <a:off x="2797072" y="1159000"/>
            <a:ext cx="6042128" cy="7073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респондентов в СГЭУ - 771 чел.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Сызранском филиале - 40 чел.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8BD1C49-44B3-4BB8-909E-60277615A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824346"/>
              </p:ext>
            </p:extLst>
          </p:nvPr>
        </p:nvGraphicFramePr>
        <p:xfrm>
          <a:off x="190090" y="1630720"/>
          <a:ext cx="11583988" cy="499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77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CB54142-9E63-4BDC-9D85-A6BDB419B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417765"/>
              </p:ext>
            </p:extLst>
          </p:nvPr>
        </p:nvGraphicFramePr>
        <p:xfrm>
          <a:off x="141402" y="-1"/>
          <a:ext cx="11945823" cy="67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18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FC3C078-3CF8-4F11-AAA3-9C6C31B2D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885355"/>
              </p:ext>
            </p:extLst>
          </p:nvPr>
        </p:nvGraphicFramePr>
        <p:xfrm>
          <a:off x="348792" y="292231"/>
          <a:ext cx="11585542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8387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1D297AB-2872-426A-AEDC-D8189D8F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0900"/>
              </p:ext>
            </p:extLst>
          </p:nvPr>
        </p:nvGraphicFramePr>
        <p:xfrm>
          <a:off x="1356112" y="76553"/>
          <a:ext cx="9649460" cy="26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DDB7CF1-15CF-4502-AABB-607F8E6D6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434821"/>
              </p:ext>
            </p:extLst>
          </p:nvPr>
        </p:nvGraphicFramePr>
        <p:xfrm>
          <a:off x="1339919" y="2690213"/>
          <a:ext cx="9681845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383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5B4456-334F-4D9F-B13F-98721C83A9E6}"/>
              </a:ext>
            </a:extLst>
          </p:cNvPr>
          <p:cNvSpPr/>
          <p:nvPr/>
        </p:nvSpPr>
        <p:spPr>
          <a:xfrm>
            <a:off x="237242" y="125526"/>
            <a:ext cx="11717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СОЦИОЛОГИЧЕСКОГО ИССЛЕДОВАНИЯ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АНКЕТИРОВАНИЕ РОДИТЕЛЕЙ (ЗАКОННЫХ ПРЕДСТАВИТЕЛЕЙ)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 ОБУЧАЮЩИХСЯ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«СГЭУ» И СЫЗРАНСКОМ ФИЛИАЛЕ В 2025 г.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A0D33D-F0BE-43DF-9653-3FE4BCF3618B}"/>
              </a:ext>
            </a:extLst>
          </p:cNvPr>
          <p:cNvSpPr/>
          <p:nvPr/>
        </p:nvSpPr>
        <p:spPr>
          <a:xfrm>
            <a:off x="62845" y="1325855"/>
            <a:ext cx="12066309" cy="7001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респондентов по ФГАУО ВО «СГЭУ» и Сызранскому филиалу - 401 чел.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D7EAB1E-8FB6-4D15-ADF2-2C64E49CD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396748"/>
              </p:ext>
            </p:extLst>
          </p:nvPr>
        </p:nvGraphicFramePr>
        <p:xfrm>
          <a:off x="240480" y="2025985"/>
          <a:ext cx="11714278" cy="426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6940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A5218B-144C-4895-8E61-55C35945F1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22870" cy="51376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DBCBDB-DECC-4C84-BA41-9118BD875E19}"/>
              </a:ext>
            </a:extLst>
          </p:cNvPr>
          <p:cNvSpPr/>
          <p:nvPr/>
        </p:nvSpPr>
        <p:spPr>
          <a:xfrm>
            <a:off x="34565" y="5011341"/>
            <a:ext cx="121228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опекой находится 1 обучающийся на программе Информационные системы и программирование.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1200" b="1" spc="75" dirty="0">
                <a:latin typeface="Times New Roman" panose="02020603050405020304" pitchFamily="18" charset="0"/>
                <a:ea typeface="Aptos"/>
              </a:rPr>
              <a:t>В прошлом среди несовершеннолетних первокурсников на программах СПО имели проблемы в общении с одноклассниками в школе, с педагогами/администрацией/сотрудниками школы 4 человека: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1200" b="1" spc="75" dirty="0">
                <a:latin typeface="Times New Roman" panose="02020603050405020304" pitchFamily="18" charset="0"/>
                <a:ea typeface="Aptos"/>
              </a:rPr>
              <a:t>- 09.02.07 Информационные системы и программирование – 1 обучающийся;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1200" b="1" spc="75" dirty="0">
                <a:latin typeface="Times New Roman" panose="02020603050405020304" pitchFamily="18" charset="0"/>
                <a:ea typeface="Aptos"/>
              </a:rPr>
              <a:t>- 38.02.08 Коммерция и осуществление интернет-маркетинга – 1 обучающийся;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1200" b="1" spc="75" dirty="0">
                <a:latin typeface="Times New Roman" panose="02020603050405020304" pitchFamily="18" charset="0"/>
                <a:ea typeface="Aptos"/>
              </a:rPr>
              <a:t>- 40.02.04 Юрист в сфере правового обеспечения организаций и граждан – 2 обучающихся.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1200" b="1" spc="75" dirty="0">
                <a:latin typeface="Times New Roman" panose="02020603050405020304" pitchFamily="18" charset="0"/>
                <a:ea typeface="Aptos"/>
              </a:rPr>
              <a:t>Один ребенок подвергался буллингу.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 обучающегося на программе 40.02.04 Юрист в сфере правового обеспечения организаций и граждан отметил «другое», указав, что «ребенок последовал за мечтой».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Рисунок 132">
            <a:extLst>
              <a:ext uri="{FF2B5EF4-FFF2-40B4-BE49-F238E27FC236}">
                <a16:creationId xmlns:a16="http://schemas.microsoft.com/office/drawing/2014/main" id="{F84B4103-F600-4460-AACB-0B65BE6C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44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11">
            <a:extLst>
              <a:ext uri="{FF2B5EF4-FFF2-40B4-BE49-F238E27FC236}">
                <a16:creationId xmlns:a16="http://schemas.microsoft.com/office/drawing/2014/main" id="{8D8B9923-894E-41F7-8286-DBA6A0E0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9" r="23663"/>
          <a:stretch>
            <a:fillRect/>
          </a:stretch>
        </p:blipFill>
        <p:spPr bwMode="auto">
          <a:xfrm>
            <a:off x="0" y="0"/>
            <a:ext cx="11144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46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1EA01A-60E7-46E1-A544-5F586F63AC61}"/>
              </a:ext>
            </a:extLst>
          </p:cNvPr>
          <p:cNvSpPr/>
          <p:nvPr/>
        </p:nvSpPr>
        <p:spPr>
          <a:xfrm>
            <a:off x="72272" y="5365058"/>
            <a:ext cx="12047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опекой находится 1 обучающийся на программе 38.03.01 Экономика и управление на предприятии (организации).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1200" b="1" spc="75" dirty="0">
                <a:latin typeface="Times New Roman" panose="02020603050405020304" pitchFamily="18" charset="0"/>
                <a:ea typeface="Aptos"/>
              </a:rPr>
              <a:t>В прошлом среди несовершеннолетних первокурсников на программах высшего образования имел проблемы в общении с одноклассниками в школе, с педагогами/администрацией/сотрудниками школы 1 человек на программе 43.03.02 Управление бизнесом в сфере туризма.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несовершеннолетний первокурсник на программе Прокурорская деятельность – спортивный судья.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01.09.2025 г. работает один обучающийся по программе 38.03.01 Экономика и управление на предприятии (организации).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одного несовершеннолетнего первокурсника на программе 43.03.01 Цифровой маркетинг отсутствуют друзья.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ни одного обучающегося из числа несовершеннолетних первокурсников на программах высшего образования, состоящих на профилактическом учете в КДН и ЗП.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47B2F-9C0D-4336-BFBF-C91EE67108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1574" y="0"/>
            <a:ext cx="10843967" cy="52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7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CA340B-29BB-43E6-A499-85D4D30BFAED}"/>
              </a:ext>
            </a:extLst>
          </p:cNvPr>
          <p:cNvSpPr/>
          <p:nvPr/>
        </p:nvSpPr>
        <p:spPr>
          <a:xfrm>
            <a:off x="39278" y="5580570"/>
            <a:ext cx="12113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опекой не находится ни один обучающийся на программе Банковское дело.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1200" b="1" spc="75" dirty="0">
                <a:latin typeface="Times New Roman" panose="02020603050405020304" pitchFamily="18" charset="0"/>
                <a:ea typeface="Aptos"/>
              </a:rPr>
              <a:t>В прошлом среди несовершеннолетних первокурсников на программе имел проблемы в общении с одноклассниками в школе, с педагогами / администрацией / сотрудниками школы 1 человек.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1200" b="1" spc="75" dirty="0">
                <a:latin typeface="Times New Roman" panose="02020603050405020304" pitchFamily="18" charset="0"/>
                <a:ea typeface="Aptos"/>
              </a:rPr>
              <a:t> 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36,4% родителей отмечают основную особенность своего ребенка – трудолюбие.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Никто из первокурсников не работает.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 один обучающийся не состоял на профилактическом учете в КДН и ЗП.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7515D1-CFBD-4283-BB29-4E723F9614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278" y="0"/>
            <a:ext cx="12113442" cy="55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514"/>
            <a:ext cx="6743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оценки уровня сформированности компетенций по образовательным программам СПО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2E9B96-4115-4A43-A12C-932511BB0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24569"/>
              </p:ext>
            </p:extLst>
          </p:nvPr>
        </p:nvGraphicFramePr>
        <p:xfrm>
          <a:off x="0" y="775400"/>
          <a:ext cx="7176939" cy="3839042"/>
        </p:xfrm>
        <a:graphic>
          <a:graphicData uri="http://schemas.openxmlformats.org/drawingml/2006/table">
            <a:tbl>
              <a:tblPr firstRow="1" firstCol="1" bandRow="1"/>
              <a:tblGrid>
                <a:gridCol w="1183826">
                  <a:extLst>
                    <a:ext uri="{9D8B030D-6E8A-4147-A177-3AD203B41FA5}">
                      <a16:colId xmlns:a16="http://schemas.microsoft.com/office/drawing/2014/main" val="393051873"/>
                    </a:ext>
                  </a:extLst>
                </a:gridCol>
                <a:gridCol w="2578332">
                  <a:extLst>
                    <a:ext uri="{9D8B030D-6E8A-4147-A177-3AD203B41FA5}">
                      <a16:colId xmlns:a16="http://schemas.microsoft.com/office/drawing/2014/main" val="336482238"/>
                    </a:ext>
                  </a:extLst>
                </a:gridCol>
                <a:gridCol w="682204">
                  <a:extLst>
                    <a:ext uri="{9D8B030D-6E8A-4147-A177-3AD203B41FA5}">
                      <a16:colId xmlns:a16="http://schemas.microsoft.com/office/drawing/2014/main" val="1065699488"/>
                    </a:ext>
                  </a:extLst>
                </a:gridCol>
                <a:gridCol w="585299">
                  <a:extLst>
                    <a:ext uri="{9D8B030D-6E8A-4147-A177-3AD203B41FA5}">
                      <a16:colId xmlns:a16="http://schemas.microsoft.com/office/drawing/2014/main" val="1968028281"/>
                    </a:ext>
                  </a:extLst>
                </a:gridCol>
                <a:gridCol w="628707">
                  <a:extLst>
                    <a:ext uri="{9D8B030D-6E8A-4147-A177-3AD203B41FA5}">
                      <a16:colId xmlns:a16="http://schemas.microsoft.com/office/drawing/2014/main" val="550896682"/>
                    </a:ext>
                  </a:extLst>
                </a:gridCol>
                <a:gridCol w="754449">
                  <a:extLst>
                    <a:ext uri="{9D8B030D-6E8A-4147-A177-3AD203B41FA5}">
                      <a16:colId xmlns:a16="http://schemas.microsoft.com/office/drawing/2014/main" val="2734707535"/>
                    </a:ext>
                  </a:extLst>
                </a:gridCol>
                <a:gridCol w="764122">
                  <a:extLst>
                    <a:ext uri="{9D8B030D-6E8A-4147-A177-3AD203B41FA5}">
                      <a16:colId xmlns:a16="http://schemas.microsoft.com/office/drawing/2014/main" val="1909733425"/>
                    </a:ext>
                  </a:extLst>
                </a:gridCol>
              </a:tblGrid>
              <a:tr h="6962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 направления подготовки / специальности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Направленность (профиль) / специализация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образовательной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обучающихся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сформированности компетенций,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7562872"/>
                  </a:ext>
                </a:extLst>
              </a:tr>
              <a:tr h="696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заявленных на мероприятие, чел.</a:t>
                      </a:r>
                      <a:endParaRPr lang="ru-RU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 КТ, чел.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участников, %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образовательной программе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специальности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63527"/>
                  </a:ext>
                </a:extLst>
              </a:tr>
              <a:tr h="18818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ПРОГРАММЫ ПОДГОТОВКИ СПЕЦИАЛИСТОВ СРЕДНЕГО ЗВЕНА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0941957"/>
                  </a:ext>
                </a:extLst>
              </a:tr>
              <a:tr h="376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09.02.07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Информационные системы и программирование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87611"/>
                  </a:ext>
                </a:extLst>
              </a:tr>
              <a:tr h="376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38.02.01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 и бухгалтерский учет (по отраслям)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19578"/>
                  </a:ext>
                </a:extLst>
              </a:tr>
              <a:tr h="1881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38.02.04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Коммерция (по отраслям)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77883"/>
                  </a:ext>
                </a:extLst>
              </a:tr>
              <a:tr h="376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Коммерция и осуществление интернет маркетинга</a:t>
                      </a:r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656000"/>
                  </a:ext>
                </a:extLst>
              </a:tr>
              <a:tr h="1881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38.02.07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Банковское дело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0995"/>
                  </a:ext>
                </a:extLst>
              </a:tr>
              <a:tr h="18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Банковское обслуживание и продажи</a:t>
                      </a:r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93,4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35985"/>
                  </a:ext>
                </a:extLst>
              </a:tr>
              <a:tr h="376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40.02.04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Юрист в сфере правового обеспечения организаций и граждан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8433"/>
                  </a:ext>
                </a:extLst>
              </a:tr>
              <a:tr h="188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43.02.16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Туроператорские и турагентские услуги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7687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655C38-12A7-43FA-A15D-23B1C89FC4A7}"/>
              </a:ext>
            </a:extLst>
          </p:cNvPr>
          <p:cNvSpPr/>
          <p:nvPr/>
        </p:nvSpPr>
        <p:spPr>
          <a:xfrm>
            <a:off x="7176940" y="1227894"/>
            <a:ext cx="5015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Рейтинги образовательных программ по уровням сформированности компетенций по программам СПО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679976D-FD27-47C2-8FEC-26E9BB6B9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317358"/>
              </p:ext>
            </p:extLst>
          </p:nvPr>
        </p:nvGraphicFramePr>
        <p:xfrm>
          <a:off x="6994689" y="2696051"/>
          <a:ext cx="5015060" cy="385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06030" y="1699025"/>
            <a:ext cx="8461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</a:t>
            </a:r>
          </a:p>
          <a:p>
            <a:pPr algn="ctr">
              <a:defRPr/>
            </a:pPr>
            <a:r>
              <a:rPr lang="ru-RU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 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E841E-F20D-4F54-B863-495BDB0BE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" y="273378"/>
            <a:ext cx="6071329" cy="6029168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08CC07-A164-4FF7-8FC6-9E54AE92A96A}"/>
              </a:ext>
            </a:extLst>
          </p:cNvPr>
          <p:cNvSpPr/>
          <p:nvPr/>
        </p:nvSpPr>
        <p:spPr>
          <a:xfrm>
            <a:off x="65988" y="119721"/>
            <a:ext cx="117175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сформированности компетенций у обучающихся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программам СПО в сопоставлении с прошлым периодом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E622903-6CA9-4F88-92F8-D43919515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79502"/>
              </p:ext>
            </p:extLst>
          </p:nvPr>
        </p:nvGraphicFramePr>
        <p:xfrm>
          <a:off x="754144" y="829557"/>
          <a:ext cx="11029361" cy="590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27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514"/>
            <a:ext cx="12104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оценки уровня сформированности компетенций </a:t>
            </a:r>
          </a:p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бакалавриата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F29D33E-AE4D-4D49-A6A4-E4A1E4A4E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90617"/>
              </p:ext>
            </p:extLst>
          </p:nvPr>
        </p:nvGraphicFramePr>
        <p:xfrm>
          <a:off x="116509" y="884773"/>
          <a:ext cx="5860086" cy="5091823"/>
        </p:xfrm>
        <a:graphic>
          <a:graphicData uri="http://schemas.openxmlformats.org/drawingml/2006/table">
            <a:tbl>
              <a:tblPr firstRow="1" firstCol="1" bandRow="1"/>
              <a:tblGrid>
                <a:gridCol w="1099549">
                  <a:extLst>
                    <a:ext uri="{9D8B030D-6E8A-4147-A177-3AD203B41FA5}">
                      <a16:colId xmlns:a16="http://schemas.microsoft.com/office/drawing/2014/main" val="53024353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4189358899"/>
                    </a:ext>
                  </a:extLst>
                </a:gridCol>
                <a:gridCol w="537328">
                  <a:extLst>
                    <a:ext uri="{9D8B030D-6E8A-4147-A177-3AD203B41FA5}">
                      <a16:colId xmlns:a16="http://schemas.microsoft.com/office/drawing/2014/main" val="772567644"/>
                    </a:ext>
                  </a:extLst>
                </a:gridCol>
                <a:gridCol w="480767">
                  <a:extLst>
                    <a:ext uri="{9D8B030D-6E8A-4147-A177-3AD203B41FA5}">
                      <a16:colId xmlns:a16="http://schemas.microsoft.com/office/drawing/2014/main" val="575756067"/>
                    </a:ext>
                  </a:extLst>
                </a:gridCol>
                <a:gridCol w="546754">
                  <a:extLst>
                    <a:ext uri="{9D8B030D-6E8A-4147-A177-3AD203B41FA5}">
                      <a16:colId xmlns:a16="http://schemas.microsoft.com/office/drawing/2014/main" val="4055016932"/>
                    </a:ext>
                  </a:extLst>
                </a:gridCol>
                <a:gridCol w="659877">
                  <a:extLst>
                    <a:ext uri="{9D8B030D-6E8A-4147-A177-3AD203B41FA5}">
                      <a16:colId xmlns:a16="http://schemas.microsoft.com/office/drawing/2014/main" val="2651947291"/>
                    </a:ext>
                  </a:extLst>
                </a:gridCol>
                <a:gridCol w="622170">
                  <a:extLst>
                    <a:ext uri="{9D8B030D-6E8A-4147-A177-3AD203B41FA5}">
                      <a16:colId xmlns:a16="http://schemas.microsoft.com/office/drawing/2014/main" val="2157676286"/>
                    </a:ext>
                  </a:extLst>
                </a:gridCol>
              </a:tblGrid>
              <a:tr h="4924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 направления подготовки / специальности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Направленность (профиль) / специализация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образовательной программы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обучающихся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сформированности компетенций,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81140378"/>
                  </a:ext>
                </a:extLst>
              </a:tr>
              <a:tr h="598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заявленных на мероприятие, чел.</a:t>
                      </a:r>
                      <a:endParaRPr lang="ru-RU" dirty="0"/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 КТ, чел.</a:t>
                      </a:r>
                      <a:endParaRPr lang="ru-RU" dirty="0"/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участников, 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образовательной программе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направлению подготовки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239877"/>
                  </a:ext>
                </a:extLst>
              </a:tr>
              <a:tr h="1368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ВЫСШЕГО ОБРАЗОВАНИЯ – БАКАЛАВРИАТ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2544936"/>
                  </a:ext>
                </a:extLst>
              </a:tr>
              <a:tr h="15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01.03.05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Бизнес-аналитика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08851"/>
                  </a:ext>
                </a:extLst>
              </a:tr>
              <a:tr h="273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05.03.06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Экологическая безопасность на предприятии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829275"/>
                  </a:ext>
                </a:extLst>
              </a:tr>
              <a:tr h="27370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09.03.03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Прикладная информатика и защита информации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87,04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11622"/>
                  </a:ext>
                </a:extLst>
              </a:tr>
              <a:tr h="4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цифровые системы и сервисы в управлении </a:t>
                      </a:r>
                      <a:endParaRPr lang="ru-RU" dirty="0"/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955220"/>
                  </a:ext>
                </a:extLst>
              </a:tr>
              <a:tr h="273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на финансовых рынках</a:t>
                      </a:r>
                      <a:endParaRPr lang="ru-RU" dirty="0"/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04271"/>
                  </a:ext>
                </a:extLst>
              </a:tr>
              <a:tr h="152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Цифровые технологии в экономике </a:t>
                      </a:r>
                      <a:endParaRPr lang="ru-RU" dirty="0"/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14978"/>
                  </a:ext>
                </a:extLst>
              </a:tr>
              <a:tr h="273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21.03.02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Кадастр недвижимости и земельное право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74801"/>
                  </a:ext>
                </a:extLst>
              </a:tr>
              <a:tr h="273706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38.03.01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 и управление на предприятии (организации)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6158"/>
                  </a:ext>
                </a:extLst>
              </a:tr>
              <a:tr h="273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Бухгалтерский учет, анализ и аудит </a:t>
                      </a:r>
                      <a:endParaRPr lang="ru-RU" dirty="0"/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354521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Финансы и учет </a:t>
                      </a:r>
                      <a:endParaRPr lang="ru-RU" dirty="0"/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99577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Финансы и кредит </a:t>
                      </a:r>
                      <a:endParaRPr lang="ru-RU" dirty="0"/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84,95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459712"/>
                  </a:ext>
                </a:extLst>
              </a:tr>
              <a:tr h="273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Мировая экономика и международные отношения </a:t>
                      </a:r>
                      <a:endParaRPr lang="ru-RU" dirty="0"/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64870"/>
                  </a:ext>
                </a:extLst>
              </a:tr>
              <a:tr h="273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Ценные бумаги и финансовые технологии </a:t>
                      </a:r>
                      <a:endParaRPr lang="ru-RU" dirty="0"/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22869"/>
                  </a:ext>
                </a:extLst>
              </a:tr>
              <a:tr h="547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Международные экономические отношения и внешнеэкономическая деятельность</a:t>
                      </a:r>
                      <a:endParaRPr lang="ru-RU" dirty="0"/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05399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Бизнес-аналитика </a:t>
                      </a:r>
                      <a:endParaRPr lang="ru-RU" dirty="0"/>
                    </a:p>
                  </a:txBody>
                  <a:tcPr marL="53360" marR="5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60" marR="53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81021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C161638-30FB-46ED-AC87-AC64A796E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96534"/>
              </p:ext>
            </p:extLst>
          </p:nvPr>
        </p:nvGraphicFramePr>
        <p:xfrm>
          <a:off x="5976595" y="881404"/>
          <a:ext cx="6098897" cy="5091824"/>
        </p:xfrm>
        <a:graphic>
          <a:graphicData uri="http://schemas.openxmlformats.org/drawingml/2006/table">
            <a:tbl>
              <a:tblPr firstRow="1" firstCol="1" bandRow="1"/>
              <a:tblGrid>
                <a:gridCol w="1108638">
                  <a:extLst>
                    <a:ext uri="{9D8B030D-6E8A-4147-A177-3AD203B41FA5}">
                      <a16:colId xmlns:a16="http://schemas.microsoft.com/office/drawing/2014/main" val="291483471"/>
                    </a:ext>
                  </a:extLst>
                </a:gridCol>
                <a:gridCol w="2219023">
                  <a:extLst>
                    <a:ext uri="{9D8B030D-6E8A-4147-A177-3AD203B41FA5}">
                      <a16:colId xmlns:a16="http://schemas.microsoft.com/office/drawing/2014/main" val="2971647137"/>
                    </a:ext>
                  </a:extLst>
                </a:gridCol>
                <a:gridCol w="574637">
                  <a:extLst>
                    <a:ext uri="{9D8B030D-6E8A-4147-A177-3AD203B41FA5}">
                      <a16:colId xmlns:a16="http://schemas.microsoft.com/office/drawing/2014/main" val="468836034"/>
                    </a:ext>
                  </a:extLst>
                </a:gridCol>
                <a:gridCol w="465575">
                  <a:extLst>
                    <a:ext uri="{9D8B030D-6E8A-4147-A177-3AD203B41FA5}">
                      <a16:colId xmlns:a16="http://schemas.microsoft.com/office/drawing/2014/main" val="322250019"/>
                    </a:ext>
                  </a:extLst>
                </a:gridCol>
                <a:gridCol w="598263">
                  <a:extLst>
                    <a:ext uri="{9D8B030D-6E8A-4147-A177-3AD203B41FA5}">
                      <a16:colId xmlns:a16="http://schemas.microsoft.com/office/drawing/2014/main" val="2068035051"/>
                    </a:ext>
                  </a:extLst>
                </a:gridCol>
                <a:gridCol w="598263">
                  <a:extLst>
                    <a:ext uri="{9D8B030D-6E8A-4147-A177-3AD203B41FA5}">
                      <a16:colId xmlns:a16="http://schemas.microsoft.com/office/drawing/2014/main" val="353959599"/>
                    </a:ext>
                  </a:extLst>
                </a:gridCol>
                <a:gridCol w="534498">
                  <a:extLst>
                    <a:ext uri="{9D8B030D-6E8A-4147-A177-3AD203B41FA5}">
                      <a16:colId xmlns:a16="http://schemas.microsoft.com/office/drawing/2014/main" val="4153664451"/>
                    </a:ext>
                  </a:extLst>
                </a:gridCol>
              </a:tblGrid>
              <a:tr h="4777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 направления подготовки / специальности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Направленность (профиль) / специализация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образовательной программы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обучающихся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сформированности компетенций,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70329"/>
                  </a:ext>
                </a:extLst>
              </a:tr>
              <a:tr h="477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заявленных на мероприятие, чел.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 КТ, чел.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участников, %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образовательной программе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направлению подготовки 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520781"/>
                  </a:ext>
                </a:extLst>
              </a:tr>
              <a:tr h="12910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ВЫСШЕГО ОБРАЗОВАНИЯ – БАКАЛАВРИАТ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022948"/>
                  </a:ext>
                </a:extLst>
              </a:tr>
              <a:tr h="38732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38.03.02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Менеджмент (по функциональным направлениям)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86626"/>
                  </a:ext>
                </a:extLst>
              </a:tr>
              <a:tr h="25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Финансовый менеджмент и управление бизнесом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3033"/>
                  </a:ext>
                </a:extLst>
              </a:tr>
              <a:tr h="25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Менеджмент и предпринимательство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45451"/>
                  </a:ext>
                </a:extLst>
              </a:tr>
              <a:tr h="25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логистикой в бизнесе 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30444"/>
                  </a:ext>
                </a:extLst>
              </a:tr>
              <a:tr h="107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Цифровой маркетинг 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49459"/>
                  </a:ext>
                </a:extLst>
              </a:tr>
              <a:tr h="25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Проектное управление и бизнес-администрирование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98918"/>
                  </a:ext>
                </a:extLst>
              </a:tr>
              <a:tr h="258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38.03.04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 и государственное управление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899907"/>
                  </a:ext>
                </a:extLst>
              </a:tr>
              <a:tr h="129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38.03.05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ИТ-предпринимательство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08687"/>
                  </a:ext>
                </a:extLst>
              </a:tr>
              <a:tr h="129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39.03.01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психология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6988"/>
                  </a:ext>
                </a:extLst>
              </a:tr>
              <a:tr h="25821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40.03.01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Правовое обеспечение экономической деятельности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67168"/>
                  </a:ext>
                </a:extLst>
              </a:tr>
              <a:tr h="25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законности и правопорядка 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53688"/>
                  </a:ext>
                </a:extLst>
              </a:tr>
              <a:tr h="25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Судебная, исполнительная и нотариальная деятельность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31877"/>
                  </a:ext>
                </a:extLst>
              </a:tr>
              <a:tr h="129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Международное право 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918917"/>
                  </a:ext>
                </a:extLst>
              </a:tr>
              <a:tr h="387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42.03.01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Диджитал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реклама, связи с общественностью и медиа-коммуникации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69301"/>
                  </a:ext>
                </a:extLst>
              </a:tr>
              <a:tr h="2582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43.03.01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гостиничным и ресторанным бизнесом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77750"/>
                  </a:ext>
                </a:extLst>
              </a:tr>
              <a:tr h="15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Логистика в бизнесе</a:t>
                      </a:r>
                      <a:endParaRPr lang="ru-RU" dirty="0"/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dirty="0"/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76908"/>
                  </a:ext>
                </a:extLst>
              </a:tr>
              <a:tr h="258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43.03.02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бизнесом в сфере туризма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37" marR="4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850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9E2291-1779-48A9-9CBB-80D89A4DD666}"/>
              </a:ext>
            </a:extLst>
          </p:cNvPr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Рейтинги образовательных программ по уровням сформированности компетенций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программам бакалавриата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79EDAA9-BCF6-4F4D-B925-E21339883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251407"/>
              </p:ext>
            </p:extLst>
          </p:nvPr>
        </p:nvGraphicFramePr>
        <p:xfrm>
          <a:off x="133546" y="824126"/>
          <a:ext cx="11924907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307EDA-E059-42BC-9313-F33D26EF2A25}"/>
              </a:ext>
            </a:extLst>
          </p:cNvPr>
          <p:cNvSpPr/>
          <p:nvPr/>
        </p:nvSpPr>
        <p:spPr>
          <a:xfrm>
            <a:off x="0" y="11391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сформированности компетенций у обучающихся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программам бакалавриата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сопоставлении с прошлым периодом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3C2F722-89CB-471A-8F4C-9A27B19EF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384565"/>
              </p:ext>
            </p:extLst>
          </p:nvPr>
        </p:nvGraphicFramePr>
        <p:xfrm>
          <a:off x="301658" y="942680"/>
          <a:ext cx="11745798" cy="538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53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98DC3A-BE40-4E3A-BC74-75B0C071F1CE}"/>
              </a:ext>
            </a:extLst>
          </p:cNvPr>
          <p:cNvSpPr/>
          <p:nvPr/>
        </p:nvSpPr>
        <p:spPr>
          <a:xfrm>
            <a:off x="0" y="67514"/>
            <a:ext cx="609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716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оценки уровня сформированности компетенций по образовательным программам магистратуры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12C6964-6426-47A7-B9E1-CE8CC18FA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01415"/>
              </p:ext>
            </p:extLst>
          </p:nvPr>
        </p:nvGraphicFramePr>
        <p:xfrm>
          <a:off x="43991" y="1025208"/>
          <a:ext cx="6008015" cy="5832792"/>
        </p:xfrm>
        <a:graphic>
          <a:graphicData uri="http://schemas.openxmlformats.org/drawingml/2006/table">
            <a:tbl>
              <a:tblPr firstRow="1" firstCol="1" bandRow="1"/>
              <a:tblGrid>
                <a:gridCol w="892404">
                  <a:extLst>
                    <a:ext uri="{9D8B030D-6E8A-4147-A177-3AD203B41FA5}">
                      <a16:colId xmlns:a16="http://schemas.microsoft.com/office/drawing/2014/main" val="4202141463"/>
                    </a:ext>
                  </a:extLst>
                </a:gridCol>
                <a:gridCol w="2246279">
                  <a:extLst>
                    <a:ext uri="{9D8B030D-6E8A-4147-A177-3AD203B41FA5}">
                      <a16:colId xmlns:a16="http://schemas.microsoft.com/office/drawing/2014/main" val="682636054"/>
                    </a:ext>
                  </a:extLst>
                </a:gridCol>
                <a:gridCol w="501804">
                  <a:extLst>
                    <a:ext uri="{9D8B030D-6E8A-4147-A177-3AD203B41FA5}">
                      <a16:colId xmlns:a16="http://schemas.microsoft.com/office/drawing/2014/main" val="1661004774"/>
                    </a:ext>
                  </a:extLst>
                </a:gridCol>
                <a:gridCol w="501804">
                  <a:extLst>
                    <a:ext uri="{9D8B030D-6E8A-4147-A177-3AD203B41FA5}">
                      <a16:colId xmlns:a16="http://schemas.microsoft.com/office/drawing/2014/main" val="1233242092"/>
                    </a:ext>
                  </a:extLst>
                </a:gridCol>
                <a:gridCol w="644817">
                  <a:extLst>
                    <a:ext uri="{9D8B030D-6E8A-4147-A177-3AD203B41FA5}">
                      <a16:colId xmlns:a16="http://schemas.microsoft.com/office/drawing/2014/main" val="3541653881"/>
                    </a:ext>
                  </a:extLst>
                </a:gridCol>
                <a:gridCol w="644817">
                  <a:extLst>
                    <a:ext uri="{9D8B030D-6E8A-4147-A177-3AD203B41FA5}">
                      <a16:colId xmlns:a16="http://schemas.microsoft.com/office/drawing/2014/main" val="10575101"/>
                    </a:ext>
                  </a:extLst>
                </a:gridCol>
                <a:gridCol w="576090">
                  <a:extLst>
                    <a:ext uri="{9D8B030D-6E8A-4147-A177-3AD203B41FA5}">
                      <a16:colId xmlns:a16="http://schemas.microsoft.com/office/drawing/2014/main" val="1722122709"/>
                    </a:ext>
                  </a:extLst>
                </a:gridCol>
              </a:tblGrid>
              <a:tr h="5365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 направления подготовки / специальности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Направленность (профиль) / специализация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образовательной программы</a:t>
                      </a:r>
                      <a:endParaRPr lang="ru-RU" dirty="0"/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обучающихся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сформированности компетенций,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772133"/>
                  </a:ext>
                </a:extLst>
              </a:tr>
              <a:tr h="571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заявленных на мероприятие, чел.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 КТ, чел.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участников,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образовательной программе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направлению подготовки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819557"/>
                  </a:ext>
                </a:extLst>
              </a:tr>
              <a:tr h="15241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ВЫСШЕГО ОБРАЗОВАНИЯ – МАГИСТРАТУРА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423218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09.04.03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Искусственный интеллект и большие данные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06692"/>
                  </a:ext>
                </a:extLst>
              </a:tr>
              <a:tr h="30482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38.04.01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Финансовый контроль, консалтинг и анализ бизнеса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18203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Финансовые аналитические и информационные технологии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88489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Учет и налогообложение в управлении бизнес-процессами на предприятии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2157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Экономика, управление и стратегия развития предприятия (организации)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97328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Экономическая оценка и управление активами, недвижимостью и инвестициями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93031"/>
                  </a:ext>
                </a:extLst>
              </a:tr>
              <a:tr h="152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 и управление проектами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6537"/>
                  </a:ext>
                </a:extLst>
              </a:tr>
              <a:tr h="15241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38.04.02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развитием бизнеса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74792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Стратегический и операционный менеджмент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94812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Бренд-менеджмент и маркетинговые коммуникации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81636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38.04.04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Государственное управление и муниципальный менеджмент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589409"/>
                  </a:ext>
                </a:extLst>
              </a:tr>
              <a:tr h="152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38.04.08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Банковский бизнес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639739"/>
                  </a:ext>
                </a:extLst>
              </a:tr>
              <a:tr h="30482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40.04.01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Предпринимательское право, коммерческое право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79585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Следственная и оперативно-розыскная деятельность, судебная экспертиза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56940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Судебная, исполнительная, нотариальная и адвокатская деятельность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958482"/>
                  </a:ext>
                </a:extLst>
              </a:tr>
              <a:tr h="152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Прокурорская и правозащитная деятельность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66425"/>
                  </a:ext>
                </a:extLst>
              </a:tr>
              <a:tr h="30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Правовое обеспечение бюджетно-финансовой деятельности и налогообложения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61376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FF6DE2-2FC9-48A5-82CA-4D2BB0BC46A6}"/>
              </a:ext>
            </a:extLst>
          </p:cNvPr>
          <p:cNvSpPr/>
          <p:nvPr/>
        </p:nvSpPr>
        <p:spPr>
          <a:xfrm>
            <a:off x="6781015" y="134384"/>
            <a:ext cx="5015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Рейтинги образовательных программ по уровням сформированности компетенций по программам магистатуры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B2CFDE8-9F5E-4F62-BD02-0E54C1019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469568"/>
              </p:ext>
            </p:extLst>
          </p:nvPr>
        </p:nvGraphicFramePr>
        <p:xfrm>
          <a:off x="6139996" y="1150047"/>
          <a:ext cx="5907460" cy="543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D0ABCB-A517-4417-A5C2-0CC8BDE3D65D}"/>
              </a:ext>
            </a:extLst>
          </p:cNvPr>
          <p:cNvSpPr/>
          <p:nvPr/>
        </p:nvSpPr>
        <p:spPr>
          <a:xfrm>
            <a:off x="0" y="11391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сформированности компетенций у обучающихся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программам магистратуры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сопоставлении с прошлым периодом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DABC7F0-D393-4CF4-B37F-D19061F2D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525404"/>
              </p:ext>
            </p:extLst>
          </p:nvPr>
        </p:nvGraphicFramePr>
        <p:xfrm>
          <a:off x="326009" y="821802"/>
          <a:ext cx="11627179" cy="567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322909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2421</Words>
  <Application>Microsoft Office PowerPoint</Application>
  <PresentationFormat>Широкоэкранный</PresentationFormat>
  <Paragraphs>685</Paragraphs>
  <Slides>30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DengXian Light</vt:lpstr>
      <vt:lpstr>Aptos</vt:lpstr>
      <vt:lpstr>Arial</vt:lpstr>
      <vt:lpstr>Calibri</vt:lpstr>
      <vt:lpstr>Calibri Light</vt:lpstr>
      <vt:lpstr>Times New Roman</vt:lpstr>
      <vt:lpstr>3_Тема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Захватова Елена Валентиновна</dc:creator>
  <cp:lastModifiedBy>admin</cp:lastModifiedBy>
  <cp:revision>361</cp:revision>
  <cp:lastPrinted>2025-01-27T11:34:18Z</cp:lastPrinted>
  <dcterms:created xsi:type="dcterms:W3CDTF">2018-05-21T07:23:00Z</dcterms:created>
  <dcterms:modified xsi:type="dcterms:W3CDTF">2026-02-17T13:34:29Z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BEDB068255F5490596990D03325B78A7_12</vt:lpwstr>
  </property>
  <property fmtid="{D5CDD505-2E9C-101B-9397-08002B2CF9AE}" pid="3" name="KSOProductBuildVer">
    <vt:lpwstr>1049-12.2.0.18283</vt:lpwstr>
  </property>
</Properties>
</file>