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310" r:id="rId3"/>
    <p:sldId id="318" r:id="rId4"/>
    <p:sldId id="321" r:id="rId5"/>
    <p:sldId id="326" r:id="rId6"/>
    <p:sldId id="328" r:id="rId7"/>
    <p:sldId id="280" r:id="rId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505F2C04-C923-438B-8C0F-E0CD2BADF298}">
      <wppc:fontMiss xmlns="" xmlns:wppc="http://www.wps.cn/officeDocument/PresentationCustomData" type="true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2" autoAdjust="0"/>
    <p:restoredTop sz="94660"/>
  </p:normalViewPr>
  <p:slideViewPr>
    <p:cSldViewPr>
      <p:cViewPr varScale="1">
        <p:scale>
          <a:sx n="89" d="100"/>
          <a:sy n="89" d="100"/>
        </p:scale>
        <p:origin x="466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230690-15BF-4576-947E-65E994DFE32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66916ED-E2C9-481F-A4A8-89D9F7DDE90E}">
      <dgm:prSet/>
      <dgm:spPr/>
      <dgm:t>
        <a:bodyPr/>
        <a:lstStyle/>
        <a:p>
          <a:r>
            <a:rPr lang="ru-RU" b="1"/>
            <a:t>Способы подачи документов:</a:t>
          </a:r>
          <a:endParaRPr lang="en-US"/>
        </a:p>
      </dgm:t>
    </dgm:pt>
    <dgm:pt modelId="{813D68A0-EF5B-49F8-8483-C61F30082F14}" type="parTrans" cxnId="{69D77113-2E3C-4322-88F1-3C3B6A594576}">
      <dgm:prSet/>
      <dgm:spPr/>
      <dgm:t>
        <a:bodyPr/>
        <a:lstStyle/>
        <a:p>
          <a:endParaRPr lang="en-US"/>
        </a:p>
      </dgm:t>
    </dgm:pt>
    <dgm:pt modelId="{2794FAAF-4C3D-41EF-9A4F-2E7761B2D70E}" type="sibTrans" cxnId="{69D77113-2E3C-4322-88F1-3C3B6A594576}">
      <dgm:prSet/>
      <dgm:spPr/>
      <dgm:t>
        <a:bodyPr/>
        <a:lstStyle/>
        <a:p>
          <a:endParaRPr lang="en-US"/>
        </a:p>
      </dgm:t>
    </dgm:pt>
    <dgm:pt modelId="{D9F6C696-B3B1-4705-B28A-029983C94BD7}">
      <dgm:prSet/>
      <dgm:spPr/>
      <dgm:t>
        <a:bodyPr/>
        <a:lstStyle/>
        <a:p>
          <a:r>
            <a:rPr lang="ru-RU"/>
            <a:t>Через портал госуслуг («Госуслуги»</a:t>
          </a:r>
          <a:endParaRPr lang="en-US"/>
        </a:p>
      </dgm:t>
    </dgm:pt>
    <dgm:pt modelId="{8C92297B-3BEC-4F7F-9EDC-CB4185A27B40}" type="parTrans" cxnId="{3E577932-3BE7-44F6-A4A0-21928F14AEE4}">
      <dgm:prSet/>
      <dgm:spPr/>
      <dgm:t>
        <a:bodyPr/>
        <a:lstStyle/>
        <a:p>
          <a:endParaRPr lang="en-US"/>
        </a:p>
      </dgm:t>
    </dgm:pt>
    <dgm:pt modelId="{84599C38-8C04-4E4E-856E-5EE0EE351369}" type="sibTrans" cxnId="{3E577932-3BE7-44F6-A4A0-21928F14AEE4}">
      <dgm:prSet/>
      <dgm:spPr/>
      <dgm:t>
        <a:bodyPr/>
        <a:lstStyle/>
        <a:p>
          <a:endParaRPr lang="en-US"/>
        </a:p>
      </dgm:t>
    </dgm:pt>
    <dgm:pt modelId="{5D243F27-F7D5-4397-8AC5-7BD45F258B00}">
      <dgm:prSet/>
      <dgm:spPr/>
      <dgm:t>
        <a:bodyPr/>
        <a:lstStyle/>
        <a:p>
          <a:r>
            <a:rPr lang="ru-RU"/>
            <a:t>Личное обращение в приёмную комиссию вуза.</a:t>
          </a:r>
          <a:endParaRPr lang="en-US"/>
        </a:p>
      </dgm:t>
    </dgm:pt>
    <dgm:pt modelId="{5A654012-688B-49CA-86A2-7BD0050DBD13}" type="parTrans" cxnId="{676D1BCF-EDC6-4F64-A054-559B74C21753}">
      <dgm:prSet/>
      <dgm:spPr/>
      <dgm:t>
        <a:bodyPr/>
        <a:lstStyle/>
        <a:p>
          <a:endParaRPr lang="en-US"/>
        </a:p>
      </dgm:t>
    </dgm:pt>
    <dgm:pt modelId="{03026204-516A-4486-8D0E-CABD7A812373}" type="sibTrans" cxnId="{676D1BCF-EDC6-4F64-A054-559B74C21753}">
      <dgm:prSet/>
      <dgm:spPr/>
      <dgm:t>
        <a:bodyPr/>
        <a:lstStyle/>
        <a:p>
          <a:endParaRPr lang="en-US"/>
        </a:p>
      </dgm:t>
    </dgm:pt>
    <dgm:pt modelId="{4452822A-7424-441A-8095-B90F848BA370}">
      <dgm:prSet/>
      <dgm:spPr/>
      <dgm:t>
        <a:bodyPr/>
        <a:lstStyle/>
        <a:p>
          <a:r>
            <a:rPr lang="ru-RU"/>
            <a:t>Отправка документов почтой (заказным письмом).</a:t>
          </a:r>
          <a:endParaRPr lang="en-US"/>
        </a:p>
      </dgm:t>
    </dgm:pt>
    <dgm:pt modelId="{007DC384-AD7A-40A2-9FAD-F18E0C1A37EB}" type="parTrans" cxnId="{F8AAA920-D4E5-463C-B983-9E037BBC3A6E}">
      <dgm:prSet/>
      <dgm:spPr/>
      <dgm:t>
        <a:bodyPr/>
        <a:lstStyle/>
        <a:p>
          <a:endParaRPr lang="en-US"/>
        </a:p>
      </dgm:t>
    </dgm:pt>
    <dgm:pt modelId="{E31124A0-E939-467B-8B73-4701EC6544AA}" type="sibTrans" cxnId="{F8AAA920-D4E5-463C-B983-9E037BBC3A6E}">
      <dgm:prSet/>
      <dgm:spPr/>
      <dgm:t>
        <a:bodyPr/>
        <a:lstStyle/>
        <a:p>
          <a:endParaRPr lang="en-US"/>
        </a:p>
      </dgm:t>
    </dgm:pt>
    <dgm:pt modelId="{6C2D694A-7DFC-4827-BA5C-27C52FD8893A}" type="pres">
      <dgm:prSet presAssocID="{94230690-15BF-4576-947E-65E994DFE327}" presName="linear" presStyleCnt="0">
        <dgm:presLayoutVars>
          <dgm:animLvl val="lvl"/>
          <dgm:resizeHandles val="exact"/>
        </dgm:presLayoutVars>
      </dgm:prSet>
      <dgm:spPr/>
    </dgm:pt>
    <dgm:pt modelId="{001A05A2-AB96-4938-9B9F-B8BFD1B70363}" type="pres">
      <dgm:prSet presAssocID="{A66916ED-E2C9-481F-A4A8-89D9F7DDE90E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D4F651E4-0B2D-4132-AFFA-1A6A4B038D5C}" type="pres">
      <dgm:prSet presAssocID="{A66916ED-E2C9-481F-A4A8-89D9F7DDE90E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69D77113-2E3C-4322-88F1-3C3B6A594576}" srcId="{94230690-15BF-4576-947E-65E994DFE327}" destId="{A66916ED-E2C9-481F-A4A8-89D9F7DDE90E}" srcOrd="0" destOrd="0" parTransId="{813D68A0-EF5B-49F8-8483-C61F30082F14}" sibTransId="{2794FAAF-4C3D-41EF-9A4F-2E7761B2D70E}"/>
    <dgm:cxn modelId="{F8AAA920-D4E5-463C-B983-9E037BBC3A6E}" srcId="{A66916ED-E2C9-481F-A4A8-89D9F7DDE90E}" destId="{4452822A-7424-441A-8095-B90F848BA370}" srcOrd="2" destOrd="0" parTransId="{007DC384-AD7A-40A2-9FAD-F18E0C1A37EB}" sibTransId="{E31124A0-E939-467B-8B73-4701EC6544AA}"/>
    <dgm:cxn modelId="{3E577932-3BE7-44F6-A4A0-21928F14AEE4}" srcId="{A66916ED-E2C9-481F-A4A8-89D9F7DDE90E}" destId="{D9F6C696-B3B1-4705-B28A-029983C94BD7}" srcOrd="0" destOrd="0" parTransId="{8C92297B-3BEC-4F7F-9EDC-CB4185A27B40}" sibTransId="{84599C38-8C04-4E4E-856E-5EE0EE351369}"/>
    <dgm:cxn modelId="{9CCBD132-515F-4779-92FB-2FBFB61C6588}" type="presOf" srcId="{4452822A-7424-441A-8095-B90F848BA370}" destId="{D4F651E4-0B2D-4132-AFFA-1A6A4B038D5C}" srcOrd="0" destOrd="2" presId="urn:microsoft.com/office/officeart/2005/8/layout/vList2"/>
    <dgm:cxn modelId="{9EFD7461-9338-4B19-B13E-1334EF7D7A24}" type="presOf" srcId="{94230690-15BF-4576-947E-65E994DFE327}" destId="{6C2D694A-7DFC-4827-BA5C-27C52FD8893A}" srcOrd="0" destOrd="0" presId="urn:microsoft.com/office/officeart/2005/8/layout/vList2"/>
    <dgm:cxn modelId="{3FFE5B6E-3C24-4D19-9A26-FF94018F967A}" type="presOf" srcId="{D9F6C696-B3B1-4705-B28A-029983C94BD7}" destId="{D4F651E4-0B2D-4132-AFFA-1A6A4B038D5C}" srcOrd="0" destOrd="0" presId="urn:microsoft.com/office/officeart/2005/8/layout/vList2"/>
    <dgm:cxn modelId="{259A6F71-F6EF-47B4-A0D4-DAAA55ED70D5}" type="presOf" srcId="{A66916ED-E2C9-481F-A4A8-89D9F7DDE90E}" destId="{001A05A2-AB96-4938-9B9F-B8BFD1B70363}" srcOrd="0" destOrd="0" presId="urn:microsoft.com/office/officeart/2005/8/layout/vList2"/>
    <dgm:cxn modelId="{24B40F8E-391D-44B3-A2B4-28D3D0774988}" type="presOf" srcId="{5D243F27-F7D5-4397-8AC5-7BD45F258B00}" destId="{D4F651E4-0B2D-4132-AFFA-1A6A4B038D5C}" srcOrd="0" destOrd="1" presId="urn:microsoft.com/office/officeart/2005/8/layout/vList2"/>
    <dgm:cxn modelId="{676D1BCF-EDC6-4F64-A054-559B74C21753}" srcId="{A66916ED-E2C9-481F-A4A8-89D9F7DDE90E}" destId="{5D243F27-F7D5-4397-8AC5-7BD45F258B00}" srcOrd="1" destOrd="0" parTransId="{5A654012-688B-49CA-86A2-7BD0050DBD13}" sibTransId="{03026204-516A-4486-8D0E-CABD7A812373}"/>
    <dgm:cxn modelId="{65D54183-92E7-45C8-B149-897319E7DBAF}" type="presParOf" srcId="{6C2D694A-7DFC-4827-BA5C-27C52FD8893A}" destId="{001A05A2-AB96-4938-9B9F-B8BFD1B70363}" srcOrd="0" destOrd="0" presId="urn:microsoft.com/office/officeart/2005/8/layout/vList2"/>
    <dgm:cxn modelId="{7733F7DE-EB62-4AFB-AB15-C6F22343F60C}" type="presParOf" srcId="{6C2D694A-7DFC-4827-BA5C-27C52FD8893A}" destId="{D4F651E4-0B2D-4132-AFFA-1A6A4B038D5C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5D3D4D-47EF-4CB4-A365-33BA8B4CA90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3226E08-23A4-42CD-9A30-10CD4FEBDD52}">
      <dgm:prSet/>
      <dgm:spPr/>
      <dgm:t>
        <a:bodyPr/>
        <a:lstStyle/>
        <a:p>
          <a:r>
            <a:rPr lang="ru-RU" b="1"/>
            <a:t>Количество платных мест: </a:t>
          </a:r>
          <a:r>
            <a:rPr lang="ru-RU"/>
            <a:t>Определяется исходя из средних показателей предыдущих трёх лет.</a:t>
          </a:r>
          <a:endParaRPr lang="en-US"/>
        </a:p>
      </dgm:t>
    </dgm:pt>
    <dgm:pt modelId="{31EF1DDA-B26C-4736-AEEC-3E3D4C51261B}" type="parTrans" cxnId="{34CFE4D9-760E-482C-AFE0-8D18F29118BA}">
      <dgm:prSet/>
      <dgm:spPr/>
      <dgm:t>
        <a:bodyPr/>
        <a:lstStyle/>
        <a:p>
          <a:endParaRPr lang="en-US"/>
        </a:p>
      </dgm:t>
    </dgm:pt>
    <dgm:pt modelId="{717E5F1A-094E-4814-8251-E858A2E9D81F}" type="sibTrans" cxnId="{34CFE4D9-760E-482C-AFE0-8D18F29118BA}">
      <dgm:prSet/>
      <dgm:spPr/>
      <dgm:t>
        <a:bodyPr/>
        <a:lstStyle/>
        <a:p>
          <a:endParaRPr lang="en-US"/>
        </a:p>
      </dgm:t>
    </dgm:pt>
    <dgm:pt modelId="{8930F56F-C3CD-4504-88F2-13CCEE1AC798}">
      <dgm:prSet/>
      <dgm:spPr/>
      <dgm:t>
        <a:bodyPr/>
        <a:lstStyle/>
        <a:p>
          <a:r>
            <a:rPr lang="ru-RU" b="1"/>
            <a:t>Сокращение: </a:t>
          </a:r>
          <a:r>
            <a:rPr lang="ru-RU"/>
            <a:t>Для специальностей, где доля платных учащихся составляет более половины общей численности студентов.</a:t>
          </a:r>
          <a:endParaRPr lang="en-US"/>
        </a:p>
      </dgm:t>
    </dgm:pt>
    <dgm:pt modelId="{A1412F0F-BEF5-4F11-96A4-EB93F1775C5F}" type="parTrans" cxnId="{2DC89EAC-67B5-413B-870D-D8D0E1D7882A}">
      <dgm:prSet/>
      <dgm:spPr/>
      <dgm:t>
        <a:bodyPr/>
        <a:lstStyle/>
        <a:p>
          <a:endParaRPr lang="en-US"/>
        </a:p>
      </dgm:t>
    </dgm:pt>
    <dgm:pt modelId="{21634EC3-541E-4EBC-88B4-A078FB3EC085}" type="sibTrans" cxnId="{2DC89EAC-67B5-413B-870D-D8D0E1D7882A}">
      <dgm:prSet/>
      <dgm:spPr/>
      <dgm:t>
        <a:bodyPr/>
        <a:lstStyle/>
        <a:p>
          <a:endParaRPr lang="en-US"/>
        </a:p>
      </dgm:t>
    </dgm:pt>
    <dgm:pt modelId="{1A77E582-D4D1-4E56-912A-739A52D3C782}">
      <dgm:prSet/>
      <dgm:spPr/>
      <dgm:t>
        <a:bodyPr/>
        <a:lstStyle/>
        <a:p>
          <a:r>
            <a:rPr lang="ru-RU" b="1"/>
            <a:t>Исключения: </a:t>
          </a:r>
          <a:r>
            <a:rPr lang="ru-RU"/>
            <a:t>Социально значимые направления (медицина, образование, педагогика).</a:t>
          </a:r>
          <a:endParaRPr lang="en-US"/>
        </a:p>
      </dgm:t>
    </dgm:pt>
    <dgm:pt modelId="{4A37AD31-841B-4C22-957C-AB81ACEDB1B4}" type="parTrans" cxnId="{6566DF48-71B9-4C05-9491-108308025F2E}">
      <dgm:prSet/>
      <dgm:spPr/>
      <dgm:t>
        <a:bodyPr/>
        <a:lstStyle/>
        <a:p>
          <a:endParaRPr lang="en-US"/>
        </a:p>
      </dgm:t>
    </dgm:pt>
    <dgm:pt modelId="{4A97E4C2-A50C-49D6-AB49-635D3102EB99}" type="sibTrans" cxnId="{6566DF48-71B9-4C05-9491-108308025F2E}">
      <dgm:prSet/>
      <dgm:spPr/>
      <dgm:t>
        <a:bodyPr/>
        <a:lstStyle/>
        <a:p>
          <a:endParaRPr lang="en-US"/>
        </a:p>
      </dgm:t>
    </dgm:pt>
    <dgm:pt modelId="{AFFAD93C-6AE3-424C-B7A9-BED92AAE4684}" type="pres">
      <dgm:prSet presAssocID="{435D3D4D-47EF-4CB4-A365-33BA8B4CA90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E0335C1-96D3-4B6C-8BAB-629215567239}" type="pres">
      <dgm:prSet presAssocID="{43226E08-23A4-42CD-9A30-10CD4FEBDD52}" presName="hierRoot1" presStyleCnt="0"/>
      <dgm:spPr/>
    </dgm:pt>
    <dgm:pt modelId="{45DC9B6E-A8A0-4BBD-8489-3CCE989083EA}" type="pres">
      <dgm:prSet presAssocID="{43226E08-23A4-42CD-9A30-10CD4FEBDD52}" presName="composite" presStyleCnt="0"/>
      <dgm:spPr/>
    </dgm:pt>
    <dgm:pt modelId="{42785455-E1C6-441F-9CFB-9F8B54C7ED50}" type="pres">
      <dgm:prSet presAssocID="{43226E08-23A4-42CD-9A30-10CD4FEBDD52}" presName="background" presStyleLbl="node0" presStyleIdx="0" presStyleCnt="3"/>
      <dgm:spPr/>
    </dgm:pt>
    <dgm:pt modelId="{8FF3717D-79D5-4B2A-AC24-15C53A5744AE}" type="pres">
      <dgm:prSet presAssocID="{43226E08-23A4-42CD-9A30-10CD4FEBDD52}" presName="text" presStyleLbl="fgAcc0" presStyleIdx="0" presStyleCnt="3">
        <dgm:presLayoutVars>
          <dgm:chPref val="3"/>
        </dgm:presLayoutVars>
      </dgm:prSet>
      <dgm:spPr/>
    </dgm:pt>
    <dgm:pt modelId="{4BFAABEB-050A-4A11-9CF0-AD727C6A84B7}" type="pres">
      <dgm:prSet presAssocID="{43226E08-23A4-42CD-9A30-10CD4FEBDD52}" presName="hierChild2" presStyleCnt="0"/>
      <dgm:spPr/>
    </dgm:pt>
    <dgm:pt modelId="{416A45ED-DA1F-463C-8D32-DE19B83B1E48}" type="pres">
      <dgm:prSet presAssocID="{8930F56F-C3CD-4504-88F2-13CCEE1AC798}" presName="hierRoot1" presStyleCnt="0"/>
      <dgm:spPr/>
    </dgm:pt>
    <dgm:pt modelId="{AC858754-47A7-4F28-8863-6BD970E59876}" type="pres">
      <dgm:prSet presAssocID="{8930F56F-C3CD-4504-88F2-13CCEE1AC798}" presName="composite" presStyleCnt="0"/>
      <dgm:spPr/>
    </dgm:pt>
    <dgm:pt modelId="{95D7A86F-6CF7-4877-AFF2-1B345B0DE375}" type="pres">
      <dgm:prSet presAssocID="{8930F56F-C3CD-4504-88F2-13CCEE1AC798}" presName="background" presStyleLbl="node0" presStyleIdx="1" presStyleCnt="3"/>
      <dgm:spPr/>
    </dgm:pt>
    <dgm:pt modelId="{948FC9F5-49A4-4138-BBAE-4B387140B5FF}" type="pres">
      <dgm:prSet presAssocID="{8930F56F-C3CD-4504-88F2-13CCEE1AC798}" presName="text" presStyleLbl="fgAcc0" presStyleIdx="1" presStyleCnt="3">
        <dgm:presLayoutVars>
          <dgm:chPref val="3"/>
        </dgm:presLayoutVars>
      </dgm:prSet>
      <dgm:spPr/>
    </dgm:pt>
    <dgm:pt modelId="{18DFD4EB-A45A-4AD6-8EF5-E87C681D98D0}" type="pres">
      <dgm:prSet presAssocID="{8930F56F-C3CD-4504-88F2-13CCEE1AC798}" presName="hierChild2" presStyleCnt="0"/>
      <dgm:spPr/>
    </dgm:pt>
    <dgm:pt modelId="{BC9CAED0-75EE-432F-9A1B-51438CC3DA27}" type="pres">
      <dgm:prSet presAssocID="{1A77E582-D4D1-4E56-912A-739A52D3C782}" presName="hierRoot1" presStyleCnt="0"/>
      <dgm:spPr/>
    </dgm:pt>
    <dgm:pt modelId="{1FA2A922-C30A-4322-98CD-CE131C30F192}" type="pres">
      <dgm:prSet presAssocID="{1A77E582-D4D1-4E56-912A-739A52D3C782}" presName="composite" presStyleCnt="0"/>
      <dgm:spPr/>
    </dgm:pt>
    <dgm:pt modelId="{3454CE0A-ACE8-4EAD-BE81-40FBA69D41FB}" type="pres">
      <dgm:prSet presAssocID="{1A77E582-D4D1-4E56-912A-739A52D3C782}" presName="background" presStyleLbl="node0" presStyleIdx="2" presStyleCnt="3"/>
      <dgm:spPr/>
    </dgm:pt>
    <dgm:pt modelId="{6117552B-CCE3-4403-BCE5-3647657C5048}" type="pres">
      <dgm:prSet presAssocID="{1A77E582-D4D1-4E56-912A-739A52D3C782}" presName="text" presStyleLbl="fgAcc0" presStyleIdx="2" presStyleCnt="3">
        <dgm:presLayoutVars>
          <dgm:chPref val="3"/>
        </dgm:presLayoutVars>
      </dgm:prSet>
      <dgm:spPr/>
    </dgm:pt>
    <dgm:pt modelId="{3295B56D-024A-4B63-AF50-33CE9EA654DB}" type="pres">
      <dgm:prSet presAssocID="{1A77E582-D4D1-4E56-912A-739A52D3C782}" presName="hierChild2" presStyleCnt="0"/>
      <dgm:spPr/>
    </dgm:pt>
  </dgm:ptLst>
  <dgm:cxnLst>
    <dgm:cxn modelId="{CE4DC221-B2B4-4915-8F67-9BA0EC9934B6}" type="presOf" srcId="{435D3D4D-47EF-4CB4-A365-33BA8B4CA90B}" destId="{AFFAD93C-6AE3-424C-B7A9-BED92AAE4684}" srcOrd="0" destOrd="0" presId="urn:microsoft.com/office/officeart/2005/8/layout/hierarchy1"/>
    <dgm:cxn modelId="{53616162-DFB0-4511-852A-6D832D807346}" type="presOf" srcId="{43226E08-23A4-42CD-9A30-10CD4FEBDD52}" destId="{8FF3717D-79D5-4B2A-AC24-15C53A5744AE}" srcOrd="0" destOrd="0" presId="urn:microsoft.com/office/officeart/2005/8/layout/hierarchy1"/>
    <dgm:cxn modelId="{6566DF48-71B9-4C05-9491-108308025F2E}" srcId="{435D3D4D-47EF-4CB4-A365-33BA8B4CA90B}" destId="{1A77E582-D4D1-4E56-912A-739A52D3C782}" srcOrd="2" destOrd="0" parTransId="{4A37AD31-841B-4C22-957C-AB81ACEDB1B4}" sibTransId="{4A97E4C2-A50C-49D6-AB49-635D3102EB99}"/>
    <dgm:cxn modelId="{A7732DA3-7C6C-427E-9050-15D4ADA96408}" type="presOf" srcId="{1A77E582-D4D1-4E56-912A-739A52D3C782}" destId="{6117552B-CCE3-4403-BCE5-3647657C5048}" srcOrd="0" destOrd="0" presId="urn:microsoft.com/office/officeart/2005/8/layout/hierarchy1"/>
    <dgm:cxn modelId="{2DC89EAC-67B5-413B-870D-D8D0E1D7882A}" srcId="{435D3D4D-47EF-4CB4-A365-33BA8B4CA90B}" destId="{8930F56F-C3CD-4504-88F2-13CCEE1AC798}" srcOrd="1" destOrd="0" parTransId="{A1412F0F-BEF5-4F11-96A4-EB93F1775C5F}" sibTransId="{21634EC3-541E-4EBC-88B4-A078FB3EC085}"/>
    <dgm:cxn modelId="{69DF2FCF-53A9-4C9A-9BFD-2478325705D6}" type="presOf" srcId="{8930F56F-C3CD-4504-88F2-13CCEE1AC798}" destId="{948FC9F5-49A4-4138-BBAE-4B387140B5FF}" srcOrd="0" destOrd="0" presId="urn:microsoft.com/office/officeart/2005/8/layout/hierarchy1"/>
    <dgm:cxn modelId="{34CFE4D9-760E-482C-AFE0-8D18F29118BA}" srcId="{435D3D4D-47EF-4CB4-A365-33BA8B4CA90B}" destId="{43226E08-23A4-42CD-9A30-10CD4FEBDD52}" srcOrd="0" destOrd="0" parTransId="{31EF1DDA-B26C-4736-AEEC-3E3D4C51261B}" sibTransId="{717E5F1A-094E-4814-8251-E858A2E9D81F}"/>
    <dgm:cxn modelId="{3C6E4F73-1DAB-4326-9494-421FC02BED70}" type="presParOf" srcId="{AFFAD93C-6AE3-424C-B7A9-BED92AAE4684}" destId="{3E0335C1-96D3-4B6C-8BAB-629215567239}" srcOrd="0" destOrd="0" presId="urn:microsoft.com/office/officeart/2005/8/layout/hierarchy1"/>
    <dgm:cxn modelId="{78C785FD-18F2-41A5-AE37-C6B8CBF65A1E}" type="presParOf" srcId="{3E0335C1-96D3-4B6C-8BAB-629215567239}" destId="{45DC9B6E-A8A0-4BBD-8489-3CCE989083EA}" srcOrd="0" destOrd="0" presId="urn:microsoft.com/office/officeart/2005/8/layout/hierarchy1"/>
    <dgm:cxn modelId="{80CD6A0B-F551-46E0-85D7-F27B5D7310B3}" type="presParOf" srcId="{45DC9B6E-A8A0-4BBD-8489-3CCE989083EA}" destId="{42785455-E1C6-441F-9CFB-9F8B54C7ED50}" srcOrd="0" destOrd="0" presId="urn:microsoft.com/office/officeart/2005/8/layout/hierarchy1"/>
    <dgm:cxn modelId="{C280B953-F2B4-4286-88C3-AB008EF806D2}" type="presParOf" srcId="{45DC9B6E-A8A0-4BBD-8489-3CCE989083EA}" destId="{8FF3717D-79D5-4B2A-AC24-15C53A5744AE}" srcOrd="1" destOrd="0" presId="urn:microsoft.com/office/officeart/2005/8/layout/hierarchy1"/>
    <dgm:cxn modelId="{CC0DD448-49E7-464E-A2E8-74F97D92674F}" type="presParOf" srcId="{3E0335C1-96D3-4B6C-8BAB-629215567239}" destId="{4BFAABEB-050A-4A11-9CF0-AD727C6A84B7}" srcOrd="1" destOrd="0" presId="urn:microsoft.com/office/officeart/2005/8/layout/hierarchy1"/>
    <dgm:cxn modelId="{66B828CE-69AA-4539-9A0C-584ED125774D}" type="presParOf" srcId="{AFFAD93C-6AE3-424C-B7A9-BED92AAE4684}" destId="{416A45ED-DA1F-463C-8D32-DE19B83B1E48}" srcOrd="1" destOrd="0" presId="urn:microsoft.com/office/officeart/2005/8/layout/hierarchy1"/>
    <dgm:cxn modelId="{5CB6FD56-4170-418B-B7CC-2569746C221C}" type="presParOf" srcId="{416A45ED-DA1F-463C-8D32-DE19B83B1E48}" destId="{AC858754-47A7-4F28-8863-6BD970E59876}" srcOrd="0" destOrd="0" presId="urn:microsoft.com/office/officeart/2005/8/layout/hierarchy1"/>
    <dgm:cxn modelId="{A181B6BF-42F3-4FA6-BFFD-4FBEDD97FF4F}" type="presParOf" srcId="{AC858754-47A7-4F28-8863-6BD970E59876}" destId="{95D7A86F-6CF7-4877-AFF2-1B345B0DE375}" srcOrd="0" destOrd="0" presId="urn:microsoft.com/office/officeart/2005/8/layout/hierarchy1"/>
    <dgm:cxn modelId="{2A016D26-7C01-4AF1-B008-FEA5E6632FC1}" type="presParOf" srcId="{AC858754-47A7-4F28-8863-6BD970E59876}" destId="{948FC9F5-49A4-4138-BBAE-4B387140B5FF}" srcOrd="1" destOrd="0" presId="urn:microsoft.com/office/officeart/2005/8/layout/hierarchy1"/>
    <dgm:cxn modelId="{BB72A90B-2317-4B7A-880B-CE8C14A37B50}" type="presParOf" srcId="{416A45ED-DA1F-463C-8D32-DE19B83B1E48}" destId="{18DFD4EB-A45A-4AD6-8EF5-E87C681D98D0}" srcOrd="1" destOrd="0" presId="urn:microsoft.com/office/officeart/2005/8/layout/hierarchy1"/>
    <dgm:cxn modelId="{02F10396-7C9F-419F-8CAB-3376815C845E}" type="presParOf" srcId="{AFFAD93C-6AE3-424C-B7A9-BED92AAE4684}" destId="{BC9CAED0-75EE-432F-9A1B-51438CC3DA27}" srcOrd="2" destOrd="0" presId="urn:microsoft.com/office/officeart/2005/8/layout/hierarchy1"/>
    <dgm:cxn modelId="{0F587D23-1399-40B6-BD71-38BD56810FA1}" type="presParOf" srcId="{BC9CAED0-75EE-432F-9A1B-51438CC3DA27}" destId="{1FA2A922-C30A-4322-98CD-CE131C30F192}" srcOrd="0" destOrd="0" presId="urn:microsoft.com/office/officeart/2005/8/layout/hierarchy1"/>
    <dgm:cxn modelId="{8C9A8809-CBA0-4210-BD0C-CC64121CADDB}" type="presParOf" srcId="{1FA2A922-C30A-4322-98CD-CE131C30F192}" destId="{3454CE0A-ACE8-4EAD-BE81-40FBA69D41FB}" srcOrd="0" destOrd="0" presId="urn:microsoft.com/office/officeart/2005/8/layout/hierarchy1"/>
    <dgm:cxn modelId="{FE23DB86-A1D5-4C5E-9800-C47BB20F6860}" type="presParOf" srcId="{1FA2A922-C30A-4322-98CD-CE131C30F192}" destId="{6117552B-CCE3-4403-BCE5-3647657C5048}" srcOrd="1" destOrd="0" presId="urn:microsoft.com/office/officeart/2005/8/layout/hierarchy1"/>
    <dgm:cxn modelId="{1875C9BD-EBD5-4107-96F8-256C106DAB6A}" type="presParOf" srcId="{BC9CAED0-75EE-432F-9A1B-51438CC3DA27}" destId="{3295B56D-024A-4B63-AF50-33CE9EA654D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AEDD3D5-9163-4C12-84BD-926EEF52A69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7F3E09C-8FB0-470F-B76F-BD8A83C617F3}">
      <dgm:prSet/>
      <dgm:spPr/>
      <dgm:t>
        <a:bodyPr/>
        <a:lstStyle/>
        <a:p>
          <a:r>
            <a:rPr lang="ru-RU" b="1" dirty="0"/>
            <a:t>Новая структура:                  </a:t>
          </a:r>
          <a:r>
            <a:rPr lang="ru-RU" dirty="0"/>
            <a:t>Единый уровень высшего образования различной продолжительности.</a:t>
          </a:r>
          <a:endParaRPr lang="en-US" dirty="0"/>
        </a:p>
      </dgm:t>
    </dgm:pt>
    <dgm:pt modelId="{4AFE53B7-B512-4B6E-92C7-EAF4EAEE362F}" type="parTrans" cxnId="{5BE9718C-83A2-47C6-9269-4BD0F075395F}">
      <dgm:prSet/>
      <dgm:spPr/>
      <dgm:t>
        <a:bodyPr/>
        <a:lstStyle/>
        <a:p>
          <a:endParaRPr lang="en-US"/>
        </a:p>
      </dgm:t>
    </dgm:pt>
    <dgm:pt modelId="{748BF51F-B2FC-469E-9224-AA3BC8882A82}" type="sibTrans" cxnId="{5BE9718C-83A2-47C6-9269-4BD0F075395F}">
      <dgm:prSet/>
      <dgm:spPr/>
      <dgm:t>
        <a:bodyPr/>
        <a:lstStyle/>
        <a:p>
          <a:endParaRPr lang="en-US"/>
        </a:p>
      </dgm:t>
    </dgm:pt>
    <dgm:pt modelId="{8C83EB46-1B43-4EA1-8FD9-A2819D067306}">
      <dgm:prSet/>
      <dgm:spPr/>
      <dgm:t>
        <a:bodyPr/>
        <a:lstStyle/>
        <a:p>
          <a:r>
            <a:rPr lang="ru-RU" b="1" dirty="0"/>
            <a:t>Базовая программа:                  </a:t>
          </a:r>
          <a:r>
            <a:rPr lang="ru-RU" dirty="0"/>
            <a:t>От четырёх до шести лет.</a:t>
          </a:r>
          <a:endParaRPr lang="en-US" dirty="0"/>
        </a:p>
      </dgm:t>
    </dgm:pt>
    <dgm:pt modelId="{48AC5A4A-56FB-4D00-ABFC-8480F964E605}" type="parTrans" cxnId="{C92A9C19-B5C9-4D82-BDE9-617EC93420F5}">
      <dgm:prSet/>
      <dgm:spPr/>
      <dgm:t>
        <a:bodyPr/>
        <a:lstStyle/>
        <a:p>
          <a:endParaRPr lang="en-US"/>
        </a:p>
      </dgm:t>
    </dgm:pt>
    <dgm:pt modelId="{AEFC934F-71D5-435B-8C8D-A0790194BEAF}" type="sibTrans" cxnId="{C92A9C19-B5C9-4D82-BDE9-617EC93420F5}">
      <dgm:prSet/>
      <dgm:spPr/>
      <dgm:t>
        <a:bodyPr/>
        <a:lstStyle/>
        <a:p>
          <a:endParaRPr lang="en-US"/>
        </a:p>
      </dgm:t>
    </dgm:pt>
    <dgm:pt modelId="{D4D6D7CC-83CE-482B-8D38-04D7C385717D}">
      <dgm:prSet/>
      <dgm:spPr/>
      <dgm:t>
        <a:bodyPr/>
        <a:lstStyle/>
        <a:p>
          <a:r>
            <a:rPr lang="ru-RU" b="1"/>
            <a:t>Специализированное образование: </a:t>
          </a:r>
          <a:r>
            <a:rPr lang="ru-RU"/>
            <a:t>Дополнительная возможность для углубленного изучения конкретной области.</a:t>
          </a:r>
          <a:endParaRPr lang="en-US"/>
        </a:p>
      </dgm:t>
    </dgm:pt>
    <dgm:pt modelId="{C3B7745D-12D4-4B8A-858C-1DE14D52218A}" type="parTrans" cxnId="{EB29566D-CEA9-4471-A5B9-7650E97F58F9}">
      <dgm:prSet/>
      <dgm:spPr/>
      <dgm:t>
        <a:bodyPr/>
        <a:lstStyle/>
        <a:p>
          <a:endParaRPr lang="en-US"/>
        </a:p>
      </dgm:t>
    </dgm:pt>
    <dgm:pt modelId="{0E2B7CE6-D1F5-413A-9D86-8ACFBCAD6D17}" type="sibTrans" cxnId="{EB29566D-CEA9-4471-A5B9-7650E97F58F9}">
      <dgm:prSet/>
      <dgm:spPr/>
      <dgm:t>
        <a:bodyPr/>
        <a:lstStyle/>
        <a:p>
          <a:endParaRPr lang="en-US"/>
        </a:p>
      </dgm:t>
    </dgm:pt>
    <dgm:pt modelId="{6A96BA9E-4805-4DCA-9A60-0E7CC37F2106}" type="pres">
      <dgm:prSet presAssocID="{FAEDD3D5-9163-4C12-84BD-926EEF52A69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A8F5BFB-8859-4260-AC54-58A38FB6232E}" type="pres">
      <dgm:prSet presAssocID="{B7F3E09C-8FB0-470F-B76F-BD8A83C617F3}" presName="hierRoot1" presStyleCnt="0"/>
      <dgm:spPr/>
    </dgm:pt>
    <dgm:pt modelId="{EFD8FDD7-FABE-4224-A1DB-45E868AD1E56}" type="pres">
      <dgm:prSet presAssocID="{B7F3E09C-8FB0-470F-B76F-BD8A83C617F3}" presName="composite" presStyleCnt="0"/>
      <dgm:spPr/>
    </dgm:pt>
    <dgm:pt modelId="{FD0757BC-A7BF-4300-8BAD-E28FDCEC723E}" type="pres">
      <dgm:prSet presAssocID="{B7F3E09C-8FB0-470F-B76F-BD8A83C617F3}" presName="background" presStyleLbl="node0" presStyleIdx="0" presStyleCnt="3"/>
      <dgm:spPr/>
    </dgm:pt>
    <dgm:pt modelId="{CE5DFDB8-08FF-4424-B30D-8C2A92C11CD3}" type="pres">
      <dgm:prSet presAssocID="{B7F3E09C-8FB0-470F-B76F-BD8A83C617F3}" presName="text" presStyleLbl="fgAcc0" presStyleIdx="0" presStyleCnt="3" custLinFactNeighborX="-11503" custLinFactNeighborY="-43171">
        <dgm:presLayoutVars>
          <dgm:chPref val="3"/>
        </dgm:presLayoutVars>
      </dgm:prSet>
      <dgm:spPr/>
    </dgm:pt>
    <dgm:pt modelId="{9A5BA0C6-1AD0-4CDD-8D7D-15462F417EC6}" type="pres">
      <dgm:prSet presAssocID="{B7F3E09C-8FB0-470F-B76F-BD8A83C617F3}" presName="hierChild2" presStyleCnt="0"/>
      <dgm:spPr/>
    </dgm:pt>
    <dgm:pt modelId="{A50298CC-E7B2-40A4-BBD5-5BA9D9ADE226}" type="pres">
      <dgm:prSet presAssocID="{8C83EB46-1B43-4EA1-8FD9-A2819D067306}" presName="hierRoot1" presStyleCnt="0"/>
      <dgm:spPr/>
    </dgm:pt>
    <dgm:pt modelId="{E5CFA91E-B2A9-4C00-A910-97C4355AED6C}" type="pres">
      <dgm:prSet presAssocID="{8C83EB46-1B43-4EA1-8FD9-A2819D067306}" presName="composite" presStyleCnt="0"/>
      <dgm:spPr/>
    </dgm:pt>
    <dgm:pt modelId="{5516A7D5-736E-4928-80FF-35DDDE983E90}" type="pres">
      <dgm:prSet presAssocID="{8C83EB46-1B43-4EA1-8FD9-A2819D067306}" presName="background" presStyleLbl="node0" presStyleIdx="1" presStyleCnt="3"/>
      <dgm:spPr/>
    </dgm:pt>
    <dgm:pt modelId="{DEF1582C-1E8C-4E84-AE99-8CCED9CF9EBD}" type="pres">
      <dgm:prSet presAssocID="{8C83EB46-1B43-4EA1-8FD9-A2819D067306}" presName="text" presStyleLbl="fgAcc0" presStyleIdx="1" presStyleCnt="3" custLinFactNeighborX="-1335" custLinFactNeighborY="-38174">
        <dgm:presLayoutVars>
          <dgm:chPref val="3"/>
        </dgm:presLayoutVars>
      </dgm:prSet>
      <dgm:spPr/>
    </dgm:pt>
    <dgm:pt modelId="{DC41A2D6-8F8B-4B0D-B6E2-FCB53FB9C846}" type="pres">
      <dgm:prSet presAssocID="{8C83EB46-1B43-4EA1-8FD9-A2819D067306}" presName="hierChild2" presStyleCnt="0"/>
      <dgm:spPr/>
    </dgm:pt>
    <dgm:pt modelId="{1F359748-C30D-498C-9092-4238A088378A}" type="pres">
      <dgm:prSet presAssocID="{D4D6D7CC-83CE-482B-8D38-04D7C385717D}" presName="hierRoot1" presStyleCnt="0"/>
      <dgm:spPr/>
    </dgm:pt>
    <dgm:pt modelId="{950B90B3-62CD-4D3C-8774-37442C43D618}" type="pres">
      <dgm:prSet presAssocID="{D4D6D7CC-83CE-482B-8D38-04D7C385717D}" presName="composite" presStyleCnt="0"/>
      <dgm:spPr/>
    </dgm:pt>
    <dgm:pt modelId="{6568C408-8635-4C4D-B2B6-47056961F679}" type="pres">
      <dgm:prSet presAssocID="{D4D6D7CC-83CE-482B-8D38-04D7C385717D}" presName="background" presStyleLbl="node0" presStyleIdx="2" presStyleCnt="3"/>
      <dgm:spPr/>
    </dgm:pt>
    <dgm:pt modelId="{F387008C-4FCD-434C-AACF-DAB03CD38FEB}" type="pres">
      <dgm:prSet presAssocID="{D4D6D7CC-83CE-482B-8D38-04D7C385717D}" presName="text" presStyleLbl="fgAcc0" presStyleIdx="2" presStyleCnt="3" custLinFactNeighborX="345" custLinFactNeighborY="-35109">
        <dgm:presLayoutVars>
          <dgm:chPref val="3"/>
        </dgm:presLayoutVars>
      </dgm:prSet>
      <dgm:spPr/>
    </dgm:pt>
    <dgm:pt modelId="{AFB0522B-60C2-4989-8E68-BF86D174636B}" type="pres">
      <dgm:prSet presAssocID="{D4D6D7CC-83CE-482B-8D38-04D7C385717D}" presName="hierChild2" presStyleCnt="0"/>
      <dgm:spPr/>
    </dgm:pt>
  </dgm:ptLst>
  <dgm:cxnLst>
    <dgm:cxn modelId="{C92A9C19-B5C9-4D82-BDE9-617EC93420F5}" srcId="{FAEDD3D5-9163-4C12-84BD-926EEF52A695}" destId="{8C83EB46-1B43-4EA1-8FD9-A2819D067306}" srcOrd="1" destOrd="0" parTransId="{48AC5A4A-56FB-4D00-ABFC-8480F964E605}" sibTransId="{AEFC934F-71D5-435B-8C8D-A0790194BEAF}"/>
    <dgm:cxn modelId="{EB29566D-CEA9-4471-A5B9-7650E97F58F9}" srcId="{FAEDD3D5-9163-4C12-84BD-926EEF52A695}" destId="{D4D6D7CC-83CE-482B-8D38-04D7C385717D}" srcOrd="2" destOrd="0" parTransId="{C3B7745D-12D4-4B8A-858C-1DE14D52218A}" sibTransId="{0E2B7CE6-D1F5-413A-9D86-8ACFBCAD6D17}"/>
    <dgm:cxn modelId="{5BE9718C-83A2-47C6-9269-4BD0F075395F}" srcId="{FAEDD3D5-9163-4C12-84BD-926EEF52A695}" destId="{B7F3E09C-8FB0-470F-B76F-BD8A83C617F3}" srcOrd="0" destOrd="0" parTransId="{4AFE53B7-B512-4B6E-92C7-EAF4EAEE362F}" sibTransId="{748BF51F-B2FC-469E-9224-AA3BC8882A82}"/>
    <dgm:cxn modelId="{52831DD8-2BA0-41CA-BE12-23A5E31E2E13}" type="presOf" srcId="{B7F3E09C-8FB0-470F-B76F-BD8A83C617F3}" destId="{CE5DFDB8-08FF-4424-B30D-8C2A92C11CD3}" srcOrd="0" destOrd="0" presId="urn:microsoft.com/office/officeart/2005/8/layout/hierarchy1"/>
    <dgm:cxn modelId="{0F04C0E5-AB42-48D3-91EC-0E04D97ADD3C}" type="presOf" srcId="{8C83EB46-1B43-4EA1-8FD9-A2819D067306}" destId="{DEF1582C-1E8C-4E84-AE99-8CCED9CF9EBD}" srcOrd="0" destOrd="0" presId="urn:microsoft.com/office/officeart/2005/8/layout/hierarchy1"/>
    <dgm:cxn modelId="{8429F1F6-0BA7-4868-891A-D1FFD8BEFB24}" type="presOf" srcId="{D4D6D7CC-83CE-482B-8D38-04D7C385717D}" destId="{F387008C-4FCD-434C-AACF-DAB03CD38FEB}" srcOrd="0" destOrd="0" presId="urn:microsoft.com/office/officeart/2005/8/layout/hierarchy1"/>
    <dgm:cxn modelId="{384892FA-C6DE-46DA-B9A4-B260DC8CCF83}" type="presOf" srcId="{FAEDD3D5-9163-4C12-84BD-926EEF52A695}" destId="{6A96BA9E-4805-4DCA-9A60-0E7CC37F2106}" srcOrd="0" destOrd="0" presId="urn:microsoft.com/office/officeart/2005/8/layout/hierarchy1"/>
    <dgm:cxn modelId="{49EFFB03-F924-4EC7-8519-08277341FC99}" type="presParOf" srcId="{6A96BA9E-4805-4DCA-9A60-0E7CC37F2106}" destId="{FA8F5BFB-8859-4260-AC54-58A38FB6232E}" srcOrd="0" destOrd="0" presId="urn:microsoft.com/office/officeart/2005/8/layout/hierarchy1"/>
    <dgm:cxn modelId="{E5F8DB49-4D58-4A82-BF05-1AAA43AA1715}" type="presParOf" srcId="{FA8F5BFB-8859-4260-AC54-58A38FB6232E}" destId="{EFD8FDD7-FABE-4224-A1DB-45E868AD1E56}" srcOrd="0" destOrd="0" presId="urn:microsoft.com/office/officeart/2005/8/layout/hierarchy1"/>
    <dgm:cxn modelId="{D1FE0DDC-5019-4F61-B085-C042B08E648B}" type="presParOf" srcId="{EFD8FDD7-FABE-4224-A1DB-45E868AD1E56}" destId="{FD0757BC-A7BF-4300-8BAD-E28FDCEC723E}" srcOrd="0" destOrd="0" presId="urn:microsoft.com/office/officeart/2005/8/layout/hierarchy1"/>
    <dgm:cxn modelId="{7DCC1560-295E-46F4-A0B6-EBA2D1B9880B}" type="presParOf" srcId="{EFD8FDD7-FABE-4224-A1DB-45E868AD1E56}" destId="{CE5DFDB8-08FF-4424-B30D-8C2A92C11CD3}" srcOrd="1" destOrd="0" presId="urn:microsoft.com/office/officeart/2005/8/layout/hierarchy1"/>
    <dgm:cxn modelId="{3185FF72-6EF2-4B0C-A0CE-3DFD238BCE9A}" type="presParOf" srcId="{FA8F5BFB-8859-4260-AC54-58A38FB6232E}" destId="{9A5BA0C6-1AD0-4CDD-8D7D-15462F417EC6}" srcOrd="1" destOrd="0" presId="urn:microsoft.com/office/officeart/2005/8/layout/hierarchy1"/>
    <dgm:cxn modelId="{36F0D8F8-E702-4B85-9A12-4CE25A8B71FF}" type="presParOf" srcId="{6A96BA9E-4805-4DCA-9A60-0E7CC37F2106}" destId="{A50298CC-E7B2-40A4-BBD5-5BA9D9ADE226}" srcOrd="1" destOrd="0" presId="urn:microsoft.com/office/officeart/2005/8/layout/hierarchy1"/>
    <dgm:cxn modelId="{11F50330-DDC6-40A1-824D-642498439DA7}" type="presParOf" srcId="{A50298CC-E7B2-40A4-BBD5-5BA9D9ADE226}" destId="{E5CFA91E-B2A9-4C00-A910-97C4355AED6C}" srcOrd="0" destOrd="0" presId="urn:microsoft.com/office/officeart/2005/8/layout/hierarchy1"/>
    <dgm:cxn modelId="{AF30B930-ED37-4FD4-B0A3-D69CC5F9B7E8}" type="presParOf" srcId="{E5CFA91E-B2A9-4C00-A910-97C4355AED6C}" destId="{5516A7D5-736E-4928-80FF-35DDDE983E90}" srcOrd="0" destOrd="0" presId="urn:microsoft.com/office/officeart/2005/8/layout/hierarchy1"/>
    <dgm:cxn modelId="{7A7EFFF0-AE37-441D-AA21-9780B5694112}" type="presParOf" srcId="{E5CFA91E-B2A9-4C00-A910-97C4355AED6C}" destId="{DEF1582C-1E8C-4E84-AE99-8CCED9CF9EBD}" srcOrd="1" destOrd="0" presId="urn:microsoft.com/office/officeart/2005/8/layout/hierarchy1"/>
    <dgm:cxn modelId="{A13D0D8A-28BB-46D2-B85B-72E8A8ACA7B3}" type="presParOf" srcId="{A50298CC-E7B2-40A4-BBD5-5BA9D9ADE226}" destId="{DC41A2D6-8F8B-4B0D-B6E2-FCB53FB9C846}" srcOrd="1" destOrd="0" presId="urn:microsoft.com/office/officeart/2005/8/layout/hierarchy1"/>
    <dgm:cxn modelId="{4BF08837-BE55-44B5-9079-997641D0C930}" type="presParOf" srcId="{6A96BA9E-4805-4DCA-9A60-0E7CC37F2106}" destId="{1F359748-C30D-498C-9092-4238A088378A}" srcOrd="2" destOrd="0" presId="urn:microsoft.com/office/officeart/2005/8/layout/hierarchy1"/>
    <dgm:cxn modelId="{4FE8F7DF-9760-4950-A21D-4BF0ED05DD47}" type="presParOf" srcId="{1F359748-C30D-498C-9092-4238A088378A}" destId="{950B90B3-62CD-4D3C-8774-37442C43D618}" srcOrd="0" destOrd="0" presId="urn:microsoft.com/office/officeart/2005/8/layout/hierarchy1"/>
    <dgm:cxn modelId="{71C1A92D-D41E-4029-B77C-2F7D6F0367AB}" type="presParOf" srcId="{950B90B3-62CD-4D3C-8774-37442C43D618}" destId="{6568C408-8635-4C4D-B2B6-47056961F679}" srcOrd="0" destOrd="0" presId="urn:microsoft.com/office/officeart/2005/8/layout/hierarchy1"/>
    <dgm:cxn modelId="{F174E208-D802-425F-98DA-E6F8FD456411}" type="presParOf" srcId="{950B90B3-62CD-4D3C-8774-37442C43D618}" destId="{F387008C-4FCD-434C-AACF-DAB03CD38FEB}" srcOrd="1" destOrd="0" presId="urn:microsoft.com/office/officeart/2005/8/layout/hierarchy1"/>
    <dgm:cxn modelId="{8CC96A21-5D37-4375-93A7-5A6F5B62132C}" type="presParOf" srcId="{1F359748-C30D-498C-9092-4238A088378A}" destId="{AFB0522B-60C2-4989-8E68-BF86D174636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1A05A2-AB96-4938-9B9F-B8BFD1B70363}">
      <dsp:nvSpPr>
        <dsp:cNvPr id="0" name=""/>
        <dsp:cNvSpPr/>
      </dsp:nvSpPr>
      <dsp:spPr>
        <a:xfrm>
          <a:off x="0" y="15460"/>
          <a:ext cx="10676736" cy="10553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400" b="1" kern="1200"/>
            <a:t>Способы подачи документов:</a:t>
          </a:r>
          <a:endParaRPr lang="en-US" sz="4400" kern="1200"/>
        </a:p>
      </dsp:txBody>
      <dsp:txXfrm>
        <a:off x="51517" y="66977"/>
        <a:ext cx="10573702" cy="952306"/>
      </dsp:txXfrm>
    </dsp:sp>
    <dsp:sp modelId="{D4F651E4-0B2D-4132-AFFA-1A6A4B038D5C}">
      <dsp:nvSpPr>
        <dsp:cNvPr id="0" name=""/>
        <dsp:cNvSpPr/>
      </dsp:nvSpPr>
      <dsp:spPr>
        <a:xfrm>
          <a:off x="0" y="1070800"/>
          <a:ext cx="10676736" cy="17760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8986" tIns="55880" rIns="312928" bIns="5588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3400" kern="1200"/>
            <a:t>Через портал госуслуг («Госуслуги»</a:t>
          </a:r>
          <a:endParaRPr lang="en-US" sz="3400" kern="1200"/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3400" kern="1200"/>
            <a:t>Личное обращение в приёмную комиссию вуза.</a:t>
          </a:r>
          <a:endParaRPr lang="en-US" sz="3400" kern="1200"/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3400" kern="1200"/>
            <a:t>Отправка документов почтой (заказным письмом).</a:t>
          </a:r>
          <a:endParaRPr lang="en-US" sz="3400" kern="1200"/>
        </a:p>
      </dsp:txBody>
      <dsp:txXfrm>
        <a:off x="0" y="1070800"/>
        <a:ext cx="10676736" cy="17760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785455-E1C6-441F-9CFB-9F8B54C7ED50}">
      <dsp:nvSpPr>
        <dsp:cNvPr id="0" name=""/>
        <dsp:cNvSpPr/>
      </dsp:nvSpPr>
      <dsp:spPr>
        <a:xfrm>
          <a:off x="0" y="853964"/>
          <a:ext cx="3138108" cy="19926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F3717D-79D5-4B2A-AC24-15C53A5744AE}">
      <dsp:nvSpPr>
        <dsp:cNvPr id="0" name=""/>
        <dsp:cNvSpPr/>
      </dsp:nvSpPr>
      <dsp:spPr>
        <a:xfrm>
          <a:off x="348678" y="1185209"/>
          <a:ext cx="3138108" cy="19926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/>
            <a:t>Количество платных мест: </a:t>
          </a:r>
          <a:r>
            <a:rPr lang="ru-RU" sz="2000" kern="1200"/>
            <a:t>Определяется исходя из средних показателей предыдущих трёх лет.</a:t>
          </a:r>
          <a:endParaRPr lang="en-US" sz="2000" kern="1200"/>
        </a:p>
      </dsp:txBody>
      <dsp:txXfrm>
        <a:off x="407042" y="1243573"/>
        <a:ext cx="3021380" cy="1875971"/>
      </dsp:txXfrm>
    </dsp:sp>
    <dsp:sp modelId="{95D7A86F-6CF7-4877-AFF2-1B345B0DE375}">
      <dsp:nvSpPr>
        <dsp:cNvPr id="0" name=""/>
        <dsp:cNvSpPr/>
      </dsp:nvSpPr>
      <dsp:spPr>
        <a:xfrm>
          <a:off x="3835466" y="853964"/>
          <a:ext cx="3138108" cy="19926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8FC9F5-49A4-4138-BBAE-4B387140B5FF}">
      <dsp:nvSpPr>
        <dsp:cNvPr id="0" name=""/>
        <dsp:cNvSpPr/>
      </dsp:nvSpPr>
      <dsp:spPr>
        <a:xfrm>
          <a:off x="4184145" y="1185209"/>
          <a:ext cx="3138108" cy="19926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/>
            <a:t>Сокращение: </a:t>
          </a:r>
          <a:r>
            <a:rPr lang="ru-RU" sz="2000" kern="1200"/>
            <a:t>Для специальностей, где доля платных учащихся составляет более половины общей численности студентов.</a:t>
          </a:r>
          <a:endParaRPr lang="en-US" sz="2000" kern="1200"/>
        </a:p>
      </dsp:txBody>
      <dsp:txXfrm>
        <a:off x="4242509" y="1243573"/>
        <a:ext cx="3021380" cy="1875971"/>
      </dsp:txXfrm>
    </dsp:sp>
    <dsp:sp modelId="{3454CE0A-ACE8-4EAD-BE81-40FBA69D41FB}">
      <dsp:nvSpPr>
        <dsp:cNvPr id="0" name=""/>
        <dsp:cNvSpPr/>
      </dsp:nvSpPr>
      <dsp:spPr>
        <a:xfrm>
          <a:off x="7670932" y="853964"/>
          <a:ext cx="3138108" cy="19926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17552B-CCE3-4403-BCE5-3647657C5048}">
      <dsp:nvSpPr>
        <dsp:cNvPr id="0" name=""/>
        <dsp:cNvSpPr/>
      </dsp:nvSpPr>
      <dsp:spPr>
        <a:xfrm>
          <a:off x="8019611" y="1185209"/>
          <a:ext cx="3138108" cy="19926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/>
            <a:t>Исключения: </a:t>
          </a:r>
          <a:r>
            <a:rPr lang="ru-RU" sz="2000" kern="1200"/>
            <a:t>Социально значимые направления (медицина, образование, педагогика).</a:t>
          </a:r>
          <a:endParaRPr lang="en-US" sz="2000" kern="1200"/>
        </a:p>
      </dsp:txBody>
      <dsp:txXfrm>
        <a:off x="8077975" y="1243573"/>
        <a:ext cx="3021380" cy="18759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0757BC-A7BF-4300-8BAD-E28FDCEC723E}">
      <dsp:nvSpPr>
        <dsp:cNvPr id="0" name=""/>
        <dsp:cNvSpPr/>
      </dsp:nvSpPr>
      <dsp:spPr>
        <a:xfrm>
          <a:off x="-348678" y="-331244"/>
          <a:ext cx="3138108" cy="19926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5DFDB8-08FF-4424-B30D-8C2A92C11CD3}">
      <dsp:nvSpPr>
        <dsp:cNvPr id="0" name=""/>
        <dsp:cNvSpPr/>
      </dsp:nvSpPr>
      <dsp:spPr>
        <a:xfrm>
          <a:off x="0" y="0"/>
          <a:ext cx="3138108" cy="19926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Новая структура:                  </a:t>
          </a:r>
          <a:r>
            <a:rPr lang="ru-RU" sz="2000" kern="1200" dirty="0"/>
            <a:t>Единый уровень высшего образования различной продолжительности.</a:t>
          </a:r>
          <a:endParaRPr lang="en-US" sz="2000" kern="1200" dirty="0"/>
        </a:p>
      </dsp:txBody>
      <dsp:txXfrm>
        <a:off x="58364" y="58364"/>
        <a:ext cx="3021380" cy="1875971"/>
      </dsp:txXfrm>
    </dsp:sp>
    <dsp:sp modelId="{5516A7D5-736E-4928-80FF-35DDDE983E90}">
      <dsp:nvSpPr>
        <dsp:cNvPr id="0" name=""/>
        <dsp:cNvSpPr/>
      </dsp:nvSpPr>
      <dsp:spPr>
        <a:xfrm>
          <a:off x="3793572" y="-291982"/>
          <a:ext cx="3138108" cy="19926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F1582C-1E8C-4E84-AE99-8CCED9CF9EBD}">
      <dsp:nvSpPr>
        <dsp:cNvPr id="0" name=""/>
        <dsp:cNvSpPr/>
      </dsp:nvSpPr>
      <dsp:spPr>
        <a:xfrm>
          <a:off x="4142251" y="39261"/>
          <a:ext cx="3138108" cy="19926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Базовая программа:                  </a:t>
          </a:r>
          <a:r>
            <a:rPr lang="ru-RU" sz="2000" kern="1200" dirty="0"/>
            <a:t>От четырёх до шести лет.</a:t>
          </a:r>
          <a:endParaRPr lang="en-US" sz="2000" kern="1200" dirty="0"/>
        </a:p>
      </dsp:txBody>
      <dsp:txXfrm>
        <a:off x="4200615" y="97625"/>
        <a:ext cx="3021380" cy="1875971"/>
      </dsp:txXfrm>
    </dsp:sp>
    <dsp:sp modelId="{6568C408-8635-4C4D-B2B6-47056961F679}">
      <dsp:nvSpPr>
        <dsp:cNvPr id="0" name=""/>
        <dsp:cNvSpPr/>
      </dsp:nvSpPr>
      <dsp:spPr>
        <a:xfrm>
          <a:off x="7670932" y="-230906"/>
          <a:ext cx="3138108" cy="19926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87008C-4FCD-434C-AACF-DAB03CD38FEB}">
      <dsp:nvSpPr>
        <dsp:cNvPr id="0" name=""/>
        <dsp:cNvSpPr/>
      </dsp:nvSpPr>
      <dsp:spPr>
        <a:xfrm>
          <a:off x="8019611" y="100338"/>
          <a:ext cx="3138108" cy="19926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/>
            <a:t>Специализированное образование: </a:t>
          </a:r>
          <a:r>
            <a:rPr lang="ru-RU" sz="2000" kern="1200"/>
            <a:t>Дополнительная возможность для углубленного изучения конкретной области.</a:t>
          </a:r>
          <a:endParaRPr lang="en-US" sz="2000" kern="1200"/>
        </a:p>
      </dsp:txBody>
      <dsp:txXfrm>
        <a:off x="8077975" y="158702"/>
        <a:ext cx="3021380" cy="18759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01F5F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1F5F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1F5F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2399" y="2245613"/>
            <a:ext cx="3336290" cy="3439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001F5F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228720" y="6153035"/>
            <a:ext cx="620395" cy="525145"/>
          </a:xfrm>
          <a:custGeom>
            <a:avLst/>
            <a:gdLst/>
            <a:ahLst/>
            <a:cxnLst/>
            <a:rect l="l" t="t" r="r" b="b"/>
            <a:pathLst>
              <a:path w="620395" h="525145">
                <a:moveTo>
                  <a:pt x="452881" y="0"/>
                </a:moveTo>
                <a:lnTo>
                  <a:pt x="0" y="397192"/>
                </a:lnTo>
                <a:lnTo>
                  <a:pt x="619887" y="525081"/>
                </a:lnTo>
                <a:lnTo>
                  <a:pt x="452881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32713" y="4689094"/>
            <a:ext cx="300990" cy="295275"/>
          </a:xfrm>
          <a:custGeom>
            <a:avLst/>
            <a:gdLst/>
            <a:ahLst/>
            <a:cxnLst/>
            <a:rect l="l" t="t" r="r" b="b"/>
            <a:pathLst>
              <a:path w="300990" h="295275">
                <a:moveTo>
                  <a:pt x="87261" y="0"/>
                </a:moveTo>
                <a:lnTo>
                  <a:pt x="0" y="294893"/>
                </a:lnTo>
                <a:lnTo>
                  <a:pt x="300901" y="103885"/>
                </a:lnTo>
                <a:lnTo>
                  <a:pt x="87261" y="0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944873" y="6327559"/>
            <a:ext cx="126364" cy="200660"/>
          </a:xfrm>
          <a:custGeom>
            <a:avLst/>
            <a:gdLst/>
            <a:ahLst/>
            <a:cxnLst/>
            <a:rect l="l" t="t" r="r" b="b"/>
            <a:pathLst>
              <a:path w="126364" h="200659">
                <a:moveTo>
                  <a:pt x="94868" y="0"/>
                </a:moveTo>
                <a:lnTo>
                  <a:pt x="0" y="151955"/>
                </a:lnTo>
                <a:lnTo>
                  <a:pt x="126364" y="200101"/>
                </a:lnTo>
                <a:lnTo>
                  <a:pt x="94868" y="0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059" y="6005819"/>
            <a:ext cx="2001129" cy="852180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6353" y="6288443"/>
            <a:ext cx="1519605" cy="569556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1859660" y="5802477"/>
            <a:ext cx="271145" cy="184150"/>
          </a:xfrm>
          <a:custGeom>
            <a:avLst/>
            <a:gdLst/>
            <a:ahLst/>
            <a:cxnLst/>
            <a:rect l="l" t="t" r="r" b="b"/>
            <a:pathLst>
              <a:path w="271144" h="184150">
                <a:moveTo>
                  <a:pt x="270763" y="0"/>
                </a:moveTo>
                <a:lnTo>
                  <a:pt x="0" y="72212"/>
                </a:lnTo>
                <a:lnTo>
                  <a:pt x="198500" y="183553"/>
                </a:lnTo>
                <a:lnTo>
                  <a:pt x="270763" y="0"/>
                </a:lnTo>
                <a:close/>
              </a:path>
            </a:pathLst>
          </a:custGeom>
          <a:solidFill>
            <a:srgbClr val="0496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2345865" y="6288443"/>
            <a:ext cx="818515" cy="569595"/>
          </a:xfrm>
          <a:custGeom>
            <a:avLst/>
            <a:gdLst/>
            <a:ahLst/>
            <a:cxnLst/>
            <a:rect l="l" t="t" r="r" b="b"/>
            <a:pathLst>
              <a:path w="818514" h="569595">
                <a:moveTo>
                  <a:pt x="114378" y="0"/>
                </a:moveTo>
                <a:lnTo>
                  <a:pt x="0" y="569556"/>
                </a:lnTo>
                <a:lnTo>
                  <a:pt x="818511" y="569556"/>
                </a:lnTo>
                <a:lnTo>
                  <a:pt x="11437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49033" y="6336588"/>
            <a:ext cx="1191895" cy="521970"/>
          </a:xfrm>
          <a:custGeom>
            <a:avLst/>
            <a:gdLst/>
            <a:ahLst/>
            <a:cxnLst/>
            <a:rect l="l" t="t" r="r" b="b"/>
            <a:pathLst>
              <a:path w="1191895" h="521970">
                <a:moveTo>
                  <a:pt x="591198" y="0"/>
                </a:moveTo>
                <a:lnTo>
                  <a:pt x="0" y="521411"/>
                </a:lnTo>
                <a:lnTo>
                  <a:pt x="1191417" y="521411"/>
                </a:lnTo>
                <a:lnTo>
                  <a:pt x="797319" y="182041"/>
                </a:lnTo>
                <a:lnTo>
                  <a:pt x="591198" y="0"/>
                </a:lnTo>
                <a:close/>
              </a:path>
            </a:pathLst>
          </a:custGeom>
          <a:solidFill>
            <a:srgbClr val="0496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0" y="5691136"/>
            <a:ext cx="740410" cy="1167130"/>
          </a:xfrm>
          <a:custGeom>
            <a:avLst/>
            <a:gdLst/>
            <a:ahLst/>
            <a:cxnLst/>
            <a:rect l="l" t="t" r="r" b="b"/>
            <a:pathLst>
              <a:path w="740410" h="1167129">
                <a:moveTo>
                  <a:pt x="0" y="0"/>
                </a:moveTo>
                <a:lnTo>
                  <a:pt x="0" y="1166863"/>
                </a:lnTo>
                <a:lnTo>
                  <a:pt x="149036" y="1166863"/>
                </a:lnTo>
                <a:lnTo>
                  <a:pt x="740232" y="645452"/>
                </a:lnTo>
                <a:lnTo>
                  <a:pt x="0" y="0"/>
                </a:lnTo>
                <a:close/>
              </a:path>
            </a:pathLst>
          </a:custGeom>
          <a:solidFill>
            <a:srgbClr val="93C7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604824" y="5596344"/>
            <a:ext cx="675640" cy="198755"/>
          </a:xfrm>
          <a:custGeom>
            <a:avLst/>
            <a:gdLst/>
            <a:ahLst/>
            <a:cxnLst/>
            <a:rect l="l" t="t" r="r" b="b"/>
            <a:pathLst>
              <a:path w="675640" h="198754">
                <a:moveTo>
                  <a:pt x="675589" y="0"/>
                </a:moveTo>
                <a:lnTo>
                  <a:pt x="0" y="24079"/>
                </a:lnTo>
                <a:lnTo>
                  <a:pt x="206120" y="198602"/>
                </a:lnTo>
                <a:lnTo>
                  <a:pt x="675589" y="0"/>
                </a:lnTo>
                <a:close/>
              </a:path>
            </a:pathLst>
          </a:custGeom>
          <a:solidFill>
            <a:srgbClr val="40B1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740232" y="6336588"/>
            <a:ext cx="206375" cy="182245"/>
          </a:xfrm>
          <a:custGeom>
            <a:avLst/>
            <a:gdLst/>
            <a:ahLst/>
            <a:cxnLst/>
            <a:rect l="l" t="t" r="r" b="b"/>
            <a:pathLst>
              <a:path w="206375" h="182245">
                <a:moveTo>
                  <a:pt x="0" y="0"/>
                </a:moveTo>
                <a:lnTo>
                  <a:pt x="206121" y="182041"/>
                </a:lnTo>
                <a:lnTo>
                  <a:pt x="0" y="0"/>
                </a:lnTo>
                <a:close/>
              </a:path>
            </a:pathLst>
          </a:custGeom>
          <a:solidFill>
            <a:srgbClr val="D51F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0" y="5691136"/>
            <a:ext cx="740410" cy="645795"/>
          </a:xfrm>
          <a:custGeom>
            <a:avLst/>
            <a:gdLst/>
            <a:ahLst/>
            <a:cxnLst/>
            <a:rect l="l" t="t" r="r" b="b"/>
            <a:pathLst>
              <a:path w="740410" h="645795">
                <a:moveTo>
                  <a:pt x="0" y="0"/>
                </a:moveTo>
                <a:lnTo>
                  <a:pt x="740232" y="645452"/>
                </a:lnTo>
                <a:lnTo>
                  <a:pt x="0" y="0"/>
                </a:lnTo>
                <a:close/>
              </a:path>
            </a:pathLst>
          </a:custGeom>
          <a:solidFill>
            <a:srgbClr val="C513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0944860" y="6348031"/>
            <a:ext cx="374015" cy="280670"/>
          </a:xfrm>
          <a:custGeom>
            <a:avLst/>
            <a:gdLst/>
            <a:ahLst/>
            <a:cxnLst/>
            <a:rect l="l" t="t" r="r" b="b"/>
            <a:pathLst>
              <a:path w="374015" h="280670">
                <a:moveTo>
                  <a:pt x="177926" y="0"/>
                </a:moveTo>
                <a:lnTo>
                  <a:pt x="0" y="280530"/>
                </a:lnTo>
                <a:lnTo>
                  <a:pt x="373507" y="35267"/>
                </a:lnTo>
                <a:lnTo>
                  <a:pt x="177926" y="0"/>
                </a:lnTo>
                <a:close/>
              </a:path>
            </a:pathLst>
          </a:custGeom>
          <a:solidFill>
            <a:srgbClr val="1B97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0796905" y="6383299"/>
            <a:ext cx="1393825" cy="473709"/>
          </a:xfrm>
          <a:custGeom>
            <a:avLst/>
            <a:gdLst/>
            <a:ahLst/>
            <a:cxnLst/>
            <a:rect l="l" t="t" r="r" b="b"/>
            <a:pathLst>
              <a:path w="1393825" h="473709">
                <a:moveTo>
                  <a:pt x="169545" y="473710"/>
                </a:moveTo>
                <a:lnTo>
                  <a:pt x="147955" y="245262"/>
                </a:lnTo>
                <a:lnTo>
                  <a:pt x="0" y="473710"/>
                </a:lnTo>
                <a:lnTo>
                  <a:pt x="169545" y="473710"/>
                </a:lnTo>
                <a:close/>
              </a:path>
              <a:path w="1393825" h="473709">
                <a:moveTo>
                  <a:pt x="1393444" y="160312"/>
                </a:moveTo>
                <a:lnTo>
                  <a:pt x="521462" y="0"/>
                </a:lnTo>
                <a:lnTo>
                  <a:pt x="147955" y="245262"/>
                </a:lnTo>
                <a:lnTo>
                  <a:pt x="1393444" y="160312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1318367" y="6017805"/>
            <a:ext cx="872490" cy="526415"/>
          </a:xfrm>
          <a:custGeom>
            <a:avLst/>
            <a:gdLst/>
            <a:ahLst/>
            <a:cxnLst/>
            <a:rect l="l" t="t" r="r" b="b"/>
            <a:pathLst>
              <a:path w="872490" h="526415">
                <a:moveTo>
                  <a:pt x="559434" y="0"/>
                </a:moveTo>
                <a:lnTo>
                  <a:pt x="0" y="365493"/>
                </a:lnTo>
                <a:lnTo>
                  <a:pt x="871981" y="525805"/>
                </a:lnTo>
                <a:lnTo>
                  <a:pt x="559434" y="0"/>
                </a:lnTo>
                <a:close/>
              </a:path>
            </a:pathLst>
          </a:custGeom>
          <a:solidFill>
            <a:srgbClr val="93C7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1F5F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31747" y="141808"/>
            <a:ext cx="9452610" cy="1082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01F5F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1997" y="2067305"/>
            <a:ext cx="11141710" cy="4519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0.png"/><Relationship Id="rId5" Type="http://schemas.openxmlformats.org/officeDocument/2006/relationships/image" Target="../media/image6.png"/><Relationship Id="rId10" Type="http://schemas.openxmlformats.org/officeDocument/2006/relationships/image" Target="../media/image2.png"/><Relationship Id="rId4" Type="http://schemas.openxmlformats.org/officeDocument/2006/relationships/image" Target="../media/image5.png"/><Relationship Id="rId9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13.pn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2.png"/><Relationship Id="rId7" Type="http://schemas.openxmlformats.org/officeDocument/2006/relationships/diagramQuickStyle" Target="../diagrams/quickStyle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13.png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2.png"/><Relationship Id="rId7" Type="http://schemas.openxmlformats.org/officeDocument/2006/relationships/diagramQuickStyle" Target="../diagrams/quickStyle3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13.png"/><Relationship Id="rId9" Type="http://schemas.microsoft.com/office/2007/relationships/diagramDrawing" Target="../diagrams/drawin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7.png"/><Relationship Id="rId11" Type="http://schemas.openxmlformats.org/officeDocument/2006/relationships/image" Target="../media/image11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119721" y="6198780"/>
            <a:ext cx="1072515" cy="659765"/>
            <a:chOff x="11119721" y="6198780"/>
            <a:chExt cx="1072515" cy="659765"/>
          </a:xfrm>
        </p:grpSpPr>
        <p:sp>
          <p:nvSpPr>
            <p:cNvPr id="3" name="object 3"/>
            <p:cNvSpPr/>
            <p:nvPr/>
          </p:nvSpPr>
          <p:spPr>
            <a:xfrm>
              <a:off x="11151107" y="6529006"/>
              <a:ext cx="374015" cy="280670"/>
            </a:xfrm>
            <a:custGeom>
              <a:avLst/>
              <a:gdLst/>
              <a:ahLst/>
              <a:cxnLst/>
              <a:rect l="l" t="t" r="r" b="b"/>
              <a:pathLst>
                <a:path w="374015" h="280670">
                  <a:moveTo>
                    <a:pt x="177926" y="0"/>
                  </a:moveTo>
                  <a:lnTo>
                    <a:pt x="0" y="280535"/>
                  </a:lnTo>
                  <a:lnTo>
                    <a:pt x="373507" y="35267"/>
                  </a:lnTo>
                  <a:lnTo>
                    <a:pt x="177926" y="0"/>
                  </a:lnTo>
                  <a:close/>
                </a:path>
              </a:pathLst>
            </a:custGeom>
            <a:solidFill>
              <a:srgbClr val="1B9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119713" y="6564274"/>
              <a:ext cx="1072515" cy="294005"/>
            </a:xfrm>
            <a:custGeom>
              <a:avLst/>
              <a:gdLst/>
              <a:ahLst/>
              <a:cxnLst/>
              <a:rect l="l" t="t" r="r" b="b"/>
              <a:pathLst>
                <a:path w="1072515" h="294004">
                  <a:moveTo>
                    <a:pt x="35966" y="293725"/>
                  </a:moveTo>
                  <a:lnTo>
                    <a:pt x="31394" y="245275"/>
                  </a:lnTo>
                  <a:lnTo>
                    <a:pt x="0" y="293725"/>
                  </a:lnTo>
                  <a:lnTo>
                    <a:pt x="35966" y="293725"/>
                  </a:lnTo>
                  <a:close/>
                </a:path>
                <a:path w="1072515" h="294004">
                  <a:moveTo>
                    <a:pt x="1072286" y="122707"/>
                  </a:moveTo>
                  <a:lnTo>
                    <a:pt x="404901" y="0"/>
                  </a:lnTo>
                  <a:lnTo>
                    <a:pt x="31394" y="245275"/>
                  </a:lnTo>
                  <a:lnTo>
                    <a:pt x="1072286" y="174269"/>
                  </a:lnTo>
                  <a:lnTo>
                    <a:pt x="1072286" y="122707"/>
                  </a:lnTo>
                  <a:close/>
                </a:path>
              </a:pathLst>
            </a:custGeom>
            <a:solidFill>
              <a:srgbClr val="2D75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524614" y="6198780"/>
              <a:ext cx="667385" cy="488315"/>
            </a:xfrm>
            <a:custGeom>
              <a:avLst/>
              <a:gdLst/>
              <a:ahLst/>
              <a:cxnLst/>
              <a:rect l="l" t="t" r="r" b="b"/>
              <a:pathLst>
                <a:path w="667384" h="488315">
                  <a:moveTo>
                    <a:pt x="559434" y="0"/>
                  </a:moveTo>
                  <a:lnTo>
                    <a:pt x="0" y="365493"/>
                  </a:lnTo>
                  <a:lnTo>
                    <a:pt x="667384" y="488190"/>
                  </a:lnTo>
                  <a:lnTo>
                    <a:pt x="667384" y="181606"/>
                  </a:lnTo>
                  <a:lnTo>
                    <a:pt x="559434" y="0"/>
                  </a:lnTo>
                  <a:close/>
                </a:path>
              </a:pathLst>
            </a:custGeom>
            <a:solidFill>
              <a:srgbClr val="93C7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1574271" y="6210401"/>
            <a:ext cx="1289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Calibri" panose="020F0502020204030204"/>
                <a:cs typeface="Calibri" panose="020F0502020204030204"/>
              </a:rPr>
              <a:t>м</a:t>
            </a:r>
            <a:endParaRPr sz="12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543017" y="3276599"/>
            <a:ext cx="6629527" cy="3581400"/>
            <a:chOff x="6816852" y="3505200"/>
            <a:chExt cx="5375275" cy="3352800"/>
          </a:xfrm>
        </p:grpSpPr>
        <p:sp>
          <p:nvSpPr>
            <p:cNvPr id="8" name="object 8"/>
            <p:cNvSpPr/>
            <p:nvPr/>
          </p:nvSpPr>
          <p:spPr>
            <a:xfrm>
              <a:off x="11625580" y="5030806"/>
              <a:ext cx="566420" cy="727710"/>
            </a:xfrm>
            <a:custGeom>
              <a:avLst/>
              <a:gdLst/>
              <a:ahLst/>
              <a:cxnLst/>
              <a:rect l="l" t="t" r="r" b="b"/>
              <a:pathLst>
                <a:path w="566420" h="727710">
                  <a:moveTo>
                    <a:pt x="566420" y="0"/>
                  </a:moveTo>
                  <a:lnTo>
                    <a:pt x="0" y="371265"/>
                  </a:lnTo>
                  <a:lnTo>
                    <a:pt x="203580" y="727144"/>
                  </a:lnTo>
                  <a:lnTo>
                    <a:pt x="566420" y="171955"/>
                  </a:lnTo>
                  <a:lnTo>
                    <a:pt x="566420" y="0"/>
                  </a:lnTo>
                  <a:close/>
                </a:path>
              </a:pathLst>
            </a:custGeom>
            <a:solidFill>
              <a:srgbClr val="93C7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349806" y="6809541"/>
              <a:ext cx="801370" cy="48895"/>
            </a:xfrm>
            <a:custGeom>
              <a:avLst/>
              <a:gdLst/>
              <a:ahLst/>
              <a:cxnLst/>
              <a:rect l="l" t="t" r="r" b="b"/>
              <a:pathLst>
                <a:path w="801370" h="48895">
                  <a:moveTo>
                    <a:pt x="801301" y="0"/>
                  </a:moveTo>
                  <a:lnTo>
                    <a:pt x="0" y="48458"/>
                  </a:lnTo>
                  <a:lnTo>
                    <a:pt x="769913" y="48458"/>
                  </a:lnTo>
                  <a:lnTo>
                    <a:pt x="801301" y="0"/>
                  </a:lnTo>
                  <a:close/>
                </a:path>
              </a:pathLst>
            </a:custGeom>
            <a:solidFill>
              <a:srgbClr val="1585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9416953" y="6327025"/>
              <a:ext cx="1912620" cy="531495"/>
            </a:xfrm>
            <a:custGeom>
              <a:avLst/>
              <a:gdLst/>
              <a:ahLst/>
              <a:cxnLst/>
              <a:rect l="l" t="t" r="r" b="b"/>
              <a:pathLst>
                <a:path w="1912620" h="531495">
                  <a:moveTo>
                    <a:pt x="810737" y="0"/>
                  </a:moveTo>
                  <a:lnTo>
                    <a:pt x="0" y="530974"/>
                  </a:lnTo>
                  <a:lnTo>
                    <a:pt x="932864" y="530974"/>
                  </a:lnTo>
                  <a:lnTo>
                    <a:pt x="1734154" y="482517"/>
                  </a:lnTo>
                  <a:lnTo>
                    <a:pt x="1912081" y="201980"/>
                  </a:lnTo>
                  <a:lnTo>
                    <a:pt x="810737" y="0"/>
                  </a:lnTo>
                  <a:close/>
                </a:path>
              </a:pathLst>
            </a:custGeom>
            <a:solidFill>
              <a:srgbClr val="93C7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1829161" y="5202770"/>
              <a:ext cx="363220" cy="1177925"/>
            </a:xfrm>
            <a:custGeom>
              <a:avLst/>
              <a:gdLst/>
              <a:ahLst/>
              <a:cxnLst/>
              <a:rect l="l" t="t" r="r" b="b"/>
              <a:pathLst>
                <a:path w="363220" h="1177925">
                  <a:moveTo>
                    <a:pt x="362839" y="0"/>
                  </a:moveTo>
                  <a:lnTo>
                    <a:pt x="0" y="555180"/>
                  </a:lnTo>
                  <a:lnTo>
                    <a:pt x="254889" y="996010"/>
                  </a:lnTo>
                  <a:lnTo>
                    <a:pt x="362839" y="1177620"/>
                  </a:lnTo>
                  <a:lnTo>
                    <a:pt x="362839" y="925703"/>
                  </a:lnTo>
                  <a:lnTo>
                    <a:pt x="362839" y="0"/>
                  </a:lnTo>
                  <a:close/>
                </a:path>
              </a:pathLst>
            </a:custGeom>
            <a:solidFill>
              <a:srgbClr val="2D75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338686" y="4728243"/>
              <a:ext cx="853440" cy="674370"/>
            </a:xfrm>
            <a:custGeom>
              <a:avLst/>
              <a:gdLst/>
              <a:ahLst/>
              <a:cxnLst/>
              <a:rect l="l" t="t" r="r" b="b"/>
              <a:pathLst>
                <a:path w="853440" h="674370">
                  <a:moveTo>
                    <a:pt x="853313" y="0"/>
                  </a:moveTo>
                  <a:lnTo>
                    <a:pt x="0" y="191355"/>
                  </a:lnTo>
                  <a:lnTo>
                    <a:pt x="286893" y="673828"/>
                  </a:lnTo>
                  <a:lnTo>
                    <a:pt x="853313" y="302562"/>
                  </a:lnTo>
                  <a:lnTo>
                    <a:pt x="853313" y="0"/>
                  </a:lnTo>
                  <a:close/>
                </a:path>
              </a:pathLst>
            </a:custGeom>
            <a:solidFill>
              <a:srgbClr val="0496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313422" y="5402072"/>
              <a:ext cx="4516120" cy="1127125"/>
            </a:xfrm>
            <a:custGeom>
              <a:avLst/>
              <a:gdLst/>
              <a:ahLst/>
              <a:cxnLst/>
              <a:rect l="l" t="t" r="r" b="b"/>
              <a:pathLst>
                <a:path w="4516120" h="1127125">
                  <a:moveTo>
                    <a:pt x="288544" y="729386"/>
                  </a:moveTo>
                  <a:lnTo>
                    <a:pt x="161925" y="365493"/>
                  </a:lnTo>
                  <a:lnTo>
                    <a:pt x="0" y="569074"/>
                  </a:lnTo>
                  <a:lnTo>
                    <a:pt x="288544" y="729386"/>
                  </a:lnTo>
                  <a:close/>
                </a:path>
                <a:path w="4516120" h="1127125">
                  <a:moveTo>
                    <a:pt x="1779397" y="144272"/>
                  </a:moveTo>
                  <a:lnTo>
                    <a:pt x="1433068" y="270916"/>
                  </a:lnTo>
                  <a:lnTo>
                    <a:pt x="1763268" y="474497"/>
                  </a:lnTo>
                  <a:lnTo>
                    <a:pt x="1779397" y="144272"/>
                  </a:lnTo>
                  <a:close/>
                </a:path>
                <a:path w="4516120" h="1127125">
                  <a:moveTo>
                    <a:pt x="4515739" y="355879"/>
                  </a:moveTo>
                  <a:lnTo>
                    <a:pt x="4312158" y="0"/>
                  </a:lnTo>
                  <a:lnTo>
                    <a:pt x="2914269" y="924953"/>
                  </a:lnTo>
                  <a:lnTo>
                    <a:pt x="4015613" y="1126934"/>
                  </a:lnTo>
                  <a:lnTo>
                    <a:pt x="4515739" y="355879"/>
                  </a:lnTo>
                  <a:close/>
                </a:path>
              </a:pathLst>
            </a:custGeom>
            <a:solidFill>
              <a:srgbClr val="2D75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1329035" y="5757951"/>
              <a:ext cx="755015" cy="806450"/>
            </a:xfrm>
            <a:custGeom>
              <a:avLst/>
              <a:gdLst/>
              <a:ahLst/>
              <a:cxnLst/>
              <a:rect l="l" t="t" r="r" b="b"/>
              <a:pathLst>
                <a:path w="755015" h="806450">
                  <a:moveTo>
                    <a:pt x="500125" y="0"/>
                  </a:moveTo>
                  <a:lnTo>
                    <a:pt x="0" y="771055"/>
                  </a:lnTo>
                  <a:lnTo>
                    <a:pt x="195580" y="806322"/>
                  </a:lnTo>
                  <a:lnTo>
                    <a:pt x="755015" y="440829"/>
                  </a:lnTo>
                  <a:lnTo>
                    <a:pt x="500125" y="0"/>
                  </a:lnTo>
                  <a:close/>
                </a:path>
              </a:pathLst>
            </a:custGeom>
            <a:solidFill>
              <a:srgbClr val="1585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1032490" y="4241419"/>
              <a:ext cx="374015" cy="219710"/>
            </a:xfrm>
            <a:custGeom>
              <a:avLst/>
              <a:gdLst/>
              <a:ahLst/>
              <a:cxnLst/>
              <a:rect l="l" t="t" r="r" b="b"/>
              <a:pathLst>
                <a:path w="374015" h="219710">
                  <a:moveTo>
                    <a:pt x="373506" y="0"/>
                  </a:moveTo>
                  <a:lnTo>
                    <a:pt x="0" y="25653"/>
                  </a:lnTo>
                  <a:lnTo>
                    <a:pt x="102488" y="219709"/>
                  </a:lnTo>
                  <a:lnTo>
                    <a:pt x="373506" y="0"/>
                  </a:lnTo>
                  <a:close/>
                </a:path>
              </a:pathLst>
            </a:custGeom>
            <a:solidFill>
              <a:srgbClr val="93C7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397617" y="4927600"/>
              <a:ext cx="237490" cy="195580"/>
            </a:xfrm>
            <a:custGeom>
              <a:avLst/>
              <a:gdLst/>
              <a:ahLst/>
              <a:cxnLst/>
              <a:rect l="l" t="t" r="r" b="b"/>
              <a:pathLst>
                <a:path w="237490" h="195579">
                  <a:moveTo>
                    <a:pt x="0" y="0"/>
                  </a:moveTo>
                  <a:lnTo>
                    <a:pt x="102615" y="195580"/>
                  </a:lnTo>
                  <a:lnTo>
                    <a:pt x="237235" y="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496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87412" y="4707636"/>
              <a:ext cx="1597532" cy="1191653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881360" y="3505200"/>
              <a:ext cx="1310640" cy="1839849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338686" y="4146392"/>
              <a:ext cx="853313" cy="773206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0227691" y="4919599"/>
              <a:ext cx="1398270" cy="1407795"/>
            </a:xfrm>
            <a:custGeom>
              <a:avLst/>
              <a:gdLst/>
              <a:ahLst/>
              <a:cxnLst/>
              <a:rect l="l" t="t" r="r" b="b"/>
              <a:pathLst>
                <a:path w="1398270" h="1407795">
                  <a:moveTo>
                    <a:pt x="1110995" y="0"/>
                  </a:moveTo>
                  <a:lnTo>
                    <a:pt x="0" y="1407426"/>
                  </a:lnTo>
                  <a:lnTo>
                    <a:pt x="1397888" y="482472"/>
                  </a:lnTo>
                  <a:lnTo>
                    <a:pt x="1110995" y="0"/>
                  </a:lnTo>
                  <a:close/>
                </a:path>
              </a:pathLst>
            </a:custGeom>
            <a:solidFill>
              <a:srgbClr val="40B1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838182" y="5445379"/>
              <a:ext cx="466725" cy="534035"/>
            </a:xfrm>
            <a:custGeom>
              <a:avLst/>
              <a:gdLst/>
              <a:ahLst/>
              <a:cxnLst/>
              <a:rect l="l" t="t" r="r" b="b"/>
              <a:pathLst>
                <a:path w="466725" h="534035">
                  <a:moveTo>
                    <a:pt x="102616" y="0"/>
                  </a:moveTo>
                  <a:lnTo>
                    <a:pt x="0" y="431190"/>
                  </a:lnTo>
                  <a:lnTo>
                    <a:pt x="466471" y="533793"/>
                  </a:lnTo>
                  <a:lnTo>
                    <a:pt x="102616" y="0"/>
                  </a:lnTo>
                  <a:close/>
                </a:path>
              </a:pathLst>
            </a:custGeom>
            <a:solidFill>
              <a:srgbClr val="1585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609967" y="6554660"/>
              <a:ext cx="1421130" cy="303530"/>
            </a:xfrm>
            <a:custGeom>
              <a:avLst/>
              <a:gdLst/>
              <a:ahLst/>
              <a:cxnLst/>
              <a:rect l="l" t="t" r="r" b="b"/>
              <a:pathLst>
                <a:path w="1421129" h="303529">
                  <a:moveTo>
                    <a:pt x="0" y="0"/>
                  </a:moveTo>
                  <a:lnTo>
                    <a:pt x="91657" y="303339"/>
                  </a:lnTo>
                  <a:lnTo>
                    <a:pt x="1420943" y="3033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75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225284" y="6327025"/>
              <a:ext cx="3002915" cy="531495"/>
            </a:xfrm>
            <a:custGeom>
              <a:avLst/>
              <a:gdLst/>
              <a:ahLst/>
              <a:cxnLst/>
              <a:rect l="l" t="t" r="r" b="b"/>
              <a:pathLst>
                <a:path w="3002915" h="531495">
                  <a:moveTo>
                    <a:pt x="384683" y="227634"/>
                  </a:moveTo>
                  <a:lnTo>
                    <a:pt x="0" y="530974"/>
                  </a:lnTo>
                  <a:lnTo>
                    <a:pt x="169583" y="530974"/>
                  </a:lnTo>
                  <a:lnTo>
                    <a:pt x="384683" y="227634"/>
                  </a:lnTo>
                  <a:close/>
                </a:path>
                <a:path w="3002915" h="531495">
                  <a:moveTo>
                    <a:pt x="3002407" y="0"/>
                  </a:moveTo>
                  <a:lnTo>
                    <a:pt x="384683" y="227634"/>
                  </a:lnTo>
                  <a:lnTo>
                    <a:pt x="1805622" y="530974"/>
                  </a:lnTo>
                  <a:lnTo>
                    <a:pt x="2191664" y="530974"/>
                  </a:lnTo>
                  <a:lnTo>
                    <a:pt x="3002407" y="0"/>
                  </a:lnTo>
                  <a:close/>
                </a:path>
              </a:pathLst>
            </a:custGeom>
            <a:solidFill>
              <a:srgbClr val="0496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609967" y="6020841"/>
              <a:ext cx="2618105" cy="534035"/>
            </a:xfrm>
            <a:custGeom>
              <a:avLst/>
              <a:gdLst/>
              <a:ahLst/>
              <a:cxnLst/>
              <a:rect l="l" t="t" r="r" b="b"/>
              <a:pathLst>
                <a:path w="2618104" h="534034">
                  <a:moveTo>
                    <a:pt x="1000251" y="0"/>
                  </a:moveTo>
                  <a:lnTo>
                    <a:pt x="0" y="533819"/>
                  </a:lnTo>
                  <a:lnTo>
                    <a:pt x="2617724" y="306184"/>
                  </a:lnTo>
                  <a:lnTo>
                    <a:pt x="1000251" y="0"/>
                  </a:lnTo>
                  <a:close/>
                </a:path>
              </a:pathLst>
            </a:custGeom>
            <a:solidFill>
              <a:srgbClr val="1585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2142378" y="6831958"/>
              <a:ext cx="50165" cy="26670"/>
            </a:xfrm>
            <a:custGeom>
              <a:avLst/>
              <a:gdLst/>
              <a:ahLst/>
              <a:cxnLst/>
              <a:rect l="l" t="t" r="r" b="b"/>
              <a:pathLst>
                <a:path w="50165" h="26670">
                  <a:moveTo>
                    <a:pt x="49621" y="0"/>
                  </a:moveTo>
                  <a:lnTo>
                    <a:pt x="0" y="26041"/>
                  </a:lnTo>
                  <a:lnTo>
                    <a:pt x="49621" y="26041"/>
                  </a:lnTo>
                  <a:lnTo>
                    <a:pt x="49621" y="0"/>
                  </a:lnTo>
                  <a:close/>
                </a:path>
              </a:pathLst>
            </a:custGeom>
            <a:solidFill>
              <a:srgbClr val="40B1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692384" y="6274307"/>
              <a:ext cx="1499616" cy="583691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151108" y="6738542"/>
              <a:ext cx="1040892" cy="119457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816852" y="6103620"/>
              <a:ext cx="1359661" cy="754379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394875" y="6554660"/>
              <a:ext cx="306748" cy="303339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7349490" y="3960952"/>
              <a:ext cx="4175125" cy="1559560"/>
            </a:xfrm>
            <a:custGeom>
              <a:avLst/>
              <a:gdLst/>
              <a:ahLst/>
              <a:cxnLst/>
              <a:rect l="l" t="t" r="r" b="b"/>
              <a:pathLst>
                <a:path w="4175125" h="1559560">
                  <a:moveTo>
                    <a:pt x="1563497" y="873379"/>
                  </a:moveTo>
                  <a:lnTo>
                    <a:pt x="0" y="873379"/>
                  </a:lnTo>
                  <a:lnTo>
                    <a:pt x="0" y="1559483"/>
                  </a:lnTo>
                  <a:lnTo>
                    <a:pt x="1563497" y="1559483"/>
                  </a:lnTo>
                  <a:lnTo>
                    <a:pt x="1563497" y="873379"/>
                  </a:lnTo>
                  <a:close/>
                </a:path>
                <a:path w="4175125" h="1559560">
                  <a:moveTo>
                    <a:pt x="4175125" y="0"/>
                  </a:moveTo>
                  <a:lnTo>
                    <a:pt x="2611628" y="0"/>
                  </a:lnTo>
                  <a:lnTo>
                    <a:pt x="2611628" y="668782"/>
                  </a:lnTo>
                  <a:lnTo>
                    <a:pt x="2013712" y="668782"/>
                  </a:lnTo>
                  <a:lnTo>
                    <a:pt x="2013712" y="1354886"/>
                  </a:lnTo>
                  <a:lnTo>
                    <a:pt x="3577209" y="1354886"/>
                  </a:lnTo>
                  <a:lnTo>
                    <a:pt x="3577209" y="686104"/>
                  </a:lnTo>
                  <a:lnTo>
                    <a:pt x="4175125" y="686104"/>
                  </a:lnTo>
                  <a:lnTo>
                    <a:pt x="41751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788652" y="1579722"/>
            <a:ext cx="10347960" cy="19518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lang="ru-RU" sz="4200" dirty="0">
                <a:solidFill>
                  <a:srgbClr val="1E6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приёма на обучение по образовательным программам высшего образования в 2026-2027 учебном году</a:t>
            </a:r>
            <a:endParaRPr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3228720" y="6153035"/>
            <a:ext cx="620395" cy="525145"/>
          </a:xfrm>
          <a:custGeom>
            <a:avLst/>
            <a:gdLst/>
            <a:ahLst/>
            <a:cxnLst/>
            <a:rect l="l" t="t" r="r" b="b"/>
            <a:pathLst>
              <a:path w="620395" h="525145">
                <a:moveTo>
                  <a:pt x="452881" y="0"/>
                </a:moveTo>
                <a:lnTo>
                  <a:pt x="0" y="397192"/>
                </a:lnTo>
                <a:lnTo>
                  <a:pt x="619887" y="525081"/>
                </a:lnTo>
                <a:lnTo>
                  <a:pt x="452881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32713" y="4689094"/>
            <a:ext cx="300990" cy="295275"/>
          </a:xfrm>
          <a:custGeom>
            <a:avLst/>
            <a:gdLst/>
            <a:ahLst/>
            <a:cxnLst/>
            <a:rect l="l" t="t" r="r" b="b"/>
            <a:pathLst>
              <a:path w="300990" h="295275">
                <a:moveTo>
                  <a:pt x="87261" y="0"/>
                </a:moveTo>
                <a:lnTo>
                  <a:pt x="0" y="294893"/>
                </a:lnTo>
                <a:lnTo>
                  <a:pt x="300901" y="103885"/>
                </a:lnTo>
                <a:lnTo>
                  <a:pt x="87261" y="0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944873" y="6327559"/>
            <a:ext cx="126364" cy="200660"/>
          </a:xfrm>
          <a:custGeom>
            <a:avLst/>
            <a:gdLst/>
            <a:ahLst/>
            <a:cxnLst/>
            <a:rect l="l" t="t" r="r" b="b"/>
            <a:pathLst>
              <a:path w="126364" h="200659">
                <a:moveTo>
                  <a:pt x="94868" y="0"/>
                </a:moveTo>
                <a:lnTo>
                  <a:pt x="0" y="151955"/>
                </a:lnTo>
                <a:lnTo>
                  <a:pt x="126364" y="200101"/>
                </a:lnTo>
                <a:lnTo>
                  <a:pt x="94868" y="0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5" name="object 35"/>
          <p:cNvGrpSpPr/>
          <p:nvPr/>
        </p:nvGrpSpPr>
        <p:grpSpPr>
          <a:xfrm>
            <a:off x="0" y="5596344"/>
            <a:ext cx="3164840" cy="1261745"/>
            <a:chOff x="0" y="5596344"/>
            <a:chExt cx="3164840" cy="1261745"/>
          </a:xfrm>
        </p:grpSpPr>
        <p:pic>
          <p:nvPicPr>
            <p:cNvPr id="36" name="object 3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20059" y="6005819"/>
              <a:ext cx="2001129" cy="852180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46353" y="6288443"/>
              <a:ext cx="1519605" cy="569556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1859660" y="5802477"/>
              <a:ext cx="271145" cy="184150"/>
            </a:xfrm>
            <a:custGeom>
              <a:avLst/>
              <a:gdLst/>
              <a:ahLst/>
              <a:cxnLst/>
              <a:rect l="l" t="t" r="r" b="b"/>
              <a:pathLst>
                <a:path w="271144" h="184150">
                  <a:moveTo>
                    <a:pt x="270763" y="0"/>
                  </a:moveTo>
                  <a:lnTo>
                    <a:pt x="0" y="72212"/>
                  </a:lnTo>
                  <a:lnTo>
                    <a:pt x="198500" y="183553"/>
                  </a:lnTo>
                  <a:lnTo>
                    <a:pt x="270763" y="0"/>
                  </a:lnTo>
                  <a:close/>
                </a:path>
              </a:pathLst>
            </a:custGeom>
            <a:solidFill>
              <a:srgbClr val="0496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345865" y="6288443"/>
              <a:ext cx="818515" cy="569595"/>
            </a:xfrm>
            <a:custGeom>
              <a:avLst/>
              <a:gdLst/>
              <a:ahLst/>
              <a:cxnLst/>
              <a:rect l="l" t="t" r="r" b="b"/>
              <a:pathLst>
                <a:path w="818514" h="569595">
                  <a:moveTo>
                    <a:pt x="114378" y="0"/>
                  </a:moveTo>
                  <a:lnTo>
                    <a:pt x="0" y="569556"/>
                  </a:lnTo>
                  <a:lnTo>
                    <a:pt x="818511" y="569556"/>
                  </a:lnTo>
                  <a:lnTo>
                    <a:pt x="11437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49033" y="6336588"/>
              <a:ext cx="1191895" cy="521970"/>
            </a:xfrm>
            <a:custGeom>
              <a:avLst/>
              <a:gdLst/>
              <a:ahLst/>
              <a:cxnLst/>
              <a:rect l="l" t="t" r="r" b="b"/>
              <a:pathLst>
                <a:path w="1191895" h="521970">
                  <a:moveTo>
                    <a:pt x="591198" y="0"/>
                  </a:moveTo>
                  <a:lnTo>
                    <a:pt x="0" y="521411"/>
                  </a:lnTo>
                  <a:lnTo>
                    <a:pt x="1191417" y="521411"/>
                  </a:lnTo>
                  <a:lnTo>
                    <a:pt x="797319" y="182041"/>
                  </a:lnTo>
                  <a:lnTo>
                    <a:pt x="591198" y="0"/>
                  </a:lnTo>
                  <a:close/>
                </a:path>
              </a:pathLst>
            </a:custGeom>
            <a:solidFill>
              <a:srgbClr val="0496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0" y="5691136"/>
              <a:ext cx="740410" cy="1167130"/>
            </a:xfrm>
            <a:custGeom>
              <a:avLst/>
              <a:gdLst/>
              <a:ahLst/>
              <a:cxnLst/>
              <a:rect l="l" t="t" r="r" b="b"/>
              <a:pathLst>
                <a:path w="740410" h="1167129">
                  <a:moveTo>
                    <a:pt x="0" y="0"/>
                  </a:moveTo>
                  <a:lnTo>
                    <a:pt x="0" y="1166863"/>
                  </a:lnTo>
                  <a:lnTo>
                    <a:pt x="149036" y="1166863"/>
                  </a:lnTo>
                  <a:lnTo>
                    <a:pt x="740232" y="6454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3C7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604824" y="5596344"/>
              <a:ext cx="675640" cy="198755"/>
            </a:xfrm>
            <a:custGeom>
              <a:avLst/>
              <a:gdLst/>
              <a:ahLst/>
              <a:cxnLst/>
              <a:rect l="l" t="t" r="r" b="b"/>
              <a:pathLst>
                <a:path w="675640" h="198754">
                  <a:moveTo>
                    <a:pt x="675589" y="0"/>
                  </a:moveTo>
                  <a:lnTo>
                    <a:pt x="0" y="24079"/>
                  </a:lnTo>
                  <a:lnTo>
                    <a:pt x="206120" y="198602"/>
                  </a:lnTo>
                  <a:lnTo>
                    <a:pt x="675589" y="0"/>
                  </a:lnTo>
                  <a:close/>
                </a:path>
              </a:pathLst>
            </a:custGeom>
            <a:solidFill>
              <a:srgbClr val="40B1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740232" y="6336588"/>
              <a:ext cx="206375" cy="182245"/>
            </a:xfrm>
            <a:custGeom>
              <a:avLst/>
              <a:gdLst/>
              <a:ahLst/>
              <a:cxnLst/>
              <a:rect l="l" t="t" r="r" b="b"/>
              <a:pathLst>
                <a:path w="206375" h="182245">
                  <a:moveTo>
                    <a:pt x="0" y="0"/>
                  </a:moveTo>
                  <a:lnTo>
                    <a:pt x="206121" y="1820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1F4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0" y="5691136"/>
              <a:ext cx="740410" cy="645795"/>
            </a:xfrm>
            <a:custGeom>
              <a:avLst/>
              <a:gdLst/>
              <a:ahLst/>
              <a:cxnLst/>
              <a:rect l="l" t="t" r="r" b="b"/>
              <a:pathLst>
                <a:path w="740410" h="645795">
                  <a:moveTo>
                    <a:pt x="0" y="0"/>
                  </a:moveTo>
                  <a:lnTo>
                    <a:pt x="740232" y="6454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513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7" name="object 47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92806" y="107954"/>
            <a:ext cx="854506" cy="1384935"/>
          </a:xfrm>
          <a:prstGeom prst="rect">
            <a:avLst/>
          </a:prstGeom>
        </p:spPr>
      </p:pic>
      <p:sp>
        <p:nvSpPr>
          <p:cNvPr id="48" name="object 48"/>
          <p:cNvSpPr txBox="1"/>
          <p:nvPr/>
        </p:nvSpPr>
        <p:spPr>
          <a:xfrm>
            <a:off x="1266837" y="4588607"/>
            <a:ext cx="5917261" cy="1115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985" algn="l">
              <a:lnSpc>
                <a:spcPct val="100000"/>
              </a:lnSpc>
              <a:spcBef>
                <a:spcPts val="100"/>
              </a:spcBef>
            </a:pPr>
            <a:r>
              <a:rPr lang="ru-RU" sz="1400" b="1" dirty="0">
                <a:solidFill>
                  <a:srgbClr val="1E6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Ивкина Ирина Александровна</a:t>
            </a:r>
            <a:r>
              <a:rPr sz="1400" b="1" dirty="0">
                <a:solidFill>
                  <a:srgbClr val="1E6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R="6985" algn="l">
              <a:lnSpc>
                <a:spcPct val="100000"/>
              </a:lnSpc>
              <a:spcBef>
                <a:spcPts val="100"/>
              </a:spcBef>
            </a:pPr>
            <a:r>
              <a:rPr lang="ru-RU" sz="1400" dirty="0">
                <a:solidFill>
                  <a:srgbClr val="1E60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заведующий отделом по работе с профессиональными образовательными учреждениями, по реализации молодежной политики Самарской областной организации Профсоюза работников народного образования и науки Российской Федерации,  к.э.н., доцент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A772A62-CA2F-7E06-AE44-0924AB5500D5}"/>
              </a:ext>
            </a:extLst>
          </p:cNvPr>
          <p:cNvSpPr txBox="1"/>
          <p:nvPr/>
        </p:nvSpPr>
        <p:spPr>
          <a:xfrm>
            <a:off x="1676400" y="154090"/>
            <a:ext cx="10065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Самарская областная организация Профсоюза работников народного </a:t>
            </a:r>
          </a:p>
          <a:p>
            <a:pPr algn="ctr"/>
            <a:r>
              <a:rPr lang="ru-RU" b="1" dirty="0">
                <a:solidFill>
                  <a:schemeClr val="tx2"/>
                </a:solidFill>
              </a:rPr>
              <a:t>образования и науки Российской Федерации</a:t>
            </a:r>
          </a:p>
        </p:txBody>
      </p:sp>
      <p:pic>
        <p:nvPicPr>
          <p:cNvPr id="52" name="Рисунок 51">
            <a:extLst>
              <a:ext uri="{FF2B5EF4-FFF2-40B4-BE49-F238E27FC236}">
                <a16:creationId xmlns:a16="http://schemas.microsoft.com/office/drawing/2014/main" id="{2A31C768-8A04-677D-DBF6-26C011884CD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51319" y="4153693"/>
            <a:ext cx="1768087" cy="176808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9401" y="5248119"/>
            <a:ext cx="6633024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3621" y="283311"/>
            <a:ext cx="486613" cy="788695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161199" y="260477"/>
            <a:ext cx="206375" cy="788670"/>
          </a:xfrm>
          <a:custGeom>
            <a:avLst/>
            <a:gdLst/>
            <a:ahLst/>
            <a:cxnLst/>
            <a:rect l="l" t="t" r="r" b="b"/>
            <a:pathLst>
              <a:path w="206375" h="788669">
                <a:moveTo>
                  <a:pt x="43243" y="0"/>
                </a:moveTo>
                <a:lnTo>
                  <a:pt x="0" y="0"/>
                </a:lnTo>
                <a:lnTo>
                  <a:pt x="198970" y="788670"/>
                </a:lnTo>
                <a:lnTo>
                  <a:pt x="206336" y="788670"/>
                </a:lnTo>
                <a:lnTo>
                  <a:pt x="43243" y="0"/>
                </a:lnTo>
                <a:close/>
              </a:path>
            </a:pathLst>
          </a:custGeom>
          <a:solidFill>
            <a:srgbClr val="1E60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0515600" y="6089806"/>
            <a:ext cx="1555750" cy="45719"/>
          </a:xfrm>
          <a:prstGeom prst="rect">
            <a:avLst/>
          </a:prstGeom>
          <a:solidFill>
            <a:srgbClr val="DAE2F3"/>
          </a:solidFill>
        </p:spPr>
        <p:txBody>
          <a:bodyPr vert="horz" wrap="square" lIns="0" tIns="971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65"/>
              </a:spcBef>
            </a:pPr>
            <a:endParaRPr sz="1600" dirty="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5757480" y="1275955"/>
            <a:ext cx="675005" cy="675005"/>
          </a:xfrm>
          <a:custGeom>
            <a:avLst/>
            <a:gdLst/>
            <a:ahLst/>
            <a:cxnLst/>
            <a:rect l="l" t="t" r="r" b="b"/>
            <a:pathLst>
              <a:path w="675004" h="675005">
                <a:moveTo>
                  <a:pt x="337444" y="0"/>
                </a:moveTo>
                <a:lnTo>
                  <a:pt x="291655" y="3075"/>
                </a:lnTo>
                <a:lnTo>
                  <a:pt x="247737" y="12034"/>
                </a:lnTo>
                <a:lnTo>
                  <a:pt x="206095" y="26479"/>
                </a:lnTo>
                <a:lnTo>
                  <a:pt x="167128" y="46009"/>
                </a:lnTo>
                <a:lnTo>
                  <a:pt x="131241" y="70227"/>
                </a:lnTo>
                <a:lnTo>
                  <a:pt x="98834" y="98732"/>
                </a:lnTo>
                <a:lnTo>
                  <a:pt x="70310" y="131126"/>
                </a:lnTo>
                <a:lnTo>
                  <a:pt x="46070" y="167009"/>
                </a:lnTo>
                <a:lnTo>
                  <a:pt x="26517" y="205983"/>
                </a:lnTo>
                <a:lnTo>
                  <a:pt x="12053" y="247648"/>
                </a:lnTo>
                <a:lnTo>
                  <a:pt x="3080" y="291605"/>
                </a:lnTo>
                <a:lnTo>
                  <a:pt x="0" y="337455"/>
                </a:lnTo>
                <a:lnTo>
                  <a:pt x="3107" y="382912"/>
                </a:lnTo>
                <a:lnTo>
                  <a:pt x="12147" y="427106"/>
                </a:lnTo>
                <a:lnTo>
                  <a:pt x="26651" y="468728"/>
                </a:lnTo>
                <a:lnTo>
                  <a:pt x="46240" y="507678"/>
                </a:lnTo>
                <a:lnTo>
                  <a:pt x="70514" y="543553"/>
                </a:lnTo>
                <a:lnTo>
                  <a:pt x="97835" y="574576"/>
                </a:lnTo>
                <a:lnTo>
                  <a:pt x="131514" y="604468"/>
                </a:lnTo>
                <a:lnTo>
                  <a:pt x="167440" y="628704"/>
                </a:lnTo>
                <a:lnTo>
                  <a:pt x="206453" y="648254"/>
                </a:lnTo>
                <a:lnTo>
                  <a:pt x="248013" y="662717"/>
                </a:lnTo>
                <a:lnTo>
                  <a:pt x="248169" y="662717"/>
                </a:lnTo>
                <a:lnTo>
                  <a:pt x="291903" y="671690"/>
                </a:lnTo>
                <a:lnTo>
                  <a:pt x="292349" y="671690"/>
                </a:lnTo>
                <a:lnTo>
                  <a:pt x="337445" y="674771"/>
                </a:lnTo>
                <a:lnTo>
                  <a:pt x="383234" y="671690"/>
                </a:lnTo>
                <a:lnTo>
                  <a:pt x="427152" y="662717"/>
                </a:lnTo>
                <a:lnTo>
                  <a:pt x="468794" y="648254"/>
                </a:lnTo>
                <a:lnTo>
                  <a:pt x="507761" y="628704"/>
                </a:lnTo>
                <a:lnTo>
                  <a:pt x="543648" y="604468"/>
                </a:lnTo>
                <a:lnTo>
                  <a:pt x="559627" y="590407"/>
                </a:lnTo>
                <a:lnTo>
                  <a:pt x="337445" y="590407"/>
                </a:lnTo>
                <a:lnTo>
                  <a:pt x="291957" y="586330"/>
                </a:lnTo>
                <a:lnTo>
                  <a:pt x="249142" y="574576"/>
                </a:lnTo>
                <a:lnTo>
                  <a:pt x="209715" y="555862"/>
                </a:lnTo>
                <a:lnTo>
                  <a:pt x="174392" y="530901"/>
                </a:lnTo>
                <a:lnTo>
                  <a:pt x="143888" y="500411"/>
                </a:lnTo>
                <a:lnTo>
                  <a:pt x="118918" y="465105"/>
                </a:lnTo>
                <a:lnTo>
                  <a:pt x="100196" y="425701"/>
                </a:lnTo>
                <a:lnTo>
                  <a:pt x="88522" y="383214"/>
                </a:lnTo>
                <a:lnTo>
                  <a:pt x="88439" y="382912"/>
                </a:lnTo>
                <a:lnTo>
                  <a:pt x="84361" y="337455"/>
                </a:lnTo>
                <a:lnTo>
                  <a:pt x="88478" y="291929"/>
                </a:lnTo>
                <a:lnTo>
                  <a:pt x="100261" y="249093"/>
                </a:lnTo>
                <a:lnTo>
                  <a:pt x="118996" y="209660"/>
                </a:lnTo>
                <a:lnTo>
                  <a:pt x="143969" y="174340"/>
                </a:lnTo>
                <a:lnTo>
                  <a:pt x="174468" y="143846"/>
                </a:lnTo>
                <a:lnTo>
                  <a:pt x="209778" y="118890"/>
                </a:lnTo>
                <a:lnTo>
                  <a:pt x="249186" y="100183"/>
                </a:lnTo>
                <a:lnTo>
                  <a:pt x="291980" y="88437"/>
                </a:lnTo>
                <a:lnTo>
                  <a:pt x="337444" y="84363"/>
                </a:lnTo>
                <a:lnTo>
                  <a:pt x="559720" y="84363"/>
                </a:lnTo>
                <a:lnTo>
                  <a:pt x="543648" y="70227"/>
                </a:lnTo>
                <a:lnTo>
                  <a:pt x="507760" y="46009"/>
                </a:lnTo>
                <a:lnTo>
                  <a:pt x="468794" y="26479"/>
                </a:lnTo>
                <a:lnTo>
                  <a:pt x="427152" y="12034"/>
                </a:lnTo>
                <a:lnTo>
                  <a:pt x="383234" y="3075"/>
                </a:lnTo>
                <a:lnTo>
                  <a:pt x="337444" y="0"/>
                </a:lnTo>
                <a:close/>
              </a:path>
              <a:path w="675004" h="675005">
                <a:moveTo>
                  <a:pt x="559720" y="84363"/>
                </a:moveTo>
                <a:lnTo>
                  <a:pt x="337444" y="84363"/>
                </a:lnTo>
                <a:lnTo>
                  <a:pt x="382942" y="88437"/>
                </a:lnTo>
                <a:lnTo>
                  <a:pt x="425761" y="100183"/>
                </a:lnTo>
                <a:lnTo>
                  <a:pt x="465189" y="118890"/>
                </a:lnTo>
                <a:lnTo>
                  <a:pt x="500511" y="143846"/>
                </a:lnTo>
                <a:lnTo>
                  <a:pt x="531012" y="174340"/>
                </a:lnTo>
                <a:lnTo>
                  <a:pt x="555979" y="209660"/>
                </a:lnTo>
                <a:lnTo>
                  <a:pt x="574697" y="249093"/>
                </a:lnTo>
                <a:lnTo>
                  <a:pt x="586362" y="291605"/>
                </a:lnTo>
                <a:lnTo>
                  <a:pt x="590528" y="337455"/>
                </a:lnTo>
                <a:lnTo>
                  <a:pt x="586451" y="382912"/>
                </a:lnTo>
                <a:lnTo>
                  <a:pt x="574697" y="425701"/>
                </a:lnTo>
                <a:lnTo>
                  <a:pt x="555979" y="465105"/>
                </a:lnTo>
                <a:lnTo>
                  <a:pt x="531012" y="500411"/>
                </a:lnTo>
                <a:lnTo>
                  <a:pt x="500511" y="530901"/>
                </a:lnTo>
                <a:lnTo>
                  <a:pt x="465189" y="555862"/>
                </a:lnTo>
                <a:lnTo>
                  <a:pt x="425761" y="574576"/>
                </a:lnTo>
                <a:lnTo>
                  <a:pt x="382942" y="586330"/>
                </a:lnTo>
                <a:lnTo>
                  <a:pt x="337445" y="590407"/>
                </a:lnTo>
                <a:lnTo>
                  <a:pt x="559627" y="590407"/>
                </a:lnTo>
                <a:lnTo>
                  <a:pt x="604579" y="543553"/>
                </a:lnTo>
                <a:lnTo>
                  <a:pt x="628819" y="507678"/>
                </a:lnTo>
                <a:lnTo>
                  <a:pt x="648372" y="468728"/>
                </a:lnTo>
                <a:lnTo>
                  <a:pt x="662836" y="427106"/>
                </a:lnTo>
                <a:lnTo>
                  <a:pt x="671809" y="383214"/>
                </a:lnTo>
                <a:lnTo>
                  <a:pt x="674889" y="337455"/>
                </a:lnTo>
                <a:lnTo>
                  <a:pt x="671831" y="291929"/>
                </a:lnTo>
                <a:lnTo>
                  <a:pt x="671809" y="291605"/>
                </a:lnTo>
                <a:lnTo>
                  <a:pt x="662836" y="247648"/>
                </a:lnTo>
                <a:lnTo>
                  <a:pt x="648372" y="205983"/>
                </a:lnTo>
                <a:lnTo>
                  <a:pt x="628819" y="167009"/>
                </a:lnTo>
                <a:lnTo>
                  <a:pt x="604579" y="131126"/>
                </a:lnTo>
                <a:lnTo>
                  <a:pt x="576055" y="98732"/>
                </a:lnTo>
                <a:lnTo>
                  <a:pt x="559720" y="84363"/>
                </a:lnTo>
                <a:close/>
              </a:path>
            </a:pathLst>
          </a:custGeom>
          <a:solidFill>
            <a:srgbClr val="A4A4A4">
              <a:alpha val="3372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B0AF305D-08E7-B38B-EA21-11ADB918C4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1032" y="3048000"/>
            <a:ext cx="7614620" cy="4115255"/>
          </a:xfrm>
          <a:prstGeom prst="rect">
            <a:avLst/>
          </a:prstGeom>
        </p:spPr>
      </p:pic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5196C0B1-3765-346D-1532-5E9F1DA724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19" y="5223554"/>
            <a:ext cx="4012097" cy="1600200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3015A51B-7F94-3B1A-79C4-24BFCED31E6F}"/>
              </a:ext>
            </a:extLst>
          </p:cNvPr>
          <p:cNvSpPr txBox="1"/>
          <p:nvPr/>
        </p:nvSpPr>
        <p:spPr>
          <a:xfrm>
            <a:off x="1680719" y="137700"/>
            <a:ext cx="967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tx2"/>
                </a:solidFill>
              </a:rPr>
              <a:t>Изменения в порядке подачи документов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6BD5F196-0C35-9FDA-112E-595C57698C62}"/>
              </a:ext>
            </a:extLst>
          </p:cNvPr>
          <p:cNvSpPr/>
          <p:nvPr/>
        </p:nvSpPr>
        <p:spPr>
          <a:xfrm>
            <a:off x="1345162" y="4224022"/>
            <a:ext cx="9844755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Исключено!      </a:t>
            </a:r>
            <a:r>
              <a:rPr lang="ru-RU" sz="2400" dirty="0"/>
              <a:t>Использование собственных информационных систем    вузов для подачи заявлений исключено</a:t>
            </a:r>
          </a:p>
        </p:txBody>
      </p:sp>
      <p:graphicFrame>
        <p:nvGraphicFramePr>
          <p:cNvPr id="43" name="TextBox 39">
            <a:extLst>
              <a:ext uri="{FF2B5EF4-FFF2-40B4-BE49-F238E27FC236}">
                <a16:creationId xmlns:a16="http://schemas.microsoft.com/office/drawing/2014/main" id="{CD2192D1-4988-E976-AC94-09981B51DEBA}"/>
              </a:ext>
            </a:extLst>
          </p:cNvPr>
          <p:cNvGraphicFramePr/>
          <p:nvPr/>
        </p:nvGraphicFramePr>
        <p:xfrm>
          <a:off x="797545" y="788428"/>
          <a:ext cx="10676736" cy="2862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9401" y="5248119"/>
            <a:ext cx="6633024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3621" y="283311"/>
            <a:ext cx="486613" cy="788695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161199" y="260477"/>
            <a:ext cx="206375" cy="788670"/>
          </a:xfrm>
          <a:custGeom>
            <a:avLst/>
            <a:gdLst/>
            <a:ahLst/>
            <a:cxnLst/>
            <a:rect l="l" t="t" r="r" b="b"/>
            <a:pathLst>
              <a:path w="206375" h="788669">
                <a:moveTo>
                  <a:pt x="43243" y="0"/>
                </a:moveTo>
                <a:lnTo>
                  <a:pt x="0" y="0"/>
                </a:lnTo>
                <a:lnTo>
                  <a:pt x="198970" y="788670"/>
                </a:lnTo>
                <a:lnTo>
                  <a:pt x="206336" y="788670"/>
                </a:lnTo>
                <a:lnTo>
                  <a:pt x="43243" y="0"/>
                </a:lnTo>
                <a:close/>
              </a:path>
            </a:pathLst>
          </a:custGeom>
          <a:solidFill>
            <a:srgbClr val="1E60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0515600" y="6089806"/>
            <a:ext cx="1555750" cy="45719"/>
          </a:xfrm>
          <a:prstGeom prst="rect">
            <a:avLst/>
          </a:prstGeom>
          <a:solidFill>
            <a:srgbClr val="DAE2F3"/>
          </a:solidFill>
        </p:spPr>
        <p:txBody>
          <a:bodyPr vert="horz" wrap="square" lIns="0" tIns="971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65"/>
              </a:spcBef>
            </a:pPr>
            <a:endParaRPr sz="1600" dirty="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5757480" y="1275955"/>
            <a:ext cx="675005" cy="675005"/>
          </a:xfrm>
          <a:custGeom>
            <a:avLst/>
            <a:gdLst/>
            <a:ahLst/>
            <a:cxnLst/>
            <a:rect l="l" t="t" r="r" b="b"/>
            <a:pathLst>
              <a:path w="675004" h="675005">
                <a:moveTo>
                  <a:pt x="337444" y="0"/>
                </a:moveTo>
                <a:lnTo>
                  <a:pt x="291655" y="3075"/>
                </a:lnTo>
                <a:lnTo>
                  <a:pt x="247737" y="12034"/>
                </a:lnTo>
                <a:lnTo>
                  <a:pt x="206095" y="26479"/>
                </a:lnTo>
                <a:lnTo>
                  <a:pt x="167128" y="46009"/>
                </a:lnTo>
                <a:lnTo>
                  <a:pt x="131241" y="70227"/>
                </a:lnTo>
                <a:lnTo>
                  <a:pt x="98834" y="98732"/>
                </a:lnTo>
                <a:lnTo>
                  <a:pt x="70310" y="131126"/>
                </a:lnTo>
                <a:lnTo>
                  <a:pt x="46070" y="167009"/>
                </a:lnTo>
                <a:lnTo>
                  <a:pt x="26517" y="205983"/>
                </a:lnTo>
                <a:lnTo>
                  <a:pt x="12053" y="247648"/>
                </a:lnTo>
                <a:lnTo>
                  <a:pt x="3080" y="291605"/>
                </a:lnTo>
                <a:lnTo>
                  <a:pt x="0" y="337455"/>
                </a:lnTo>
                <a:lnTo>
                  <a:pt x="3107" y="382912"/>
                </a:lnTo>
                <a:lnTo>
                  <a:pt x="12147" y="427106"/>
                </a:lnTo>
                <a:lnTo>
                  <a:pt x="26651" y="468728"/>
                </a:lnTo>
                <a:lnTo>
                  <a:pt x="46240" y="507678"/>
                </a:lnTo>
                <a:lnTo>
                  <a:pt x="70514" y="543553"/>
                </a:lnTo>
                <a:lnTo>
                  <a:pt x="97835" y="574576"/>
                </a:lnTo>
                <a:lnTo>
                  <a:pt x="131514" y="604468"/>
                </a:lnTo>
                <a:lnTo>
                  <a:pt x="167440" y="628704"/>
                </a:lnTo>
                <a:lnTo>
                  <a:pt x="206453" y="648254"/>
                </a:lnTo>
                <a:lnTo>
                  <a:pt x="248013" y="662717"/>
                </a:lnTo>
                <a:lnTo>
                  <a:pt x="248169" y="662717"/>
                </a:lnTo>
                <a:lnTo>
                  <a:pt x="291903" y="671690"/>
                </a:lnTo>
                <a:lnTo>
                  <a:pt x="292349" y="671690"/>
                </a:lnTo>
                <a:lnTo>
                  <a:pt x="337445" y="674771"/>
                </a:lnTo>
                <a:lnTo>
                  <a:pt x="383234" y="671690"/>
                </a:lnTo>
                <a:lnTo>
                  <a:pt x="427152" y="662717"/>
                </a:lnTo>
                <a:lnTo>
                  <a:pt x="468794" y="648254"/>
                </a:lnTo>
                <a:lnTo>
                  <a:pt x="507761" y="628704"/>
                </a:lnTo>
                <a:lnTo>
                  <a:pt x="543648" y="604468"/>
                </a:lnTo>
                <a:lnTo>
                  <a:pt x="559627" y="590407"/>
                </a:lnTo>
                <a:lnTo>
                  <a:pt x="337445" y="590407"/>
                </a:lnTo>
                <a:lnTo>
                  <a:pt x="291957" y="586330"/>
                </a:lnTo>
                <a:lnTo>
                  <a:pt x="249142" y="574576"/>
                </a:lnTo>
                <a:lnTo>
                  <a:pt x="209715" y="555862"/>
                </a:lnTo>
                <a:lnTo>
                  <a:pt x="174392" y="530901"/>
                </a:lnTo>
                <a:lnTo>
                  <a:pt x="143888" y="500411"/>
                </a:lnTo>
                <a:lnTo>
                  <a:pt x="118918" y="465105"/>
                </a:lnTo>
                <a:lnTo>
                  <a:pt x="100196" y="425701"/>
                </a:lnTo>
                <a:lnTo>
                  <a:pt x="88522" y="383214"/>
                </a:lnTo>
                <a:lnTo>
                  <a:pt x="88439" y="382912"/>
                </a:lnTo>
                <a:lnTo>
                  <a:pt x="84361" y="337455"/>
                </a:lnTo>
                <a:lnTo>
                  <a:pt x="88478" y="291929"/>
                </a:lnTo>
                <a:lnTo>
                  <a:pt x="100261" y="249093"/>
                </a:lnTo>
                <a:lnTo>
                  <a:pt x="118996" y="209660"/>
                </a:lnTo>
                <a:lnTo>
                  <a:pt x="143969" y="174340"/>
                </a:lnTo>
                <a:lnTo>
                  <a:pt x="174468" y="143846"/>
                </a:lnTo>
                <a:lnTo>
                  <a:pt x="209778" y="118890"/>
                </a:lnTo>
                <a:lnTo>
                  <a:pt x="249186" y="100183"/>
                </a:lnTo>
                <a:lnTo>
                  <a:pt x="291980" y="88437"/>
                </a:lnTo>
                <a:lnTo>
                  <a:pt x="337444" y="84363"/>
                </a:lnTo>
                <a:lnTo>
                  <a:pt x="559720" y="84363"/>
                </a:lnTo>
                <a:lnTo>
                  <a:pt x="543648" y="70227"/>
                </a:lnTo>
                <a:lnTo>
                  <a:pt x="507760" y="46009"/>
                </a:lnTo>
                <a:lnTo>
                  <a:pt x="468794" y="26479"/>
                </a:lnTo>
                <a:lnTo>
                  <a:pt x="427152" y="12034"/>
                </a:lnTo>
                <a:lnTo>
                  <a:pt x="383234" y="3075"/>
                </a:lnTo>
                <a:lnTo>
                  <a:pt x="337444" y="0"/>
                </a:lnTo>
                <a:close/>
              </a:path>
              <a:path w="675004" h="675005">
                <a:moveTo>
                  <a:pt x="559720" y="84363"/>
                </a:moveTo>
                <a:lnTo>
                  <a:pt x="337444" y="84363"/>
                </a:lnTo>
                <a:lnTo>
                  <a:pt x="382942" y="88437"/>
                </a:lnTo>
                <a:lnTo>
                  <a:pt x="425761" y="100183"/>
                </a:lnTo>
                <a:lnTo>
                  <a:pt x="465189" y="118890"/>
                </a:lnTo>
                <a:lnTo>
                  <a:pt x="500511" y="143846"/>
                </a:lnTo>
                <a:lnTo>
                  <a:pt x="531012" y="174340"/>
                </a:lnTo>
                <a:lnTo>
                  <a:pt x="555979" y="209660"/>
                </a:lnTo>
                <a:lnTo>
                  <a:pt x="574697" y="249093"/>
                </a:lnTo>
                <a:lnTo>
                  <a:pt x="586362" y="291605"/>
                </a:lnTo>
                <a:lnTo>
                  <a:pt x="590528" y="337455"/>
                </a:lnTo>
                <a:lnTo>
                  <a:pt x="586451" y="382912"/>
                </a:lnTo>
                <a:lnTo>
                  <a:pt x="574697" y="425701"/>
                </a:lnTo>
                <a:lnTo>
                  <a:pt x="555979" y="465105"/>
                </a:lnTo>
                <a:lnTo>
                  <a:pt x="531012" y="500411"/>
                </a:lnTo>
                <a:lnTo>
                  <a:pt x="500511" y="530901"/>
                </a:lnTo>
                <a:lnTo>
                  <a:pt x="465189" y="555862"/>
                </a:lnTo>
                <a:lnTo>
                  <a:pt x="425761" y="574576"/>
                </a:lnTo>
                <a:lnTo>
                  <a:pt x="382942" y="586330"/>
                </a:lnTo>
                <a:lnTo>
                  <a:pt x="337445" y="590407"/>
                </a:lnTo>
                <a:lnTo>
                  <a:pt x="559627" y="590407"/>
                </a:lnTo>
                <a:lnTo>
                  <a:pt x="604579" y="543553"/>
                </a:lnTo>
                <a:lnTo>
                  <a:pt x="628819" y="507678"/>
                </a:lnTo>
                <a:lnTo>
                  <a:pt x="648372" y="468728"/>
                </a:lnTo>
                <a:lnTo>
                  <a:pt x="662836" y="427106"/>
                </a:lnTo>
                <a:lnTo>
                  <a:pt x="671809" y="383214"/>
                </a:lnTo>
                <a:lnTo>
                  <a:pt x="674889" y="337455"/>
                </a:lnTo>
                <a:lnTo>
                  <a:pt x="671831" y="291929"/>
                </a:lnTo>
                <a:lnTo>
                  <a:pt x="671809" y="291605"/>
                </a:lnTo>
                <a:lnTo>
                  <a:pt x="662836" y="247648"/>
                </a:lnTo>
                <a:lnTo>
                  <a:pt x="648372" y="205983"/>
                </a:lnTo>
                <a:lnTo>
                  <a:pt x="628819" y="167009"/>
                </a:lnTo>
                <a:lnTo>
                  <a:pt x="604579" y="131126"/>
                </a:lnTo>
                <a:lnTo>
                  <a:pt x="576055" y="98732"/>
                </a:lnTo>
                <a:lnTo>
                  <a:pt x="559720" y="84363"/>
                </a:lnTo>
                <a:close/>
              </a:path>
            </a:pathLst>
          </a:custGeom>
          <a:solidFill>
            <a:srgbClr val="A4A4A4">
              <a:alpha val="3372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B0AF305D-08E7-B38B-EA21-11ADB918C4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3061" y="3263589"/>
            <a:ext cx="7614620" cy="4115255"/>
          </a:xfrm>
          <a:prstGeom prst="rect">
            <a:avLst/>
          </a:prstGeom>
        </p:spPr>
      </p:pic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5196C0B1-3765-346D-1532-5E9F1DA724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19" y="5223554"/>
            <a:ext cx="4012097" cy="1600200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3015A51B-7F94-3B1A-79C4-24BFCED31E6F}"/>
              </a:ext>
            </a:extLst>
          </p:cNvPr>
          <p:cNvSpPr txBox="1"/>
          <p:nvPr/>
        </p:nvSpPr>
        <p:spPr>
          <a:xfrm>
            <a:off x="1680719" y="137700"/>
            <a:ext cx="967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tx2"/>
                </a:solidFill>
              </a:rPr>
              <a:t>Ограничения платного приёма</a:t>
            </a:r>
          </a:p>
        </p:txBody>
      </p:sp>
      <p:graphicFrame>
        <p:nvGraphicFramePr>
          <p:cNvPr id="43" name="TextBox 11">
            <a:extLst>
              <a:ext uri="{FF2B5EF4-FFF2-40B4-BE49-F238E27FC236}">
                <a16:creationId xmlns:a16="http://schemas.microsoft.com/office/drawing/2014/main" id="{114F5D12-0FA3-0214-42F5-23A8951ABE3B}"/>
              </a:ext>
            </a:extLst>
          </p:cNvPr>
          <p:cNvGraphicFramePr/>
          <p:nvPr/>
        </p:nvGraphicFramePr>
        <p:xfrm>
          <a:off x="473621" y="1060835"/>
          <a:ext cx="11157720" cy="40318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357843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9401" y="5248119"/>
            <a:ext cx="6633024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3621" y="283311"/>
            <a:ext cx="486613" cy="788695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161199" y="260477"/>
            <a:ext cx="206375" cy="788670"/>
          </a:xfrm>
          <a:custGeom>
            <a:avLst/>
            <a:gdLst/>
            <a:ahLst/>
            <a:cxnLst/>
            <a:rect l="l" t="t" r="r" b="b"/>
            <a:pathLst>
              <a:path w="206375" h="788669">
                <a:moveTo>
                  <a:pt x="43243" y="0"/>
                </a:moveTo>
                <a:lnTo>
                  <a:pt x="0" y="0"/>
                </a:lnTo>
                <a:lnTo>
                  <a:pt x="198970" y="788670"/>
                </a:lnTo>
                <a:lnTo>
                  <a:pt x="206336" y="788670"/>
                </a:lnTo>
                <a:lnTo>
                  <a:pt x="43243" y="0"/>
                </a:lnTo>
                <a:close/>
              </a:path>
            </a:pathLst>
          </a:custGeom>
          <a:solidFill>
            <a:srgbClr val="1E60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0515600" y="6089806"/>
            <a:ext cx="1555750" cy="45719"/>
          </a:xfrm>
          <a:prstGeom prst="rect">
            <a:avLst/>
          </a:prstGeom>
          <a:solidFill>
            <a:srgbClr val="DAE2F3"/>
          </a:solidFill>
        </p:spPr>
        <p:txBody>
          <a:bodyPr vert="horz" wrap="square" lIns="0" tIns="971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65"/>
              </a:spcBef>
            </a:pPr>
            <a:endParaRPr sz="1600" dirty="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5757480" y="1275955"/>
            <a:ext cx="675005" cy="675005"/>
          </a:xfrm>
          <a:custGeom>
            <a:avLst/>
            <a:gdLst/>
            <a:ahLst/>
            <a:cxnLst/>
            <a:rect l="l" t="t" r="r" b="b"/>
            <a:pathLst>
              <a:path w="675004" h="675005">
                <a:moveTo>
                  <a:pt x="337444" y="0"/>
                </a:moveTo>
                <a:lnTo>
                  <a:pt x="291655" y="3075"/>
                </a:lnTo>
                <a:lnTo>
                  <a:pt x="247737" y="12034"/>
                </a:lnTo>
                <a:lnTo>
                  <a:pt x="206095" y="26479"/>
                </a:lnTo>
                <a:lnTo>
                  <a:pt x="167128" y="46009"/>
                </a:lnTo>
                <a:lnTo>
                  <a:pt x="131241" y="70227"/>
                </a:lnTo>
                <a:lnTo>
                  <a:pt x="98834" y="98732"/>
                </a:lnTo>
                <a:lnTo>
                  <a:pt x="70310" y="131126"/>
                </a:lnTo>
                <a:lnTo>
                  <a:pt x="46070" y="167009"/>
                </a:lnTo>
                <a:lnTo>
                  <a:pt x="26517" y="205983"/>
                </a:lnTo>
                <a:lnTo>
                  <a:pt x="12053" y="247648"/>
                </a:lnTo>
                <a:lnTo>
                  <a:pt x="3080" y="291605"/>
                </a:lnTo>
                <a:lnTo>
                  <a:pt x="0" y="337455"/>
                </a:lnTo>
                <a:lnTo>
                  <a:pt x="3107" y="382912"/>
                </a:lnTo>
                <a:lnTo>
                  <a:pt x="12147" y="427106"/>
                </a:lnTo>
                <a:lnTo>
                  <a:pt x="26651" y="468728"/>
                </a:lnTo>
                <a:lnTo>
                  <a:pt x="46240" y="507678"/>
                </a:lnTo>
                <a:lnTo>
                  <a:pt x="70514" y="543553"/>
                </a:lnTo>
                <a:lnTo>
                  <a:pt x="97835" y="574576"/>
                </a:lnTo>
                <a:lnTo>
                  <a:pt x="131514" y="604468"/>
                </a:lnTo>
                <a:lnTo>
                  <a:pt x="167440" y="628704"/>
                </a:lnTo>
                <a:lnTo>
                  <a:pt x="206453" y="648254"/>
                </a:lnTo>
                <a:lnTo>
                  <a:pt x="248013" y="662717"/>
                </a:lnTo>
                <a:lnTo>
                  <a:pt x="248169" y="662717"/>
                </a:lnTo>
                <a:lnTo>
                  <a:pt x="291903" y="671690"/>
                </a:lnTo>
                <a:lnTo>
                  <a:pt x="292349" y="671690"/>
                </a:lnTo>
                <a:lnTo>
                  <a:pt x="337445" y="674771"/>
                </a:lnTo>
                <a:lnTo>
                  <a:pt x="383234" y="671690"/>
                </a:lnTo>
                <a:lnTo>
                  <a:pt x="427152" y="662717"/>
                </a:lnTo>
                <a:lnTo>
                  <a:pt x="468794" y="648254"/>
                </a:lnTo>
                <a:lnTo>
                  <a:pt x="507761" y="628704"/>
                </a:lnTo>
                <a:lnTo>
                  <a:pt x="543648" y="604468"/>
                </a:lnTo>
                <a:lnTo>
                  <a:pt x="559627" y="590407"/>
                </a:lnTo>
                <a:lnTo>
                  <a:pt x="337445" y="590407"/>
                </a:lnTo>
                <a:lnTo>
                  <a:pt x="291957" y="586330"/>
                </a:lnTo>
                <a:lnTo>
                  <a:pt x="249142" y="574576"/>
                </a:lnTo>
                <a:lnTo>
                  <a:pt x="209715" y="555862"/>
                </a:lnTo>
                <a:lnTo>
                  <a:pt x="174392" y="530901"/>
                </a:lnTo>
                <a:lnTo>
                  <a:pt x="143888" y="500411"/>
                </a:lnTo>
                <a:lnTo>
                  <a:pt x="118918" y="465105"/>
                </a:lnTo>
                <a:lnTo>
                  <a:pt x="100196" y="425701"/>
                </a:lnTo>
                <a:lnTo>
                  <a:pt x="88522" y="383214"/>
                </a:lnTo>
                <a:lnTo>
                  <a:pt x="88439" y="382912"/>
                </a:lnTo>
                <a:lnTo>
                  <a:pt x="84361" y="337455"/>
                </a:lnTo>
                <a:lnTo>
                  <a:pt x="88478" y="291929"/>
                </a:lnTo>
                <a:lnTo>
                  <a:pt x="100261" y="249093"/>
                </a:lnTo>
                <a:lnTo>
                  <a:pt x="118996" y="209660"/>
                </a:lnTo>
                <a:lnTo>
                  <a:pt x="143969" y="174340"/>
                </a:lnTo>
                <a:lnTo>
                  <a:pt x="174468" y="143846"/>
                </a:lnTo>
                <a:lnTo>
                  <a:pt x="209778" y="118890"/>
                </a:lnTo>
                <a:lnTo>
                  <a:pt x="249186" y="100183"/>
                </a:lnTo>
                <a:lnTo>
                  <a:pt x="291980" y="88437"/>
                </a:lnTo>
                <a:lnTo>
                  <a:pt x="337444" y="84363"/>
                </a:lnTo>
                <a:lnTo>
                  <a:pt x="559720" y="84363"/>
                </a:lnTo>
                <a:lnTo>
                  <a:pt x="543648" y="70227"/>
                </a:lnTo>
                <a:lnTo>
                  <a:pt x="507760" y="46009"/>
                </a:lnTo>
                <a:lnTo>
                  <a:pt x="468794" y="26479"/>
                </a:lnTo>
                <a:lnTo>
                  <a:pt x="427152" y="12034"/>
                </a:lnTo>
                <a:lnTo>
                  <a:pt x="383234" y="3075"/>
                </a:lnTo>
                <a:lnTo>
                  <a:pt x="337444" y="0"/>
                </a:lnTo>
                <a:close/>
              </a:path>
              <a:path w="675004" h="675005">
                <a:moveTo>
                  <a:pt x="559720" y="84363"/>
                </a:moveTo>
                <a:lnTo>
                  <a:pt x="337444" y="84363"/>
                </a:lnTo>
                <a:lnTo>
                  <a:pt x="382942" y="88437"/>
                </a:lnTo>
                <a:lnTo>
                  <a:pt x="425761" y="100183"/>
                </a:lnTo>
                <a:lnTo>
                  <a:pt x="465189" y="118890"/>
                </a:lnTo>
                <a:lnTo>
                  <a:pt x="500511" y="143846"/>
                </a:lnTo>
                <a:lnTo>
                  <a:pt x="531012" y="174340"/>
                </a:lnTo>
                <a:lnTo>
                  <a:pt x="555979" y="209660"/>
                </a:lnTo>
                <a:lnTo>
                  <a:pt x="574697" y="249093"/>
                </a:lnTo>
                <a:lnTo>
                  <a:pt x="586362" y="291605"/>
                </a:lnTo>
                <a:lnTo>
                  <a:pt x="590528" y="337455"/>
                </a:lnTo>
                <a:lnTo>
                  <a:pt x="586451" y="382912"/>
                </a:lnTo>
                <a:lnTo>
                  <a:pt x="574697" y="425701"/>
                </a:lnTo>
                <a:lnTo>
                  <a:pt x="555979" y="465105"/>
                </a:lnTo>
                <a:lnTo>
                  <a:pt x="531012" y="500411"/>
                </a:lnTo>
                <a:lnTo>
                  <a:pt x="500511" y="530901"/>
                </a:lnTo>
                <a:lnTo>
                  <a:pt x="465189" y="555862"/>
                </a:lnTo>
                <a:lnTo>
                  <a:pt x="425761" y="574576"/>
                </a:lnTo>
                <a:lnTo>
                  <a:pt x="382942" y="586330"/>
                </a:lnTo>
                <a:lnTo>
                  <a:pt x="337445" y="590407"/>
                </a:lnTo>
                <a:lnTo>
                  <a:pt x="559627" y="590407"/>
                </a:lnTo>
                <a:lnTo>
                  <a:pt x="604579" y="543553"/>
                </a:lnTo>
                <a:lnTo>
                  <a:pt x="628819" y="507678"/>
                </a:lnTo>
                <a:lnTo>
                  <a:pt x="648372" y="468728"/>
                </a:lnTo>
                <a:lnTo>
                  <a:pt x="662836" y="427106"/>
                </a:lnTo>
                <a:lnTo>
                  <a:pt x="671809" y="383214"/>
                </a:lnTo>
                <a:lnTo>
                  <a:pt x="674889" y="337455"/>
                </a:lnTo>
                <a:lnTo>
                  <a:pt x="671831" y="291929"/>
                </a:lnTo>
                <a:lnTo>
                  <a:pt x="671809" y="291605"/>
                </a:lnTo>
                <a:lnTo>
                  <a:pt x="662836" y="247648"/>
                </a:lnTo>
                <a:lnTo>
                  <a:pt x="648372" y="205983"/>
                </a:lnTo>
                <a:lnTo>
                  <a:pt x="628819" y="167009"/>
                </a:lnTo>
                <a:lnTo>
                  <a:pt x="604579" y="131126"/>
                </a:lnTo>
                <a:lnTo>
                  <a:pt x="576055" y="98732"/>
                </a:lnTo>
                <a:lnTo>
                  <a:pt x="559720" y="84363"/>
                </a:lnTo>
                <a:close/>
              </a:path>
            </a:pathLst>
          </a:custGeom>
          <a:solidFill>
            <a:srgbClr val="A4A4A4">
              <a:alpha val="3372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B0AF305D-08E7-B38B-EA21-11ADB918C4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6601" y="4146524"/>
            <a:ext cx="5081080" cy="2746025"/>
          </a:xfrm>
          <a:prstGeom prst="rect">
            <a:avLst/>
          </a:prstGeom>
        </p:spPr>
      </p:pic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5196C0B1-3765-346D-1532-5E9F1DA724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19" y="5233158"/>
            <a:ext cx="3988019" cy="1590596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3015A51B-7F94-3B1A-79C4-24BFCED31E6F}"/>
              </a:ext>
            </a:extLst>
          </p:cNvPr>
          <p:cNvSpPr txBox="1"/>
          <p:nvPr/>
        </p:nvSpPr>
        <p:spPr>
          <a:xfrm>
            <a:off x="960235" y="126580"/>
            <a:ext cx="11003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tx2"/>
                </a:solidFill>
              </a:rPr>
              <a:t>Повышение минимальных требований по ЕГЭ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E7AB4A-B749-799D-24B1-56097CE05B92}"/>
              </a:ext>
            </a:extLst>
          </p:cNvPr>
          <p:cNvSpPr txBox="1"/>
          <p:nvPr/>
        </p:nvSpPr>
        <p:spPr>
          <a:xfrm>
            <a:off x="8232705" y="1134822"/>
            <a:ext cx="35519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dirty="0"/>
          </a:p>
          <a:p>
            <a:pPr algn="ctr"/>
            <a:r>
              <a:rPr lang="ru-RU" dirty="0">
                <a:solidFill>
                  <a:schemeClr val="bg1"/>
                </a:solidFill>
                <a:latin typeface="+mn-lt"/>
              </a:rPr>
              <a:t>.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9CAF15F-7400-172A-2E83-100AD10813C8}"/>
              </a:ext>
            </a:extLst>
          </p:cNvPr>
          <p:cNvSpPr/>
          <p:nvPr/>
        </p:nvSpPr>
        <p:spPr>
          <a:xfrm>
            <a:off x="634330" y="1283652"/>
            <a:ext cx="11003166" cy="394202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>
                <a:solidFill>
                  <a:schemeClr val="tx2"/>
                </a:solidFill>
              </a:rPr>
              <a:t>Физика: с 39 до 41 балла.</a:t>
            </a:r>
          </a:p>
          <a:p>
            <a:pPr algn="l"/>
            <a:r>
              <a:rPr lang="ru-RU" sz="3200" b="1" dirty="0">
                <a:solidFill>
                  <a:schemeClr val="tx2"/>
                </a:solidFill>
              </a:rPr>
              <a:t>История: с 36 до 40 баллов.</a:t>
            </a:r>
          </a:p>
          <a:p>
            <a:pPr algn="l"/>
            <a:r>
              <a:rPr lang="ru-RU" sz="3200" b="1" dirty="0">
                <a:solidFill>
                  <a:schemeClr val="tx2"/>
                </a:solidFill>
              </a:rPr>
              <a:t>Информатика: с 44 до 46 баллов.</a:t>
            </a:r>
          </a:p>
          <a:p>
            <a:pPr algn="l"/>
            <a:r>
              <a:rPr lang="ru-RU" sz="3200" b="1" dirty="0">
                <a:solidFill>
                  <a:schemeClr val="tx2"/>
                </a:solidFill>
              </a:rPr>
              <a:t>Иностранный язык: с 30 до 40 баллов.</a:t>
            </a:r>
          </a:p>
          <a:p>
            <a:pPr algn="l"/>
            <a:endParaRPr lang="ru-RU" sz="3200" b="1" dirty="0">
              <a:solidFill>
                <a:schemeClr val="tx2"/>
              </a:solidFill>
            </a:endParaRPr>
          </a:p>
          <a:p>
            <a:pPr algn="l"/>
            <a:r>
              <a:rPr lang="ru-RU" sz="3200" b="1" dirty="0">
                <a:solidFill>
                  <a:schemeClr val="tx2"/>
                </a:solidFill>
              </a:rPr>
              <a:t>Остальные предметы: </a:t>
            </a:r>
          </a:p>
          <a:p>
            <a:pPr algn="ctr"/>
            <a:r>
              <a:rPr lang="ru-RU" sz="3200" b="1" dirty="0">
                <a:solidFill>
                  <a:schemeClr val="tx2"/>
                </a:solidFill>
              </a:rPr>
              <a:t>Минимальный балл остаётся стабильным — 40 баллов.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0612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A1A8C-28AF-BD9B-4322-AAF8D78FC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868B99C6-E882-06FD-B897-D8B4815EB8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19401" y="5248119"/>
            <a:ext cx="6633024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ject 3">
            <a:extLst>
              <a:ext uri="{FF2B5EF4-FFF2-40B4-BE49-F238E27FC236}">
                <a16:creationId xmlns:a16="http://schemas.microsoft.com/office/drawing/2014/main" id="{B013239E-5912-102C-159B-3B5AF351FA10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3621" y="283311"/>
            <a:ext cx="486613" cy="788695"/>
          </a:xfrm>
          <a:prstGeom prst="rect">
            <a:avLst/>
          </a:prstGeom>
        </p:spPr>
      </p:pic>
      <p:sp>
        <p:nvSpPr>
          <p:cNvPr id="4" name="object 4">
            <a:extLst>
              <a:ext uri="{FF2B5EF4-FFF2-40B4-BE49-F238E27FC236}">
                <a16:creationId xmlns:a16="http://schemas.microsoft.com/office/drawing/2014/main" id="{85B5B9DF-FBBC-107D-252E-58F5C444DE5A}"/>
              </a:ext>
            </a:extLst>
          </p:cNvPr>
          <p:cNvSpPr/>
          <p:nvPr/>
        </p:nvSpPr>
        <p:spPr>
          <a:xfrm>
            <a:off x="1161199" y="260477"/>
            <a:ext cx="206375" cy="788670"/>
          </a:xfrm>
          <a:custGeom>
            <a:avLst/>
            <a:gdLst/>
            <a:ahLst/>
            <a:cxnLst/>
            <a:rect l="l" t="t" r="r" b="b"/>
            <a:pathLst>
              <a:path w="206375" h="788669">
                <a:moveTo>
                  <a:pt x="43243" y="0"/>
                </a:moveTo>
                <a:lnTo>
                  <a:pt x="0" y="0"/>
                </a:lnTo>
                <a:lnTo>
                  <a:pt x="198970" y="788670"/>
                </a:lnTo>
                <a:lnTo>
                  <a:pt x="206336" y="788670"/>
                </a:lnTo>
                <a:lnTo>
                  <a:pt x="43243" y="0"/>
                </a:lnTo>
                <a:close/>
              </a:path>
            </a:pathLst>
          </a:custGeom>
          <a:solidFill>
            <a:srgbClr val="1E60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66350645-D6D9-1A11-E136-8A6E89FE632C}"/>
              </a:ext>
            </a:extLst>
          </p:cNvPr>
          <p:cNvSpPr txBox="1"/>
          <p:nvPr/>
        </p:nvSpPr>
        <p:spPr>
          <a:xfrm>
            <a:off x="10515600" y="6089806"/>
            <a:ext cx="1555750" cy="45719"/>
          </a:xfrm>
          <a:prstGeom prst="rect">
            <a:avLst/>
          </a:prstGeom>
          <a:solidFill>
            <a:srgbClr val="DAE2F3"/>
          </a:solidFill>
        </p:spPr>
        <p:txBody>
          <a:bodyPr vert="horz" wrap="square" lIns="0" tIns="971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65"/>
              </a:spcBef>
            </a:pPr>
            <a:endParaRPr sz="1600" dirty="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28" name="object 28">
            <a:extLst>
              <a:ext uri="{FF2B5EF4-FFF2-40B4-BE49-F238E27FC236}">
                <a16:creationId xmlns:a16="http://schemas.microsoft.com/office/drawing/2014/main" id="{E3808432-3711-C70A-BEB5-1247584467E3}"/>
              </a:ext>
            </a:extLst>
          </p:cNvPr>
          <p:cNvSpPr/>
          <p:nvPr/>
        </p:nvSpPr>
        <p:spPr>
          <a:xfrm>
            <a:off x="5757480" y="1275955"/>
            <a:ext cx="675005" cy="675005"/>
          </a:xfrm>
          <a:custGeom>
            <a:avLst/>
            <a:gdLst/>
            <a:ahLst/>
            <a:cxnLst/>
            <a:rect l="l" t="t" r="r" b="b"/>
            <a:pathLst>
              <a:path w="675004" h="675005">
                <a:moveTo>
                  <a:pt x="337444" y="0"/>
                </a:moveTo>
                <a:lnTo>
                  <a:pt x="291655" y="3075"/>
                </a:lnTo>
                <a:lnTo>
                  <a:pt x="247737" y="12034"/>
                </a:lnTo>
                <a:lnTo>
                  <a:pt x="206095" y="26479"/>
                </a:lnTo>
                <a:lnTo>
                  <a:pt x="167128" y="46009"/>
                </a:lnTo>
                <a:lnTo>
                  <a:pt x="131241" y="70227"/>
                </a:lnTo>
                <a:lnTo>
                  <a:pt x="98834" y="98732"/>
                </a:lnTo>
                <a:lnTo>
                  <a:pt x="70310" y="131126"/>
                </a:lnTo>
                <a:lnTo>
                  <a:pt x="46070" y="167009"/>
                </a:lnTo>
                <a:lnTo>
                  <a:pt x="26517" y="205983"/>
                </a:lnTo>
                <a:lnTo>
                  <a:pt x="12053" y="247648"/>
                </a:lnTo>
                <a:lnTo>
                  <a:pt x="3080" y="291605"/>
                </a:lnTo>
                <a:lnTo>
                  <a:pt x="0" y="337455"/>
                </a:lnTo>
                <a:lnTo>
                  <a:pt x="3107" y="382912"/>
                </a:lnTo>
                <a:lnTo>
                  <a:pt x="12147" y="427106"/>
                </a:lnTo>
                <a:lnTo>
                  <a:pt x="26651" y="468728"/>
                </a:lnTo>
                <a:lnTo>
                  <a:pt x="46240" y="507678"/>
                </a:lnTo>
                <a:lnTo>
                  <a:pt x="70514" y="543553"/>
                </a:lnTo>
                <a:lnTo>
                  <a:pt x="97835" y="574576"/>
                </a:lnTo>
                <a:lnTo>
                  <a:pt x="131514" y="604468"/>
                </a:lnTo>
                <a:lnTo>
                  <a:pt x="167440" y="628704"/>
                </a:lnTo>
                <a:lnTo>
                  <a:pt x="206453" y="648254"/>
                </a:lnTo>
                <a:lnTo>
                  <a:pt x="248013" y="662717"/>
                </a:lnTo>
                <a:lnTo>
                  <a:pt x="248169" y="662717"/>
                </a:lnTo>
                <a:lnTo>
                  <a:pt x="291903" y="671690"/>
                </a:lnTo>
                <a:lnTo>
                  <a:pt x="292349" y="671690"/>
                </a:lnTo>
                <a:lnTo>
                  <a:pt x="337445" y="674771"/>
                </a:lnTo>
                <a:lnTo>
                  <a:pt x="383234" y="671690"/>
                </a:lnTo>
                <a:lnTo>
                  <a:pt x="427152" y="662717"/>
                </a:lnTo>
                <a:lnTo>
                  <a:pt x="468794" y="648254"/>
                </a:lnTo>
                <a:lnTo>
                  <a:pt x="507761" y="628704"/>
                </a:lnTo>
                <a:lnTo>
                  <a:pt x="543648" y="604468"/>
                </a:lnTo>
                <a:lnTo>
                  <a:pt x="559627" y="590407"/>
                </a:lnTo>
                <a:lnTo>
                  <a:pt x="337445" y="590407"/>
                </a:lnTo>
                <a:lnTo>
                  <a:pt x="291957" y="586330"/>
                </a:lnTo>
                <a:lnTo>
                  <a:pt x="249142" y="574576"/>
                </a:lnTo>
                <a:lnTo>
                  <a:pt x="209715" y="555862"/>
                </a:lnTo>
                <a:lnTo>
                  <a:pt x="174392" y="530901"/>
                </a:lnTo>
                <a:lnTo>
                  <a:pt x="143888" y="500411"/>
                </a:lnTo>
                <a:lnTo>
                  <a:pt x="118918" y="465105"/>
                </a:lnTo>
                <a:lnTo>
                  <a:pt x="100196" y="425701"/>
                </a:lnTo>
                <a:lnTo>
                  <a:pt x="88522" y="383214"/>
                </a:lnTo>
                <a:lnTo>
                  <a:pt x="88439" y="382912"/>
                </a:lnTo>
                <a:lnTo>
                  <a:pt x="84361" y="337455"/>
                </a:lnTo>
                <a:lnTo>
                  <a:pt x="88478" y="291929"/>
                </a:lnTo>
                <a:lnTo>
                  <a:pt x="100261" y="249093"/>
                </a:lnTo>
                <a:lnTo>
                  <a:pt x="118996" y="209660"/>
                </a:lnTo>
                <a:lnTo>
                  <a:pt x="143969" y="174340"/>
                </a:lnTo>
                <a:lnTo>
                  <a:pt x="174468" y="143846"/>
                </a:lnTo>
                <a:lnTo>
                  <a:pt x="209778" y="118890"/>
                </a:lnTo>
                <a:lnTo>
                  <a:pt x="249186" y="100183"/>
                </a:lnTo>
                <a:lnTo>
                  <a:pt x="291980" y="88437"/>
                </a:lnTo>
                <a:lnTo>
                  <a:pt x="337444" y="84363"/>
                </a:lnTo>
                <a:lnTo>
                  <a:pt x="559720" y="84363"/>
                </a:lnTo>
                <a:lnTo>
                  <a:pt x="543648" y="70227"/>
                </a:lnTo>
                <a:lnTo>
                  <a:pt x="507760" y="46009"/>
                </a:lnTo>
                <a:lnTo>
                  <a:pt x="468794" y="26479"/>
                </a:lnTo>
                <a:lnTo>
                  <a:pt x="427152" y="12034"/>
                </a:lnTo>
                <a:lnTo>
                  <a:pt x="383234" y="3075"/>
                </a:lnTo>
                <a:lnTo>
                  <a:pt x="337444" y="0"/>
                </a:lnTo>
                <a:close/>
              </a:path>
              <a:path w="675004" h="675005">
                <a:moveTo>
                  <a:pt x="559720" y="84363"/>
                </a:moveTo>
                <a:lnTo>
                  <a:pt x="337444" y="84363"/>
                </a:lnTo>
                <a:lnTo>
                  <a:pt x="382942" y="88437"/>
                </a:lnTo>
                <a:lnTo>
                  <a:pt x="425761" y="100183"/>
                </a:lnTo>
                <a:lnTo>
                  <a:pt x="465189" y="118890"/>
                </a:lnTo>
                <a:lnTo>
                  <a:pt x="500511" y="143846"/>
                </a:lnTo>
                <a:lnTo>
                  <a:pt x="531012" y="174340"/>
                </a:lnTo>
                <a:lnTo>
                  <a:pt x="555979" y="209660"/>
                </a:lnTo>
                <a:lnTo>
                  <a:pt x="574697" y="249093"/>
                </a:lnTo>
                <a:lnTo>
                  <a:pt x="586362" y="291605"/>
                </a:lnTo>
                <a:lnTo>
                  <a:pt x="590528" y="337455"/>
                </a:lnTo>
                <a:lnTo>
                  <a:pt x="586451" y="382912"/>
                </a:lnTo>
                <a:lnTo>
                  <a:pt x="574697" y="425701"/>
                </a:lnTo>
                <a:lnTo>
                  <a:pt x="555979" y="465105"/>
                </a:lnTo>
                <a:lnTo>
                  <a:pt x="531012" y="500411"/>
                </a:lnTo>
                <a:lnTo>
                  <a:pt x="500511" y="530901"/>
                </a:lnTo>
                <a:lnTo>
                  <a:pt x="465189" y="555862"/>
                </a:lnTo>
                <a:lnTo>
                  <a:pt x="425761" y="574576"/>
                </a:lnTo>
                <a:lnTo>
                  <a:pt x="382942" y="586330"/>
                </a:lnTo>
                <a:lnTo>
                  <a:pt x="337445" y="590407"/>
                </a:lnTo>
                <a:lnTo>
                  <a:pt x="559627" y="590407"/>
                </a:lnTo>
                <a:lnTo>
                  <a:pt x="604579" y="543553"/>
                </a:lnTo>
                <a:lnTo>
                  <a:pt x="628819" y="507678"/>
                </a:lnTo>
                <a:lnTo>
                  <a:pt x="648372" y="468728"/>
                </a:lnTo>
                <a:lnTo>
                  <a:pt x="662836" y="427106"/>
                </a:lnTo>
                <a:lnTo>
                  <a:pt x="671809" y="383214"/>
                </a:lnTo>
                <a:lnTo>
                  <a:pt x="674889" y="337455"/>
                </a:lnTo>
                <a:lnTo>
                  <a:pt x="671831" y="291929"/>
                </a:lnTo>
                <a:lnTo>
                  <a:pt x="671809" y="291605"/>
                </a:lnTo>
                <a:lnTo>
                  <a:pt x="662836" y="247648"/>
                </a:lnTo>
                <a:lnTo>
                  <a:pt x="648372" y="205983"/>
                </a:lnTo>
                <a:lnTo>
                  <a:pt x="628819" y="167009"/>
                </a:lnTo>
                <a:lnTo>
                  <a:pt x="604579" y="131126"/>
                </a:lnTo>
                <a:lnTo>
                  <a:pt x="576055" y="98732"/>
                </a:lnTo>
                <a:lnTo>
                  <a:pt x="559720" y="84363"/>
                </a:lnTo>
                <a:close/>
              </a:path>
            </a:pathLst>
          </a:custGeom>
          <a:solidFill>
            <a:srgbClr val="A4A4A4">
              <a:alpha val="3372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68C61DE5-14A9-0B26-6F21-6A15257510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3061" y="3263589"/>
            <a:ext cx="7614620" cy="4115255"/>
          </a:xfrm>
          <a:prstGeom prst="rect">
            <a:avLst/>
          </a:prstGeom>
        </p:spPr>
      </p:pic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01600E00-837F-96F5-B2E0-3D690F89D4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19" y="5223554"/>
            <a:ext cx="4012097" cy="1600200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095689AF-9F2D-E4DE-5E28-3FD50C0B4B6C}"/>
              </a:ext>
            </a:extLst>
          </p:cNvPr>
          <p:cNvSpPr txBox="1"/>
          <p:nvPr/>
        </p:nvSpPr>
        <p:spPr>
          <a:xfrm>
            <a:off x="1752600" y="137700"/>
            <a:ext cx="967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tx2"/>
                </a:solidFill>
              </a:rPr>
              <a:t>Новшества в структуре высшего образования</a:t>
            </a:r>
          </a:p>
        </p:txBody>
      </p:sp>
      <p:graphicFrame>
        <p:nvGraphicFramePr>
          <p:cNvPr id="44" name="TextBox 11">
            <a:extLst>
              <a:ext uri="{FF2B5EF4-FFF2-40B4-BE49-F238E27FC236}">
                <a16:creationId xmlns:a16="http://schemas.microsoft.com/office/drawing/2014/main" id="{4D88DD39-9DEF-902B-B115-F8A8DD90A4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4836567"/>
              </p:ext>
            </p:extLst>
          </p:nvPr>
        </p:nvGraphicFramePr>
        <p:xfrm>
          <a:off x="473621" y="1207734"/>
          <a:ext cx="11157720" cy="3261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9B2B2C0-0179-8439-B478-6DAEC1F195CF}"/>
              </a:ext>
            </a:extLst>
          </p:cNvPr>
          <p:cNvSpPr txBox="1"/>
          <p:nvPr/>
        </p:nvSpPr>
        <p:spPr>
          <a:xfrm>
            <a:off x="1046198" y="3456946"/>
            <a:ext cx="1001256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Механизмы реализации:</a:t>
            </a:r>
          </a:p>
          <a:p>
            <a:r>
              <a:rPr lang="ru-RU" dirty="0"/>
              <a:t>🟢 Тестовый режим: • Пилот запущен в 2023 г., участвует 6 вузов (МАИ, СПб Горный, МИСиС и др.) • Расширение с 2026 г.: 17 ведущих вузов (МФТИ, Бауманка, УрФУ и др.). </a:t>
            </a:r>
          </a:p>
          <a:p>
            <a:endParaRPr lang="ru-RU" dirty="0"/>
          </a:p>
          <a:p>
            <a:r>
              <a:rPr lang="ru-RU" dirty="0"/>
              <a:t>🟠 Массовая реализация: • Полный переход — 2027–2028 гг. • Действующие студенты продолжают учебу по старым стандартам</a:t>
            </a:r>
          </a:p>
        </p:txBody>
      </p:sp>
    </p:spTree>
    <p:extLst>
      <p:ext uri="{BB962C8B-B14F-4D97-AF65-F5344CB8AC3E}">
        <p14:creationId xmlns:p14="http://schemas.microsoft.com/office/powerpoint/2010/main" val="3445091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B2AF1F-76D6-0327-904D-72301A3E0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946F8FE-EF91-1495-4879-13B5169978A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19401" y="5248119"/>
            <a:ext cx="6633024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ject 3">
            <a:extLst>
              <a:ext uri="{FF2B5EF4-FFF2-40B4-BE49-F238E27FC236}">
                <a16:creationId xmlns:a16="http://schemas.microsoft.com/office/drawing/2014/main" id="{4005410E-487D-C169-E0FD-3DA9D0B31EB5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3621" y="283311"/>
            <a:ext cx="486613" cy="788695"/>
          </a:xfrm>
          <a:prstGeom prst="rect">
            <a:avLst/>
          </a:prstGeom>
        </p:spPr>
      </p:pic>
      <p:sp>
        <p:nvSpPr>
          <p:cNvPr id="4" name="object 4">
            <a:extLst>
              <a:ext uri="{FF2B5EF4-FFF2-40B4-BE49-F238E27FC236}">
                <a16:creationId xmlns:a16="http://schemas.microsoft.com/office/drawing/2014/main" id="{A66DB1BA-046D-3A24-EFE2-D8CDAA357AD8}"/>
              </a:ext>
            </a:extLst>
          </p:cNvPr>
          <p:cNvSpPr/>
          <p:nvPr/>
        </p:nvSpPr>
        <p:spPr>
          <a:xfrm>
            <a:off x="1161199" y="260477"/>
            <a:ext cx="206375" cy="788670"/>
          </a:xfrm>
          <a:custGeom>
            <a:avLst/>
            <a:gdLst/>
            <a:ahLst/>
            <a:cxnLst/>
            <a:rect l="l" t="t" r="r" b="b"/>
            <a:pathLst>
              <a:path w="206375" h="788669">
                <a:moveTo>
                  <a:pt x="43243" y="0"/>
                </a:moveTo>
                <a:lnTo>
                  <a:pt x="0" y="0"/>
                </a:lnTo>
                <a:lnTo>
                  <a:pt x="198970" y="788670"/>
                </a:lnTo>
                <a:lnTo>
                  <a:pt x="206336" y="788670"/>
                </a:lnTo>
                <a:lnTo>
                  <a:pt x="43243" y="0"/>
                </a:lnTo>
                <a:close/>
              </a:path>
            </a:pathLst>
          </a:custGeom>
          <a:solidFill>
            <a:srgbClr val="1E60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6532CF82-2FC2-05E6-32F2-3FD53DC40829}"/>
              </a:ext>
            </a:extLst>
          </p:cNvPr>
          <p:cNvSpPr txBox="1"/>
          <p:nvPr/>
        </p:nvSpPr>
        <p:spPr>
          <a:xfrm>
            <a:off x="10515600" y="6089806"/>
            <a:ext cx="1555750" cy="45719"/>
          </a:xfrm>
          <a:prstGeom prst="rect">
            <a:avLst/>
          </a:prstGeom>
          <a:solidFill>
            <a:srgbClr val="DAE2F3"/>
          </a:solidFill>
        </p:spPr>
        <p:txBody>
          <a:bodyPr vert="horz" wrap="square" lIns="0" tIns="971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65"/>
              </a:spcBef>
            </a:pPr>
            <a:endParaRPr sz="1600" dirty="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28" name="object 28">
            <a:extLst>
              <a:ext uri="{FF2B5EF4-FFF2-40B4-BE49-F238E27FC236}">
                <a16:creationId xmlns:a16="http://schemas.microsoft.com/office/drawing/2014/main" id="{9E1A732F-421F-EDF9-EA4C-0FFEDDE4D6F9}"/>
              </a:ext>
            </a:extLst>
          </p:cNvPr>
          <p:cNvSpPr/>
          <p:nvPr/>
        </p:nvSpPr>
        <p:spPr>
          <a:xfrm>
            <a:off x="5757480" y="1275955"/>
            <a:ext cx="675005" cy="675005"/>
          </a:xfrm>
          <a:custGeom>
            <a:avLst/>
            <a:gdLst/>
            <a:ahLst/>
            <a:cxnLst/>
            <a:rect l="l" t="t" r="r" b="b"/>
            <a:pathLst>
              <a:path w="675004" h="675005">
                <a:moveTo>
                  <a:pt x="337444" y="0"/>
                </a:moveTo>
                <a:lnTo>
                  <a:pt x="291655" y="3075"/>
                </a:lnTo>
                <a:lnTo>
                  <a:pt x="247737" y="12034"/>
                </a:lnTo>
                <a:lnTo>
                  <a:pt x="206095" y="26479"/>
                </a:lnTo>
                <a:lnTo>
                  <a:pt x="167128" y="46009"/>
                </a:lnTo>
                <a:lnTo>
                  <a:pt x="131241" y="70227"/>
                </a:lnTo>
                <a:lnTo>
                  <a:pt x="98834" y="98732"/>
                </a:lnTo>
                <a:lnTo>
                  <a:pt x="70310" y="131126"/>
                </a:lnTo>
                <a:lnTo>
                  <a:pt x="46070" y="167009"/>
                </a:lnTo>
                <a:lnTo>
                  <a:pt x="26517" y="205983"/>
                </a:lnTo>
                <a:lnTo>
                  <a:pt x="12053" y="247648"/>
                </a:lnTo>
                <a:lnTo>
                  <a:pt x="3080" y="291605"/>
                </a:lnTo>
                <a:lnTo>
                  <a:pt x="0" y="337455"/>
                </a:lnTo>
                <a:lnTo>
                  <a:pt x="3107" y="382912"/>
                </a:lnTo>
                <a:lnTo>
                  <a:pt x="12147" y="427106"/>
                </a:lnTo>
                <a:lnTo>
                  <a:pt x="26651" y="468728"/>
                </a:lnTo>
                <a:lnTo>
                  <a:pt x="46240" y="507678"/>
                </a:lnTo>
                <a:lnTo>
                  <a:pt x="70514" y="543553"/>
                </a:lnTo>
                <a:lnTo>
                  <a:pt x="97835" y="574576"/>
                </a:lnTo>
                <a:lnTo>
                  <a:pt x="131514" y="604468"/>
                </a:lnTo>
                <a:lnTo>
                  <a:pt x="167440" y="628704"/>
                </a:lnTo>
                <a:lnTo>
                  <a:pt x="206453" y="648254"/>
                </a:lnTo>
                <a:lnTo>
                  <a:pt x="248013" y="662717"/>
                </a:lnTo>
                <a:lnTo>
                  <a:pt x="248169" y="662717"/>
                </a:lnTo>
                <a:lnTo>
                  <a:pt x="291903" y="671690"/>
                </a:lnTo>
                <a:lnTo>
                  <a:pt x="292349" y="671690"/>
                </a:lnTo>
                <a:lnTo>
                  <a:pt x="337445" y="674771"/>
                </a:lnTo>
                <a:lnTo>
                  <a:pt x="383234" y="671690"/>
                </a:lnTo>
                <a:lnTo>
                  <a:pt x="427152" y="662717"/>
                </a:lnTo>
                <a:lnTo>
                  <a:pt x="468794" y="648254"/>
                </a:lnTo>
                <a:lnTo>
                  <a:pt x="507761" y="628704"/>
                </a:lnTo>
                <a:lnTo>
                  <a:pt x="543648" y="604468"/>
                </a:lnTo>
                <a:lnTo>
                  <a:pt x="559627" y="590407"/>
                </a:lnTo>
                <a:lnTo>
                  <a:pt x="337445" y="590407"/>
                </a:lnTo>
                <a:lnTo>
                  <a:pt x="291957" y="586330"/>
                </a:lnTo>
                <a:lnTo>
                  <a:pt x="249142" y="574576"/>
                </a:lnTo>
                <a:lnTo>
                  <a:pt x="209715" y="555862"/>
                </a:lnTo>
                <a:lnTo>
                  <a:pt x="174392" y="530901"/>
                </a:lnTo>
                <a:lnTo>
                  <a:pt x="143888" y="500411"/>
                </a:lnTo>
                <a:lnTo>
                  <a:pt x="118918" y="465105"/>
                </a:lnTo>
                <a:lnTo>
                  <a:pt x="100196" y="425701"/>
                </a:lnTo>
                <a:lnTo>
                  <a:pt x="88522" y="383214"/>
                </a:lnTo>
                <a:lnTo>
                  <a:pt x="88439" y="382912"/>
                </a:lnTo>
                <a:lnTo>
                  <a:pt x="84361" y="337455"/>
                </a:lnTo>
                <a:lnTo>
                  <a:pt x="88478" y="291929"/>
                </a:lnTo>
                <a:lnTo>
                  <a:pt x="100261" y="249093"/>
                </a:lnTo>
                <a:lnTo>
                  <a:pt x="118996" y="209660"/>
                </a:lnTo>
                <a:lnTo>
                  <a:pt x="143969" y="174340"/>
                </a:lnTo>
                <a:lnTo>
                  <a:pt x="174468" y="143846"/>
                </a:lnTo>
                <a:lnTo>
                  <a:pt x="209778" y="118890"/>
                </a:lnTo>
                <a:lnTo>
                  <a:pt x="249186" y="100183"/>
                </a:lnTo>
                <a:lnTo>
                  <a:pt x="291980" y="88437"/>
                </a:lnTo>
                <a:lnTo>
                  <a:pt x="337444" y="84363"/>
                </a:lnTo>
                <a:lnTo>
                  <a:pt x="559720" y="84363"/>
                </a:lnTo>
                <a:lnTo>
                  <a:pt x="543648" y="70227"/>
                </a:lnTo>
                <a:lnTo>
                  <a:pt x="507760" y="46009"/>
                </a:lnTo>
                <a:lnTo>
                  <a:pt x="468794" y="26479"/>
                </a:lnTo>
                <a:lnTo>
                  <a:pt x="427152" y="12034"/>
                </a:lnTo>
                <a:lnTo>
                  <a:pt x="383234" y="3075"/>
                </a:lnTo>
                <a:lnTo>
                  <a:pt x="337444" y="0"/>
                </a:lnTo>
                <a:close/>
              </a:path>
              <a:path w="675004" h="675005">
                <a:moveTo>
                  <a:pt x="559720" y="84363"/>
                </a:moveTo>
                <a:lnTo>
                  <a:pt x="337444" y="84363"/>
                </a:lnTo>
                <a:lnTo>
                  <a:pt x="382942" y="88437"/>
                </a:lnTo>
                <a:lnTo>
                  <a:pt x="425761" y="100183"/>
                </a:lnTo>
                <a:lnTo>
                  <a:pt x="465189" y="118890"/>
                </a:lnTo>
                <a:lnTo>
                  <a:pt x="500511" y="143846"/>
                </a:lnTo>
                <a:lnTo>
                  <a:pt x="531012" y="174340"/>
                </a:lnTo>
                <a:lnTo>
                  <a:pt x="555979" y="209660"/>
                </a:lnTo>
                <a:lnTo>
                  <a:pt x="574697" y="249093"/>
                </a:lnTo>
                <a:lnTo>
                  <a:pt x="586362" y="291605"/>
                </a:lnTo>
                <a:lnTo>
                  <a:pt x="590528" y="337455"/>
                </a:lnTo>
                <a:lnTo>
                  <a:pt x="586451" y="382912"/>
                </a:lnTo>
                <a:lnTo>
                  <a:pt x="574697" y="425701"/>
                </a:lnTo>
                <a:lnTo>
                  <a:pt x="555979" y="465105"/>
                </a:lnTo>
                <a:lnTo>
                  <a:pt x="531012" y="500411"/>
                </a:lnTo>
                <a:lnTo>
                  <a:pt x="500511" y="530901"/>
                </a:lnTo>
                <a:lnTo>
                  <a:pt x="465189" y="555862"/>
                </a:lnTo>
                <a:lnTo>
                  <a:pt x="425761" y="574576"/>
                </a:lnTo>
                <a:lnTo>
                  <a:pt x="382942" y="586330"/>
                </a:lnTo>
                <a:lnTo>
                  <a:pt x="337445" y="590407"/>
                </a:lnTo>
                <a:lnTo>
                  <a:pt x="559627" y="590407"/>
                </a:lnTo>
                <a:lnTo>
                  <a:pt x="604579" y="543553"/>
                </a:lnTo>
                <a:lnTo>
                  <a:pt x="628819" y="507678"/>
                </a:lnTo>
                <a:lnTo>
                  <a:pt x="648372" y="468728"/>
                </a:lnTo>
                <a:lnTo>
                  <a:pt x="662836" y="427106"/>
                </a:lnTo>
                <a:lnTo>
                  <a:pt x="671809" y="383214"/>
                </a:lnTo>
                <a:lnTo>
                  <a:pt x="674889" y="337455"/>
                </a:lnTo>
                <a:lnTo>
                  <a:pt x="671831" y="291929"/>
                </a:lnTo>
                <a:lnTo>
                  <a:pt x="671809" y="291605"/>
                </a:lnTo>
                <a:lnTo>
                  <a:pt x="662836" y="247648"/>
                </a:lnTo>
                <a:lnTo>
                  <a:pt x="648372" y="205983"/>
                </a:lnTo>
                <a:lnTo>
                  <a:pt x="628819" y="167009"/>
                </a:lnTo>
                <a:lnTo>
                  <a:pt x="604579" y="131126"/>
                </a:lnTo>
                <a:lnTo>
                  <a:pt x="576055" y="98732"/>
                </a:lnTo>
                <a:lnTo>
                  <a:pt x="559720" y="84363"/>
                </a:lnTo>
                <a:close/>
              </a:path>
            </a:pathLst>
          </a:custGeom>
          <a:solidFill>
            <a:srgbClr val="A4A4A4">
              <a:alpha val="3372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D9C64B63-E3D6-8092-7F2B-43052B4198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1032" y="3048000"/>
            <a:ext cx="7614620" cy="4115255"/>
          </a:xfrm>
          <a:prstGeom prst="rect">
            <a:avLst/>
          </a:prstGeom>
        </p:spPr>
      </p:pic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597481B0-DA15-3779-DF49-21414A1A8F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19" y="5223554"/>
            <a:ext cx="4012097" cy="1600200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A0DCAB14-DE63-E07E-821F-1809EBD87A27}"/>
              </a:ext>
            </a:extLst>
          </p:cNvPr>
          <p:cNvSpPr txBox="1"/>
          <p:nvPr/>
        </p:nvSpPr>
        <p:spPr>
          <a:xfrm>
            <a:off x="797545" y="788428"/>
            <a:ext cx="10676736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sz="1600" b="1" dirty="0">
              <a:solidFill>
                <a:schemeClr val="tx2"/>
              </a:solidFill>
              <a:latin typeface="+mj-lt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002060"/>
                </a:solidFill>
              </a:rPr>
              <a:t>Новый порядок подачи документов.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002060"/>
                </a:solidFill>
              </a:rPr>
              <a:t>Ограничения на коммерческий приём.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002060"/>
                </a:solidFill>
              </a:rPr>
              <a:t>Повышение минимальных оценок по ЕГЭ.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002060"/>
                </a:solidFill>
              </a:rPr>
              <a:t>Введение единой структуры высшего образования (в 17 вузах России, массово с 2027-2028 </a:t>
            </a:r>
            <a:r>
              <a:rPr lang="ru-RU" sz="3600" dirty="0" err="1">
                <a:solidFill>
                  <a:srgbClr val="002060"/>
                </a:solidFill>
              </a:rPr>
              <a:t>уч.года</a:t>
            </a:r>
            <a:r>
              <a:rPr lang="ru-RU" sz="3600" dirty="0">
                <a:solidFill>
                  <a:srgbClr val="002060"/>
                </a:solidFill>
              </a:rPr>
              <a:t>).</a:t>
            </a:r>
            <a:endParaRPr lang="ru-RU" sz="5400" dirty="0">
              <a:solidFill>
                <a:srgbClr val="00206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BE0A2C1-3ED3-5381-A9FC-B3F4D000E5FB}"/>
              </a:ext>
            </a:extLst>
          </p:cNvPr>
          <p:cNvSpPr txBox="1"/>
          <p:nvPr/>
        </p:nvSpPr>
        <p:spPr>
          <a:xfrm>
            <a:off x="1680719" y="137700"/>
            <a:ext cx="967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tx2"/>
                </a:solidFill>
              </a:rPr>
              <a:t>Основные изменения: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6AC1B5AE-D73B-9850-0ABD-940C9DE6B878}"/>
              </a:ext>
            </a:extLst>
          </p:cNvPr>
          <p:cNvSpPr/>
          <p:nvPr/>
        </p:nvSpPr>
        <p:spPr>
          <a:xfrm>
            <a:off x="756614" y="4640134"/>
            <a:ext cx="10676736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Цели реформ: </a:t>
            </a:r>
            <a:r>
              <a:rPr lang="ru-RU" sz="2400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Улучшение качества подготовки кадров и адаптация системы   образования к современным требованиям рынка труда.</a:t>
            </a:r>
          </a:p>
        </p:txBody>
      </p:sp>
    </p:spTree>
    <p:extLst>
      <p:ext uri="{BB962C8B-B14F-4D97-AF65-F5344CB8AC3E}">
        <p14:creationId xmlns:p14="http://schemas.microsoft.com/office/powerpoint/2010/main" val="2732463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67896" y="6029350"/>
            <a:ext cx="1289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Calibri" panose="020F0502020204030204"/>
                <a:cs typeface="Calibri" panose="020F0502020204030204"/>
              </a:rPr>
              <a:t>м</a:t>
            </a:r>
            <a:endParaRPr sz="12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609588" y="3323844"/>
            <a:ext cx="5582920" cy="3534410"/>
            <a:chOff x="6609588" y="3323844"/>
            <a:chExt cx="5582920" cy="3534410"/>
          </a:xfrm>
        </p:grpSpPr>
        <p:sp>
          <p:nvSpPr>
            <p:cNvPr id="4" name="object 4"/>
            <p:cNvSpPr/>
            <p:nvPr/>
          </p:nvSpPr>
          <p:spPr>
            <a:xfrm>
              <a:off x="12190348" y="6543608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602" y="0"/>
                  </a:moveTo>
                  <a:lnTo>
                    <a:pt x="0" y="0"/>
                  </a:lnTo>
                  <a:lnTo>
                    <a:pt x="0" y="1602"/>
                  </a:lnTo>
                  <a:lnTo>
                    <a:pt x="1602" y="1602"/>
                  </a:lnTo>
                  <a:lnTo>
                    <a:pt x="1602" y="0"/>
                  </a:lnTo>
                  <a:close/>
                </a:path>
              </a:pathLst>
            </a:custGeom>
            <a:solidFill>
              <a:srgbClr val="D51F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419332" y="4720971"/>
              <a:ext cx="763270" cy="855980"/>
            </a:xfrm>
            <a:custGeom>
              <a:avLst/>
              <a:gdLst/>
              <a:ahLst/>
              <a:cxnLst/>
              <a:rect l="l" t="t" r="r" b="b"/>
              <a:pathLst>
                <a:path w="763270" h="855979">
                  <a:moveTo>
                    <a:pt x="763016" y="0"/>
                  </a:moveTo>
                  <a:lnTo>
                    <a:pt x="0" y="500125"/>
                  </a:lnTo>
                  <a:lnTo>
                    <a:pt x="203581" y="855979"/>
                  </a:lnTo>
                  <a:lnTo>
                    <a:pt x="763016" y="0"/>
                  </a:lnTo>
                  <a:close/>
                </a:path>
              </a:pathLst>
            </a:custGeom>
            <a:solidFill>
              <a:srgbClr val="93C7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115805" y="6628561"/>
              <a:ext cx="1829435" cy="227965"/>
            </a:xfrm>
            <a:custGeom>
              <a:avLst/>
              <a:gdLst/>
              <a:ahLst/>
              <a:cxnLst/>
              <a:rect l="l" t="t" r="r" b="b"/>
              <a:pathLst>
                <a:path w="1829434" h="227965">
                  <a:moveTo>
                    <a:pt x="1829053" y="0"/>
                  </a:moveTo>
                  <a:lnTo>
                    <a:pt x="0" y="110615"/>
                  </a:lnTo>
                  <a:lnTo>
                    <a:pt x="28955" y="227637"/>
                  </a:lnTo>
                  <a:lnTo>
                    <a:pt x="1681607" y="227637"/>
                  </a:lnTo>
                  <a:lnTo>
                    <a:pt x="1829053" y="0"/>
                  </a:lnTo>
                  <a:close/>
                </a:path>
              </a:pathLst>
            </a:custGeom>
            <a:solidFill>
              <a:srgbClr val="1585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115805" y="6146050"/>
              <a:ext cx="2007235" cy="593725"/>
            </a:xfrm>
            <a:custGeom>
              <a:avLst/>
              <a:gdLst/>
              <a:ahLst/>
              <a:cxnLst/>
              <a:rect l="l" t="t" r="r" b="b"/>
              <a:pathLst>
                <a:path w="2007234" h="593725">
                  <a:moveTo>
                    <a:pt x="905637" y="0"/>
                  </a:moveTo>
                  <a:lnTo>
                    <a:pt x="0" y="593126"/>
                  </a:lnTo>
                  <a:lnTo>
                    <a:pt x="1829053" y="482523"/>
                  </a:lnTo>
                  <a:lnTo>
                    <a:pt x="2006980" y="201980"/>
                  </a:lnTo>
                  <a:lnTo>
                    <a:pt x="905637" y="0"/>
                  </a:lnTo>
                  <a:close/>
                </a:path>
              </a:pathLst>
            </a:custGeom>
            <a:solidFill>
              <a:srgbClr val="93C7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2190348" y="6543608"/>
              <a:ext cx="1905" cy="1905"/>
            </a:xfrm>
            <a:custGeom>
              <a:avLst/>
              <a:gdLst/>
              <a:ahLst/>
              <a:cxnLst/>
              <a:rect l="l" t="t" r="r" b="b"/>
              <a:pathLst>
                <a:path w="1904" h="1904">
                  <a:moveTo>
                    <a:pt x="1602" y="0"/>
                  </a:moveTo>
                  <a:lnTo>
                    <a:pt x="0" y="0"/>
                  </a:lnTo>
                  <a:lnTo>
                    <a:pt x="0" y="1602"/>
                  </a:lnTo>
                  <a:lnTo>
                    <a:pt x="1602" y="1602"/>
                  </a:lnTo>
                  <a:lnTo>
                    <a:pt x="1602" y="0"/>
                  </a:lnTo>
                  <a:close/>
                </a:path>
              </a:pathLst>
            </a:custGeom>
            <a:solidFill>
              <a:srgbClr val="D51F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1622913" y="4712969"/>
              <a:ext cx="567690" cy="1830705"/>
            </a:xfrm>
            <a:custGeom>
              <a:avLst/>
              <a:gdLst/>
              <a:ahLst/>
              <a:cxnLst/>
              <a:rect l="l" t="t" r="r" b="b"/>
              <a:pathLst>
                <a:path w="567690" h="1830704">
                  <a:moveTo>
                    <a:pt x="567436" y="0"/>
                  </a:moveTo>
                  <a:lnTo>
                    <a:pt x="559435" y="8001"/>
                  </a:lnTo>
                  <a:lnTo>
                    <a:pt x="0" y="863981"/>
                  </a:lnTo>
                  <a:lnTo>
                    <a:pt x="254889" y="1304836"/>
                  </a:lnTo>
                  <a:lnTo>
                    <a:pt x="567436" y="1830641"/>
                  </a:lnTo>
                  <a:lnTo>
                    <a:pt x="567436" y="1101255"/>
                  </a:lnTo>
                  <a:lnTo>
                    <a:pt x="567436" y="0"/>
                  </a:lnTo>
                  <a:close/>
                </a:path>
              </a:pathLst>
            </a:custGeom>
            <a:solidFill>
              <a:srgbClr val="2D75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2182347" y="4704969"/>
              <a:ext cx="8255" cy="16510"/>
            </a:xfrm>
            <a:custGeom>
              <a:avLst/>
              <a:gdLst/>
              <a:ahLst/>
              <a:cxnLst/>
              <a:rect l="l" t="t" r="r" b="b"/>
              <a:pathLst>
                <a:path w="8254" h="16510">
                  <a:moveTo>
                    <a:pt x="8000" y="0"/>
                  </a:moveTo>
                  <a:lnTo>
                    <a:pt x="0" y="16001"/>
                  </a:lnTo>
                  <a:lnTo>
                    <a:pt x="8000" y="8000"/>
                  </a:lnTo>
                  <a:lnTo>
                    <a:pt x="8000" y="0"/>
                  </a:lnTo>
                  <a:close/>
                </a:path>
              </a:pathLst>
            </a:custGeom>
            <a:solidFill>
              <a:srgbClr val="D51F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1132439" y="4501388"/>
              <a:ext cx="1057910" cy="720090"/>
            </a:xfrm>
            <a:custGeom>
              <a:avLst/>
              <a:gdLst/>
              <a:ahLst/>
              <a:cxnLst/>
              <a:rect l="l" t="t" r="r" b="b"/>
              <a:pathLst>
                <a:path w="1057909" h="720089">
                  <a:moveTo>
                    <a:pt x="1057909" y="0"/>
                  </a:moveTo>
                  <a:lnTo>
                    <a:pt x="0" y="237236"/>
                  </a:lnTo>
                  <a:lnTo>
                    <a:pt x="286892" y="719709"/>
                  </a:lnTo>
                  <a:lnTo>
                    <a:pt x="1049908" y="219582"/>
                  </a:lnTo>
                  <a:lnTo>
                    <a:pt x="1057909" y="203581"/>
                  </a:lnTo>
                  <a:lnTo>
                    <a:pt x="1057909" y="0"/>
                  </a:lnTo>
                  <a:close/>
                </a:path>
              </a:pathLst>
            </a:custGeom>
            <a:solidFill>
              <a:srgbClr val="0496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107174" y="5221109"/>
              <a:ext cx="4516120" cy="1127125"/>
            </a:xfrm>
            <a:custGeom>
              <a:avLst/>
              <a:gdLst/>
              <a:ahLst/>
              <a:cxnLst/>
              <a:rect l="l" t="t" r="r" b="b"/>
              <a:pathLst>
                <a:path w="4516120" h="1127125">
                  <a:moveTo>
                    <a:pt x="288544" y="729373"/>
                  </a:moveTo>
                  <a:lnTo>
                    <a:pt x="161925" y="365493"/>
                  </a:lnTo>
                  <a:lnTo>
                    <a:pt x="0" y="569061"/>
                  </a:lnTo>
                  <a:lnTo>
                    <a:pt x="288544" y="729373"/>
                  </a:lnTo>
                  <a:close/>
                </a:path>
                <a:path w="4516120" h="1127125">
                  <a:moveTo>
                    <a:pt x="1779397" y="144259"/>
                  </a:moveTo>
                  <a:lnTo>
                    <a:pt x="1433068" y="270878"/>
                  </a:lnTo>
                  <a:lnTo>
                    <a:pt x="1763268" y="474484"/>
                  </a:lnTo>
                  <a:lnTo>
                    <a:pt x="1779397" y="144259"/>
                  </a:lnTo>
                  <a:close/>
                </a:path>
                <a:path w="4516120" h="1127125">
                  <a:moveTo>
                    <a:pt x="4515739" y="355841"/>
                  </a:moveTo>
                  <a:lnTo>
                    <a:pt x="4312158" y="0"/>
                  </a:lnTo>
                  <a:lnTo>
                    <a:pt x="2914269" y="924941"/>
                  </a:lnTo>
                  <a:lnTo>
                    <a:pt x="4015613" y="1126921"/>
                  </a:lnTo>
                  <a:lnTo>
                    <a:pt x="4515739" y="355841"/>
                  </a:lnTo>
                  <a:close/>
                </a:path>
              </a:pathLst>
            </a:custGeom>
            <a:solidFill>
              <a:srgbClr val="2D75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1122786" y="5576951"/>
              <a:ext cx="755015" cy="806450"/>
            </a:xfrm>
            <a:custGeom>
              <a:avLst/>
              <a:gdLst/>
              <a:ahLst/>
              <a:cxnLst/>
              <a:rect l="l" t="t" r="r" b="b"/>
              <a:pathLst>
                <a:path w="755015" h="806450">
                  <a:moveTo>
                    <a:pt x="500126" y="0"/>
                  </a:moveTo>
                  <a:lnTo>
                    <a:pt x="0" y="771080"/>
                  </a:lnTo>
                  <a:lnTo>
                    <a:pt x="195580" y="806348"/>
                  </a:lnTo>
                  <a:lnTo>
                    <a:pt x="755015" y="440855"/>
                  </a:lnTo>
                  <a:lnTo>
                    <a:pt x="500126" y="0"/>
                  </a:lnTo>
                  <a:close/>
                </a:path>
              </a:pathLst>
            </a:custGeom>
            <a:solidFill>
              <a:srgbClr val="1585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826241" y="4060444"/>
              <a:ext cx="374015" cy="219710"/>
            </a:xfrm>
            <a:custGeom>
              <a:avLst/>
              <a:gdLst/>
              <a:ahLst/>
              <a:cxnLst/>
              <a:rect l="l" t="t" r="r" b="b"/>
              <a:pathLst>
                <a:path w="374015" h="219710">
                  <a:moveTo>
                    <a:pt x="373506" y="0"/>
                  </a:moveTo>
                  <a:lnTo>
                    <a:pt x="0" y="25653"/>
                  </a:lnTo>
                  <a:lnTo>
                    <a:pt x="102615" y="219709"/>
                  </a:lnTo>
                  <a:lnTo>
                    <a:pt x="373506" y="0"/>
                  </a:lnTo>
                  <a:close/>
                </a:path>
              </a:pathLst>
            </a:custGeom>
            <a:solidFill>
              <a:srgbClr val="93C7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191369" y="4746625"/>
              <a:ext cx="237490" cy="195580"/>
            </a:xfrm>
            <a:custGeom>
              <a:avLst/>
              <a:gdLst/>
              <a:ahLst/>
              <a:cxnLst/>
              <a:rect l="l" t="t" r="r" b="b"/>
              <a:pathLst>
                <a:path w="237490" h="195579">
                  <a:moveTo>
                    <a:pt x="0" y="0"/>
                  </a:moveTo>
                  <a:lnTo>
                    <a:pt x="102615" y="195580"/>
                  </a:lnTo>
                  <a:lnTo>
                    <a:pt x="237235" y="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496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81672" y="4526280"/>
              <a:ext cx="1597532" cy="1193152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735570" y="4975860"/>
              <a:ext cx="719708" cy="322198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675620" y="3323844"/>
              <a:ext cx="1516379" cy="1841245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132439" y="3780027"/>
              <a:ext cx="1057909" cy="958596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0021442" y="4738624"/>
              <a:ext cx="1398270" cy="1407795"/>
            </a:xfrm>
            <a:custGeom>
              <a:avLst/>
              <a:gdLst/>
              <a:ahLst/>
              <a:cxnLst/>
              <a:rect l="l" t="t" r="r" b="b"/>
              <a:pathLst>
                <a:path w="1398270" h="1407795">
                  <a:moveTo>
                    <a:pt x="1110996" y="0"/>
                  </a:moveTo>
                  <a:lnTo>
                    <a:pt x="0" y="1407426"/>
                  </a:lnTo>
                  <a:lnTo>
                    <a:pt x="1397888" y="482473"/>
                  </a:lnTo>
                  <a:lnTo>
                    <a:pt x="1110996" y="0"/>
                  </a:lnTo>
                  <a:close/>
                </a:path>
              </a:pathLst>
            </a:custGeom>
            <a:solidFill>
              <a:srgbClr val="40B1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631933" y="5264404"/>
              <a:ext cx="466725" cy="534035"/>
            </a:xfrm>
            <a:custGeom>
              <a:avLst/>
              <a:gdLst/>
              <a:ahLst/>
              <a:cxnLst/>
              <a:rect l="l" t="t" r="r" b="b"/>
              <a:pathLst>
                <a:path w="466725" h="534035">
                  <a:moveTo>
                    <a:pt x="102616" y="0"/>
                  </a:moveTo>
                  <a:lnTo>
                    <a:pt x="0" y="431190"/>
                  </a:lnTo>
                  <a:lnTo>
                    <a:pt x="466471" y="533793"/>
                  </a:lnTo>
                  <a:lnTo>
                    <a:pt x="102616" y="0"/>
                  </a:lnTo>
                  <a:close/>
                </a:path>
              </a:pathLst>
            </a:custGeom>
            <a:solidFill>
              <a:srgbClr val="1585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403719" y="6373685"/>
              <a:ext cx="1741170" cy="482600"/>
            </a:xfrm>
            <a:custGeom>
              <a:avLst/>
              <a:gdLst/>
              <a:ahLst/>
              <a:cxnLst/>
              <a:rect l="l" t="t" r="r" b="b"/>
              <a:pathLst>
                <a:path w="1741170" h="482600">
                  <a:moveTo>
                    <a:pt x="0" y="0"/>
                  </a:moveTo>
                  <a:lnTo>
                    <a:pt x="145796" y="482513"/>
                  </a:lnTo>
                  <a:lnTo>
                    <a:pt x="1741042" y="482513"/>
                  </a:lnTo>
                  <a:lnTo>
                    <a:pt x="1712086" y="3654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75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791833" y="6146050"/>
              <a:ext cx="3229610" cy="710565"/>
            </a:xfrm>
            <a:custGeom>
              <a:avLst/>
              <a:gdLst/>
              <a:ahLst/>
              <a:cxnLst/>
              <a:rect l="l" t="t" r="r" b="b"/>
              <a:pathLst>
                <a:path w="3229609" h="710565">
                  <a:moveTo>
                    <a:pt x="611886" y="227634"/>
                  </a:moveTo>
                  <a:lnTo>
                    <a:pt x="0" y="710158"/>
                  </a:lnTo>
                  <a:lnTo>
                    <a:pt x="269748" y="710158"/>
                  </a:lnTo>
                  <a:lnTo>
                    <a:pt x="611886" y="227634"/>
                  </a:lnTo>
                  <a:close/>
                </a:path>
                <a:path w="3229609" h="710565">
                  <a:moveTo>
                    <a:pt x="3229610" y="0"/>
                  </a:moveTo>
                  <a:lnTo>
                    <a:pt x="611886" y="227634"/>
                  </a:lnTo>
                  <a:lnTo>
                    <a:pt x="2323973" y="593128"/>
                  </a:lnTo>
                  <a:lnTo>
                    <a:pt x="3229610" y="0"/>
                  </a:lnTo>
                  <a:close/>
                </a:path>
              </a:pathLst>
            </a:custGeom>
            <a:solidFill>
              <a:srgbClr val="0496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403719" y="5839866"/>
              <a:ext cx="2618105" cy="534035"/>
            </a:xfrm>
            <a:custGeom>
              <a:avLst/>
              <a:gdLst/>
              <a:ahLst/>
              <a:cxnLst/>
              <a:rect l="l" t="t" r="r" b="b"/>
              <a:pathLst>
                <a:path w="2618104" h="534035">
                  <a:moveTo>
                    <a:pt x="1000251" y="0"/>
                  </a:moveTo>
                  <a:lnTo>
                    <a:pt x="0" y="533819"/>
                  </a:lnTo>
                  <a:lnTo>
                    <a:pt x="2617724" y="306184"/>
                  </a:lnTo>
                  <a:lnTo>
                    <a:pt x="1000251" y="0"/>
                  </a:lnTo>
                  <a:close/>
                </a:path>
              </a:pathLst>
            </a:custGeom>
            <a:solidFill>
              <a:srgbClr val="1585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1593322" y="6543611"/>
              <a:ext cx="597535" cy="313690"/>
            </a:xfrm>
            <a:custGeom>
              <a:avLst/>
              <a:gdLst/>
              <a:ahLst/>
              <a:cxnLst/>
              <a:rect l="l" t="t" r="r" b="b"/>
              <a:pathLst>
                <a:path w="597534" h="313690">
                  <a:moveTo>
                    <a:pt x="597026" y="0"/>
                  </a:moveTo>
                  <a:lnTo>
                    <a:pt x="0" y="313387"/>
                  </a:lnTo>
                  <a:lnTo>
                    <a:pt x="597026" y="313387"/>
                  </a:lnTo>
                  <a:lnTo>
                    <a:pt x="597026" y="0"/>
                  </a:lnTo>
                  <a:close/>
                </a:path>
              </a:pathLst>
            </a:custGeom>
            <a:solidFill>
              <a:srgbClr val="40B1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485120" y="6094476"/>
              <a:ext cx="1706879" cy="763524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944859" y="6543611"/>
              <a:ext cx="1245489" cy="314387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609588" y="5922213"/>
              <a:ext cx="1361186" cy="935786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061581" y="6373685"/>
              <a:ext cx="487934" cy="482513"/>
            </a:xfrm>
            <a:prstGeom prst="rect">
              <a:avLst/>
            </a:prstGeom>
          </p:spPr>
        </p:pic>
      </p:grp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1578229" y="3742040"/>
            <a:ext cx="10629518" cy="968855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 marR="5080" indent="284480">
              <a:lnSpc>
                <a:spcPct val="101000"/>
              </a:lnSpc>
              <a:spcBef>
                <a:spcPts val="40"/>
              </a:spcBef>
            </a:pPr>
            <a:r>
              <a:rPr sz="6600" spc="-885" dirty="0">
                <a:solidFill>
                  <a:srgbClr val="1E60A7"/>
                </a:solidFill>
              </a:rPr>
              <a:t>БУДУЩЕЕ</a:t>
            </a:r>
            <a:r>
              <a:rPr sz="6600" spc="-600" dirty="0">
                <a:solidFill>
                  <a:srgbClr val="1E60A7"/>
                </a:solidFill>
              </a:rPr>
              <a:t> </a:t>
            </a:r>
            <a:r>
              <a:rPr sz="6600" spc="240" dirty="0">
                <a:solidFill>
                  <a:srgbClr val="1E60A7"/>
                </a:solidFill>
              </a:rPr>
              <a:t>– </a:t>
            </a:r>
            <a:r>
              <a:rPr sz="6600" spc="-595" dirty="0">
                <a:solidFill>
                  <a:srgbClr val="1E60A7"/>
                </a:solidFill>
              </a:rPr>
              <a:t>В</a:t>
            </a:r>
            <a:r>
              <a:rPr sz="6600" spc="-625" dirty="0">
                <a:solidFill>
                  <a:srgbClr val="1E60A7"/>
                </a:solidFill>
              </a:rPr>
              <a:t> </a:t>
            </a:r>
            <a:r>
              <a:rPr sz="6600" spc="-900" dirty="0">
                <a:solidFill>
                  <a:srgbClr val="1E60A7"/>
                </a:solidFill>
              </a:rPr>
              <a:t>ЕДИНСТВЕ!</a:t>
            </a:r>
            <a:endParaRPr sz="6600" dirty="0"/>
          </a:p>
        </p:txBody>
      </p:sp>
      <p:pic>
        <p:nvPicPr>
          <p:cNvPr id="31" name="object 3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290085" y="0"/>
            <a:ext cx="1032327" cy="1664806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1E812A28-FA97-4F12-5338-5E5E7810584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71060" y="1758368"/>
            <a:ext cx="1971167" cy="19711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359</Words>
  <Application>Microsoft Office PowerPoint</Application>
  <PresentationFormat>Широкоэкранный</PresentationFormat>
  <Paragraphs>48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Trebuchet MS</vt:lpstr>
      <vt:lpstr>Office Theme</vt:lpstr>
      <vt:lpstr>Особенности приёма на обучение по образовательным программам высшего образования в 2026-2027 учебном году</vt:lpstr>
      <vt:lpstr> </vt:lpstr>
      <vt:lpstr> </vt:lpstr>
      <vt:lpstr> </vt:lpstr>
      <vt:lpstr> </vt:lpstr>
      <vt:lpstr> </vt:lpstr>
      <vt:lpstr>БУДУЩЕЕ – В ЕДИНСТВЕ!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пк</dc:creator>
  <cp:lastModifiedBy>irina</cp:lastModifiedBy>
  <cp:revision>147</cp:revision>
  <dcterms:created xsi:type="dcterms:W3CDTF">2025-08-25T08:47:00Z</dcterms:created>
  <dcterms:modified xsi:type="dcterms:W3CDTF">2026-03-03T05:09:56Z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2025-05-30T00:00:00Z</vt:filetime>
  </property>
  <property fmtid="{D5CDD505-2E9C-101B-9397-08002B2CF9AE}" pid="3" name="Creator">
    <vt:lpwstr>Microsoft® PowerPoint® для Microsoft 365</vt:lpwstr>
  </property>
  <property fmtid="{D5CDD505-2E9C-101B-9397-08002B2CF9AE}" pid="4" name="LastSaved">
    <vt:filetime>2025-08-25T00:00:00Z</vt:filetime>
  </property>
  <property fmtid="{D5CDD505-2E9C-101B-9397-08002B2CF9AE}" pid="5" name="Producer">
    <vt:lpwstr>Microsoft® PowerPoint® для Microsoft 365</vt:lpwstr>
  </property>
  <property fmtid="{D5CDD505-2E9C-101B-9397-08002B2CF9AE}" pid="6" name="KSOProductBuildVer">
    <vt:lpwstr>1049-11.2.0.9127</vt:lpwstr>
  </property>
</Properties>
</file>